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handoutMasterIdLst>
    <p:handoutMasterId r:id="rId70"/>
  </p:handoutMasterIdLst>
  <p:sldIdLst>
    <p:sldId id="1443" r:id="rId3"/>
    <p:sldId id="1459" r:id="rId4"/>
    <p:sldId id="1524" r:id="rId5"/>
    <p:sldId id="1642" r:id="rId6"/>
    <p:sldId id="1643" r:id="rId7"/>
    <p:sldId id="1644" r:id="rId8"/>
    <p:sldId id="1645" r:id="rId9"/>
    <p:sldId id="1646" r:id="rId10"/>
    <p:sldId id="1527" r:id="rId11"/>
    <p:sldId id="1647" r:id="rId12"/>
    <p:sldId id="1523" r:id="rId13"/>
    <p:sldId id="1595" r:id="rId14"/>
    <p:sldId id="1650" r:id="rId15"/>
    <p:sldId id="1649" r:id="rId16"/>
    <p:sldId id="1654" r:id="rId17"/>
    <p:sldId id="1655" r:id="rId18"/>
    <p:sldId id="1543" r:id="rId19"/>
    <p:sldId id="1570" r:id="rId20"/>
    <p:sldId id="1572" r:id="rId21"/>
    <p:sldId id="1574" r:id="rId22"/>
    <p:sldId id="1575" r:id="rId23"/>
    <p:sldId id="1576" r:id="rId24"/>
    <p:sldId id="1546" r:id="rId25"/>
    <p:sldId id="1563" r:id="rId26"/>
    <p:sldId id="1578" r:id="rId27"/>
    <p:sldId id="1577" r:id="rId28"/>
    <p:sldId id="1564" r:id="rId29"/>
    <p:sldId id="1565" r:id="rId30"/>
    <p:sldId id="1566" r:id="rId31"/>
    <p:sldId id="1567" r:id="rId32"/>
    <p:sldId id="1568" r:id="rId33"/>
    <p:sldId id="1569" r:id="rId34"/>
    <p:sldId id="1571" r:id="rId35"/>
    <p:sldId id="1579" r:id="rId36"/>
    <p:sldId id="1580" r:id="rId37"/>
    <p:sldId id="1581" r:id="rId38"/>
    <p:sldId id="1582" r:id="rId39"/>
    <p:sldId id="1660" r:id="rId40"/>
    <p:sldId id="1665" r:id="rId41"/>
    <p:sldId id="1661" r:id="rId42"/>
    <p:sldId id="1662" r:id="rId43"/>
    <p:sldId id="1663" r:id="rId44"/>
    <p:sldId id="1664" r:id="rId45"/>
    <p:sldId id="1587" r:id="rId46"/>
    <p:sldId id="1651" r:id="rId47"/>
    <p:sldId id="1653" r:id="rId48"/>
    <p:sldId id="1652" r:id="rId49"/>
    <p:sldId id="1648" r:id="rId50"/>
    <p:sldId id="1588" r:id="rId51"/>
    <p:sldId id="1589" r:id="rId52"/>
    <p:sldId id="1659" r:id="rId53"/>
    <p:sldId id="1590" r:id="rId54"/>
    <p:sldId id="1585" r:id="rId55"/>
    <p:sldId id="1583" r:id="rId56"/>
    <p:sldId id="1591" r:id="rId57"/>
    <p:sldId id="1584" r:id="rId58"/>
    <p:sldId id="1597" r:id="rId59"/>
    <p:sldId id="1657" r:id="rId60"/>
    <p:sldId id="1656" r:id="rId61"/>
    <p:sldId id="1658" r:id="rId62"/>
    <p:sldId id="1592" r:id="rId63"/>
    <p:sldId id="1600" r:id="rId64"/>
    <p:sldId id="1599" r:id="rId65"/>
    <p:sldId id="1601" r:id="rId66"/>
    <p:sldId id="1596" r:id="rId67"/>
    <p:sldId id="1598" r:id="rId68"/>
  </p:sldIdLst>
  <p:sldSz cx="9144000" cy="6858000" type="screen4x3"/>
  <p:notesSz cx="6789738" cy="9929813"/>
  <p:defaultTextStyle>
    <a:defPPr>
      <a:defRPr lang="en-US"/>
    </a:defPPr>
    <a:lvl1pPr algn="l" rtl="0" fontAlgn="base">
      <a:spcBef>
        <a:spcPct val="0"/>
      </a:spcBef>
      <a:spcAft>
        <a:spcPct val="0"/>
      </a:spcAft>
      <a:defRPr sz="2400" kern="1200">
        <a:solidFill>
          <a:srgbClr val="FFFF66"/>
        </a:solidFill>
        <a:latin typeface="Arial" charset="0"/>
        <a:ea typeface="+mn-ea"/>
        <a:cs typeface="+mn-cs"/>
      </a:defRPr>
    </a:lvl1pPr>
    <a:lvl2pPr marL="457200" algn="l" rtl="0" fontAlgn="base">
      <a:spcBef>
        <a:spcPct val="0"/>
      </a:spcBef>
      <a:spcAft>
        <a:spcPct val="0"/>
      </a:spcAft>
      <a:defRPr sz="2400" kern="1200">
        <a:solidFill>
          <a:srgbClr val="FFFF66"/>
        </a:solidFill>
        <a:latin typeface="Arial" charset="0"/>
        <a:ea typeface="+mn-ea"/>
        <a:cs typeface="+mn-cs"/>
      </a:defRPr>
    </a:lvl2pPr>
    <a:lvl3pPr marL="914400" algn="l" rtl="0" fontAlgn="base">
      <a:spcBef>
        <a:spcPct val="0"/>
      </a:spcBef>
      <a:spcAft>
        <a:spcPct val="0"/>
      </a:spcAft>
      <a:defRPr sz="2400" kern="1200">
        <a:solidFill>
          <a:srgbClr val="FFFF66"/>
        </a:solidFill>
        <a:latin typeface="Arial" charset="0"/>
        <a:ea typeface="+mn-ea"/>
        <a:cs typeface="+mn-cs"/>
      </a:defRPr>
    </a:lvl3pPr>
    <a:lvl4pPr marL="1371600" algn="l" rtl="0" fontAlgn="base">
      <a:spcBef>
        <a:spcPct val="0"/>
      </a:spcBef>
      <a:spcAft>
        <a:spcPct val="0"/>
      </a:spcAft>
      <a:defRPr sz="2400" kern="1200">
        <a:solidFill>
          <a:srgbClr val="FFFF66"/>
        </a:solidFill>
        <a:latin typeface="Arial" charset="0"/>
        <a:ea typeface="+mn-ea"/>
        <a:cs typeface="+mn-cs"/>
      </a:defRPr>
    </a:lvl4pPr>
    <a:lvl5pPr marL="1828800" algn="l" rtl="0" fontAlgn="base">
      <a:spcBef>
        <a:spcPct val="0"/>
      </a:spcBef>
      <a:spcAft>
        <a:spcPct val="0"/>
      </a:spcAft>
      <a:defRPr sz="2400" kern="1200">
        <a:solidFill>
          <a:srgbClr val="FFFF66"/>
        </a:solidFill>
        <a:latin typeface="Arial" charset="0"/>
        <a:ea typeface="+mn-ea"/>
        <a:cs typeface="+mn-cs"/>
      </a:defRPr>
    </a:lvl5pPr>
    <a:lvl6pPr marL="2286000" algn="l" defTabSz="914400" rtl="0" eaLnBrk="1" latinLnBrk="0" hangingPunct="1">
      <a:defRPr sz="2400" kern="1200">
        <a:solidFill>
          <a:srgbClr val="FFFF66"/>
        </a:solidFill>
        <a:latin typeface="Arial" charset="0"/>
        <a:ea typeface="+mn-ea"/>
        <a:cs typeface="+mn-cs"/>
      </a:defRPr>
    </a:lvl6pPr>
    <a:lvl7pPr marL="2743200" algn="l" defTabSz="914400" rtl="0" eaLnBrk="1" latinLnBrk="0" hangingPunct="1">
      <a:defRPr sz="2400" kern="1200">
        <a:solidFill>
          <a:srgbClr val="FFFF66"/>
        </a:solidFill>
        <a:latin typeface="Arial" charset="0"/>
        <a:ea typeface="+mn-ea"/>
        <a:cs typeface="+mn-cs"/>
      </a:defRPr>
    </a:lvl7pPr>
    <a:lvl8pPr marL="3200400" algn="l" defTabSz="914400" rtl="0" eaLnBrk="1" latinLnBrk="0" hangingPunct="1">
      <a:defRPr sz="2400" kern="1200">
        <a:solidFill>
          <a:srgbClr val="FFFF66"/>
        </a:solidFill>
        <a:latin typeface="Arial" charset="0"/>
        <a:ea typeface="+mn-ea"/>
        <a:cs typeface="+mn-cs"/>
      </a:defRPr>
    </a:lvl8pPr>
    <a:lvl9pPr marL="3657600" algn="l" defTabSz="914400" rtl="0" eaLnBrk="1" latinLnBrk="0" hangingPunct="1">
      <a:defRPr sz="2400" kern="1200">
        <a:solidFill>
          <a:srgbClr val="FFFF66"/>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C234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80288" autoAdjust="0"/>
  </p:normalViewPr>
  <p:slideViewPr>
    <p:cSldViewPr>
      <p:cViewPr varScale="1">
        <p:scale>
          <a:sx n="100" d="100"/>
          <a:sy n="100" d="100"/>
        </p:scale>
        <p:origin x="856"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0370" name="Rectangle 2"/>
          <p:cNvSpPr>
            <a:spLocks noGrp="1" noChangeArrowheads="1"/>
          </p:cNvSpPr>
          <p:nvPr>
            <p:ph type="hdr" sz="quarte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74" tIns="46337" rIns="92674" bIns="46337" numCol="1" anchor="t" anchorCtr="0" compatLnSpc="1">
            <a:prstTxWarp prst="textNoShape">
              <a:avLst/>
            </a:prstTxWarp>
          </a:bodyPr>
          <a:lstStyle>
            <a:lvl1pPr defTabSz="927100" eaLnBrk="0" hangingPunct="0">
              <a:defRPr sz="1200">
                <a:solidFill>
                  <a:schemeClr val="tx1"/>
                </a:solidFill>
                <a:latin typeface="Times New Roman" pitchFamily="18" charset="0"/>
              </a:defRPr>
            </a:lvl1pPr>
          </a:lstStyle>
          <a:p>
            <a:endParaRPr lang="en-US"/>
          </a:p>
        </p:txBody>
      </p:sp>
      <p:sp>
        <p:nvSpPr>
          <p:cNvPr id="1210371" name="Rectangle 3"/>
          <p:cNvSpPr>
            <a:spLocks noGrp="1" noChangeArrowheads="1"/>
          </p:cNvSpPr>
          <p:nvPr>
            <p:ph type="dt" sz="quarter" idx="1"/>
          </p:nvPr>
        </p:nvSpPr>
        <p:spPr bwMode="auto">
          <a:xfrm>
            <a:off x="3844925"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74" tIns="46337" rIns="92674" bIns="46337" numCol="1" anchor="t" anchorCtr="0" compatLnSpc="1">
            <a:prstTxWarp prst="textNoShape">
              <a:avLst/>
            </a:prstTxWarp>
          </a:bodyPr>
          <a:lstStyle>
            <a:lvl1pPr algn="r" defTabSz="927100" eaLnBrk="0" hangingPunct="0">
              <a:defRPr sz="1200">
                <a:solidFill>
                  <a:schemeClr val="tx1"/>
                </a:solidFill>
                <a:latin typeface="Times New Roman" pitchFamily="18" charset="0"/>
              </a:defRPr>
            </a:lvl1pPr>
          </a:lstStyle>
          <a:p>
            <a:endParaRPr lang="en-US"/>
          </a:p>
        </p:txBody>
      </p:sp>
      <p:sp>
        <p:nvSpPr>
          <p:cNvPr id="1210372" name="Rectangle 4"/>
          <p:cNvSpPr>
            <a:spLocks noGrp="1" noChangeArrowheads="1"/>
          </p:cNvSpPr>
          <p:nvPr>
            <p:ph type="ftr" sz="quarter" idx="2"/>
          </p:nvPr>
        </p:nvSpPr>
        <p:spPr bwMode="auto">
          <a:xfrm>
            <a:off x="0" y="9431338"/>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74" tIns="46337" rIns="92674" bIns="46337" numCol="1" anchor="b" anchorCtr="0" compatLnSpc="1">
            <a:prstTxWarp prst="textNoShape">
              <a:avLst/>
            </a:prstTxWarp>
          </a:bodyPr>
          <a:lstStyle>
            <a:lvl1pPr defTabSz="927100" eaLnBrk="0" hangingPunct="0">
              <a:defRPr sz="1200">
                <a:solidFill>
                  <a:schemeClr val="tx1"/>
                </a:solidFill>
                <a:latin typeface="Times New Roman" pitchFamily="18" charset="0"/>
              </a:defRPr>
            </a:lvl1pPr>
          </a:lstStyle>
          <a:p>
            <a:endParaRPr lang="en-US"/>
          </a:p>
        </p:txBody>
      </p:sp>
      <p:sp>
        <p:nvSpPr>
          <p:cNvPr id="1210373" name="Rectangle 5"/>
          <p:cNvSpPr>
            <a:spLocks noGrp="1" noChangeArrowheads="1"/>
          </p:cNvSpPr>
          <p:nvPr>
            <p:ph type="sldNum" sz="quarter" idx="3"/>
          </p:nvPr>
        </p:nvSpPr>
        <p:spPr bwMode="auto">
          <a:xfrm>
            <a:off x="3844925" y="9431338"/>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74" tIns="46337" rIns="92674" bIns="46337" numCol="1" anchor="b" anchorCtr="0" compatLnSpc="1">
            <a:prstTxWarp prst="textNoShape">
              <a:avLst/>
            </a:prstTxWarp>
          </a:bodyPr>
          <a:lstStyle>
            <a:lvl1pPr algn="r" defTabSz="927100" eaLnBrk="0" hangingPunct="0">
              <a:defRPr sz="1200">
                <a:solidFill>
                  <a:schemeClr val="tx1"/>
                </a:solidFill>
                <a:latin typeface="Times New Roman" pitchFamily="18" charset="0"/>
              </a:defRPr>
            </a:lvl1pPr>
          </a:lstStyle>
          <a:p>
            <a:fld id="{2EBBB395-0ACC-4B65-84D2-BCE15B1AD8FA}" type="slidenum">
              <a:rPr lang="en-US"/>
              <a:pPr/>
              <a:t>‹#›</a:t>
            </a:fld>
            <a:endParaRPr lang="en-US"/>
          </a:p>
        </p:txBody>
      </p:sp>
    </p:spTree>
    <p:extLst>
      <p:ext uri="{BB962C8B-B14F-4D97-AF65-F5344CB8AC3E}">
        <p14:creationId xmlns:p14="http://schemas.microsoft.com/office/powerpoint/2010/main" val="297435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6513" y="0"/>
            <a:ext cx="2941637" cy="496888"/>
          </a:xfrm>
          <a:prstGeom prst="rect">
            <a:avLst/>
          </a:prstGeom>
        </p:spPr>
        <p:txBody>
          <a:bodyPr vert="horz" lIns="91440" tIns="45720" rIns="91440" bIns="45720" rtlCol="0"/>
          <a:lstStyle>
            <a:lvl1pPr algn="r">
              <a:defRPr sz="1200"/>
            </a:lvl1pPr>
          </a:lstStyle>
          <a:p>
            <a:fld id="{C99D6D2B-BE7C-48A9-8A83-7B3F9ED92384}" type="datetimeFigureOut">
              <a:rPr lang="en-US" smtClean="0"/>
              <a:t>4/15/19</a:t>
            </a:fld>
            <a:endParaRPr lang="en-US"/>
          </a:p>
        </p:txBody>
      </p:sp>
      <p:sp>
        <p:nvSpPr>
          <p:cNvPr id="4" name="Slide Image Placeholder 3"/>
          <p:cNvSpPr>
            <a:spLocks noGrp="1" noRot="1" noChangeAspect="1"/>
          </p:cNvSpPr>
          <p:nvPr>
            <p:ph type="sldImg" idx="2"/>
          </p:nvPr>
        </p:nvSpPr>
        <p:spPr>
          <a:xfrm>
            <a:off x="912813" y="744538"/>
            <a:ext cx="4964112"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6463"/>
            <a:ext cx="5430838" cy="4468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338"/>
            <a:ext cx="2941638"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6513" y="9431338"/>
            <a:ext cx="2941637" cy="496887"/>
          </a:xfrm>
          <a:prstGeom prst="rect">
            <a:avLst/>
          </a:prstGeom>
        </p:spPr>
        <p:txBody>
          <a:bodyPr vert="horz" lIns="91440" tIns="45720" rIns="91440" bIns="45720" rtlCol="0" anchor="b"/>
          <a:lstStyle>
            <a:lvl1pPr algn="r">
              <a:defRPr sz="1200"/>
            </a:lvl1pPr>
          </a:lstStyle>
          <a:p>
            <a:fld id="{D242072B-C88C-46FC-9F49-B0FFA0EAB1C8}" type="slidenum">
              <a:rPr lang="en-US" smtClean="0"/>
              <a:t>‹#›</a:t>
            </a:fld>
            <a:endParaRPr lang="en-US"/>
          </a:p>
        </p:txBody>
      </p:sp>
    </p:spTree>
    <p:extLst>
      <p:ext uri="{BB962C8B-B14F-4D97-AF65-F5344CB8AC3E}">
        <p14:creationId xmlns:p14="http://schemas.microsoft.com/office/powerpoint/2010/main" val="211331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hub.se/10.1007/BF0242842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2FB28E-DB03-4E62-A3D7-676283CA1D3A}" type="slidenum">
              <a:rPr lang="en-US" smtClean="0">
                <a:latin typeface="Tahoma" pitchFamily="34" charset="0"/>
              </a:rPr>
              <a:pPr/>
              <a:t>1</a:t>
            </a:fld>
            <a:endParaRPr lang="en-US">
              <a:latin typeface="Tahom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77428F-55B5-4649-B746-0F23A173AE8B}" type="slidenum">
              <a:rPr lang="en-US" smtClean="0"/>
              <a:pPr>
                <a:defRPr/>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The study of Lithic technology is the recording of data found in an assemblages of humanly induced fractured stone and attempting to explain how and why it was fractured.</a:t>
            </a:r>
          </a:p>
          <a:p>
            <a:endParaRPr lang="en-AU" altLang="en-US"/>
          </a:p>
          <a:p>
            <a:r>
              <a:rPr lang="en-AU" altLang="en-US"/>
              <a:t>My methodology has focused on recording the size and shape of artefacts, to decipher how and why stone artefacts were made and how this technology relates to the way people lived, particularly their subsistence practices. </a:t>
            </a:r>
          </a:p>
          <a:p>
            <a:endParaRPr lang="en-AU" altLang="en-US"/>
          </a:p>
          <a:p>
            <a:r>
              <a:rPr lang="en-AU" altLang="en-US"/>
              <a:t>I have record these data using callipers, goniometer, balances and 3D laser scanning – to end up with a data base of numbers relating to artefacts morphologies or size and shape</a:t>
            </a:r>
          </a:p>
          <a:p>
            <a:endParaRPr lang="en-AU" altLang="en-US"/>
          </a:p>
          <a:p>
            <a:r>
              <a:rPr lang="en-AU" altLang="en-US"/>
              <a:t>The collections and assemblages I have worked on are from museums, previous excavations and my own excavations and surface collections.   </a:t>
            </a:r>
            <a:br>
              <a:rPr lang="en-AU" altLang="en-US"/>
            </a:br>
            <a:endParaRPr lang="en-AU" altLang="en-US"/>
          </a:p>
          <a:p>
            <a:endParaRPr lang="en-AU" altLang="en-US"/>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1F6082F-8BED-46CE-8FCD-D15502772A95}" type="slidenum">
              <a:rPr lang="en-AU" altLang="en-US"/>
              <a:pPr eaLnBrk="1" hangingPunct="1"/>
              <a:t>23</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simple ballistics measure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Hughes, S. S. (1998). </a:t>
            </a:r>
            <a:r>
              <a:rPr lang="en-US" sz="1200" b="0" i="1" kern="1200" dirty="0">
                <a:solidFill>
                  <a:schemeClr val="tx1"/>
                </a:solidFill>
                <a:effectLst/>
                <a:latin typeface="+mn-lt"/>
                <a:ea typeface="+mn-ea"/>
                <a:cs typeface="+mn-cs"/>
              </a:rPr>
              <a:t>Getting to the point: Evolutionary change in prehistoric weaponry. Journal of Archaeological Method and Theory, 5(4), 345–408.</a:t>
            </a:r>
            <a:r>
              <a:rPr lang="en-US" sz="1200" b="0" i="0" kern="1200" dirty="0">
                <a:solidFill>
                  <a:schemeClr val="tx1"/>
                </a:solidFill>
                <a:effectLst/>
                <a:latin typeface="+mn-lt"/>
                <a:ea typeface="+mn-ea"/>
                <a:cs typeface="+mn-cs"/>
              </a:rPr>
              <a:t>doi:10.1007/bf02428421 </a:t>
            </a:r>
          </a:p>
          <a:p>
            <a:r>
              <a:rPr lang="en-US" sz="1200" b="0" i="0" kern="1200" dirty="0" err="1">
                <a:solidFill>
                  <a:schemeClr val="tx1"/>
                </a:solidFill>
                <a:effectLst/>
                <a:latin typeface="+mn-lt"/>
                <a:ea typeface="+mn-ea"/>
                <a:cs typeface="+mn-cs"/>
              </a:rPr>
              <a:t>url</a:t>
            </a:r>
            <a:r>
              <a:rPr lang="en-US" sz="1200" b="0" i="0" kern="1200" dirty="0">
                <a:solidFill>
                  <a:schemeClr val="tx1"/>
                </a:solidFill>
                <a:effectLst/>
                <a:latin typeface="+mn-lt"/>
                <a:ea typeface="+mn-ea"/>
                <a:cs typeface="+mn-cs"/>
              </a:rPr>
              <a:t> to share this paper:</a:t>
            </a:r>
            <a:br>
              <a:rPr lang="en-US" sz="1200" b="0" i="0" kern="1200" dirty="0">
                <a:solidFill>
                  <a:schemeClr val="tx1"/>
                </a:solidFill>
                <a:effectLst/>
                <a:latin typeface="+mn-lt"/>
                <a:ea typeface="+mn-ea"/>
                <a:cs typeface="+mn-cs"/>
              </a:rPr>
            </a:br>
            <a:r>
              <a:rPr lang="en-US" sz="1200" b="0" i="0" u="sng" kern="1200" dirty="0">
                <a:solidFill>
                  <a:schemeClr val="tx1"/>
                </a:solidFill>
                <a:effectLst/>
                <a:latin typeface="+mn-lt"/>
                <a:ea typeface="+mn-ea"/>
                <a:cs typeface="+mn-cs"/>
                <a:hlinkClick r:id="rId3"/>
              </a:rPr>
              <a:t>sci-hub.se/10.1007/BF02428421</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242072B-C88C-46FC-9F49-B0FFA0EAB1C8}" type="slidenum">
              <a:rPr lang="en-US" smtClean="0"/>
              <a:t>38</a:t>
            </a:fld>
            <a:endParaRPr lang="en-US"/>
          </a:p>
        </p:txBody>
      </p:sp>
    </p:spTree>
    <p:extLst>
      <p:ext uri="{BB962C8B-B14F-4D97-AF65-F5344CB8AC3E}">
        <p14:creationId xmlns:p14="http://schemas.microsoft.com/office/powerpoint/2010/main" val="367180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simple ballistics measure</a:t>
            </a:r>
            <a:endParaRPr lang="en-US" dirty="0"/>
          </a:p>
        </p:txBody>
      </p:sp>
      <p:sp>
        <p:nvSpPr>
          <p:cNvPr id="4" name="Slide Number Placeholder 3"/>
          <p:cNvSpPr>
            <a:spLocks noGrp="1"/>
          </p:cNvSpPr>
          <p:nvPr>
            <p:ph type="sldNum" sz="quarter" idx="5"/>
          </p:nvPr>
        </p:nvSpPr>
        <p:spPr/>
        <p:txBody>
          <a:bodyPr/>
          <a:lstStyle/>
          <a:p>
            <a:fld id="{D242072B-C88C-46FC-9F49-B0FFA0EAB1C8}" type="slidenum">
              <a:rPr lang="en-US" smtClean="0"/>
              <a:t>39</a:t>
            </a:fld>
            <a:endParaRPr lang="en-US"/>
          </a:p>
        </p:txBody>
      </p:sp>
    </p:spTree>
    <p:extLst>
      <p:ext uri="{BB962C8B-B14F-4D97-AF65-F5344CB8AC3E}">
        <p14:creationId xmlns:p14="http://schemas.microsoft.com/office/powerpoint/2010/main" val="248195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E3C95-59E1-408F-A2D0-F80B8D4C667A}" type="slidenum">
              <a:rPr lang="en-US"/>
              <a:pPr>
                <a:defRPr/>
              </a:pPr>
              <a:t>‹#›</a:t>
            </a:fld>
            <a:endParaRPr lang="en-US"/>
          </a:p>
        </p:txBody>
      </p:sp>
    </p:spTree>
    <p:extLst>
      <p:ext uri="{BB962C8B-B14F-4D97-AF65-F5344CB8AC3E}">
        <p14:creationId xmlns:p14="http://schemas.microsoft.com/office/powerpoint/2010/main" val="15918093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3E338B-4477-4D6A-B8D6-EF5B749CCD82}" type="slidenum">
              <a:rPr lang="en-US"/>
              <a:pPr>
                <a:defRPr/>
              </a:pPr>
              <a:t>‹#›</a:t>
            </a:fld>
            <a:endParaRPr lang="en-US"/>
          </a:p>
        </p:txBody>
      </p:sp>
    </p:spTree>
    <p:extLst>
      <p:ext uri="{BB962C8B-B14F-4D97-AF65-F5344CB8AC3E}">
        <p14:creationId xmlns:p14="http://schemas.microsoft.com/office/powerpoint/2010/main" val="27509275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AA2D75-155B-4A9D-B0A5-2CE4BDC9C21C}" type="slidenum">
              <a:rPr lang="en-US"/>
              <a:pPr>
                <a:defRPr/>
              </a:pPr>
              <a:t>‹#›</a:t>
            </a:fld>
            <a:endParaRPr lang="en-US"/>
          </a:p>
        </p:txBody>
      </p:sp>
    </p:spTree>
    <p:extLst>
      <p:ext uri="{BB962C8B-B14F-4D97-AF65-F5344CB8AC3E}">
        <p14:creationId xmlns:p14="http://schemas.microsoft.com/office/powerpoint/2010/main" val="7755956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4E3C95-59E1-408F-A2D0-F80B8D4C66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881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6E5D5E-0113-496A-B52A-9361850A3C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3160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2FE57-9C3E-4D76-995A-EADDE35D6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4068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24CA6-961F-456D-9940-84F81E2C2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7415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6AA85A-F529-47E8-8D5E-FE4CBFD2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01493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6547F6-2CDA-4F9C-BAA2-5F32019EB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0341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A29570-A1F1-4041-BDC5-0E30A4102A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69338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C58E7D-54D5-47BF-908C-76CF5F8AE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842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E5D5E-0113-496A-B52A-9361850A3C9F}" type="slidenum">
              <a:rPr lang="en-US"/>
              <a:pPr>
                <a:defRPr/>
              </a:pPr>
              <a:t>‹#›</a:t>
            </a:fld>
            <a:endParaRPr lang="en-US"/>
          </a:p>
        </p:txBody>
      </p:sp>
    </p:spTree>
    <p:extLst>
      <p:ext uri="{BB962C8B-B14F-4D97-AF65-F5344CB8AC3E}">
        <p14:creationId xmlns:p14="http://schemas.microsoft.com/office/powerpoint/2010/main" val="5839341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E46A7B-AB4E-4342-8743-F604318E2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69216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3E338B-4477-4D6A-B8D6-EF5B749C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8640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A2D75-155B-4A9D-B0A5-2CE4BDC9C2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9847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B2FE57-9C3E-4D76-995A-EADDE35D6D7B}" type="slidenum">
              <a:rPr lang="en-US"/>
              <a:pPr>
                <a:defRPr/>
              </a:pPr>
              <a:t>‹#›</a:t>
            </a:fld>
            <a:endParaRPr lang="en-US"/>
          </a:p>
        </p:txBody>
      </p:sp>
    </p:spTree>
    <p:extLst>
      <p:ext uri="{BB962C8B-B14F-4D97-AF65-F5344CB8AC3E}">
        <p14:creationId xmlns:p14="http://schemas.microsoft.com/office/powerpoint/2010/main" val="24087002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24CA6-961F-456D-9940-84F81E2C2D94}" type="slidenum">
              <a:rPr lang="en-US"/>
              <a:pPr>
                <a:defRPr/>
              </a:pPr>
              <a:t>‹#›</a:t>
            </a:fld>
            <a:endParaRPr lang="en-US"/>
          </a:p>
        </p:txBody>
      </p:sp>
    </p:spTree>
    <p:extLst>
      <p:ext uri="{BB962C8B-B14F-4D97-AF65-F5344CB8AC3E}">
        <p14:creationId xmlns:p14="http://schemas.microsoft.com/office/powerpoint/2010/main" val="28014349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6AA85A-F529-47E8-8D5E-FE4CBFD21D50}" type="slidenum">
              <a:rPr lang="en-US"/>
              <a:pPr>
                <a:defRPr/>
              </a:pPr>
              <a:t>‹#›</a:t>
            </a:fld>
            <a:endParaRPr lang="en-US"/>
          </a:p>
        </p:txBody>
      </p:sp>
    </p:spTree>
    <p:extLst>
      <p:ext uri="{BB962C8B-B14F-4D97-AF65-F5344CB8AC3E}">
        <p14:creationId xmlns:p14="http://schemas.microsoft.com/office/powerpoint/2010/main" val="21181959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6547F6-2CDA-4F9C-BAA2-5F32019EB7FA}" type="slidenum">
              <a:rPr lang="en-US"/>
              <a:pPr>
                <a:defRPr/>
              </a:pPr>
              <a:t>‹#›</a:t>
            </a:fld>
            <a:endParaRPr lang="en-US"/>
          </a:p>
        </p:txBody>
      </p:sp>
    </p:spTree>
    <p:extLst>
      <p:ext uri="{BB962C8B-B14F-4D97-AF65-F5344CB8AC3E}">
        <p14:creationId xmlns:p14="http://schemas.microsoft.com/office/powerpoint/2010/main" val="24973791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A29570-A1F1-4041-BDC5-0E30A4102AB3}" type="slidenum">
              <a:rPr lang="en-US"/>
              <a:pPr>
                <a:defRPr/>
              </a:pPr>
              <a:t>‹#›</a:t>
            </a:fld>
            <a:endParaRPr lang="en-US"/>
          </a:p>
        </p:txBody>
      </p:sp>
    </p:spTree>
    <p:extLst>
      <p:ext uri="{BB962C8B-B14F-4D97-AF65-F5344CB8AC3E}">
        <p14:creationId xmlns:p14="http://schemas.microsoft.com/office/powerpoint/2010/main" val="367090765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C58E7D-54D5-47BF-908C-76CF5F8AE1EF}" type="slidenum">
              <a:rPr lang="en-US"/>
              <a:pPr>
                <a:defRPr/>
              </a:pPr>
              <a:t>‹#›</a:t>
            </a:fld>
            <a:endParaRPr lang="en-US"/>
          </a:p>
        </p:txBody>
      </p:sp>
    </p:spTree>
    <p:extLst>
      <p:ext uri="{BB962C8B-B14F-4D97-AF65-F5344CB8AC3E}">
        <p14:creationId xmlns:p14="http://schemas.microsoft.com/office/powerpoint/2010/main" val="30377686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E46A7B-AB4E-4342-8743-F604318E2C22}" type="slidenum">
              <a:rPr lang="en-US"/>
              <a:pPr>
                <a:defRPr/>
              </a:pPr>
              <a:t>‹#›</a:t>
            </a:fld>
            <a:endParaRPr lang="en-US"/>
          </a:p>
        </p:txBody>
      </p:sp>
    </p:spTree>
    <p:extLst>
      <p:ext uri="{BB962C8B-B14F-4D97-AF65-F5344CB8AC3E}">
        <p14:creationId xmlns:p14="http://schemas.microsoft.com/office/powerpoint/2010/main" val="23802212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a:defRPr/>
            </a:pPr>
            <a:fld id="{F90606F8-A0D7-4888-8D92-8D7B67D7CC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a:defRPr/>
            </a:pPr>
            <a:fld id="{F90606F8-A0D7-4888-8D92-8D7B67D7C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061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gist.github.com/benmarwick/2b250d8ef3dbe36f817fbe2bf14aaa55" TargetMode="External"/><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endParaRPr lang="en-US"/>
          </a:p>
        </p:txBody>
      </p:sp>
      <p:sp>
        <p:nvSpPr>
          <p:cNvPr id="4099" name="Text Box 6"/>
          <p:cNvSpPr txBox="1">
            <a:spLocks noChangeArrowheads="1"/>
          </p:cNvSpPr>
          <p:nvPr/>
        </p:nvSpPr>
        <p:spPr bwMode="auto">
          <a:xfrm>
            <a:off x="228600" y="1828800"/>
            <a:ext cx="8686800" cy="4185761"/>
          </a:xfrm>
          <a:prstGeom prst="rect">
            <a:avLst/>
          </a:prstGeom>
          <a:noFill/>
          <a:ln w="9525">
            <a:noFill/>
            <a:miter lim="800000"/>
            <a:headEnd/>
            <a:tailEnd/>
          </a:ln>
        </p:spPr>
        <p:txBody>
          <a:bodyPr>
            <a:spAutoFit/>
          </a:bodyPr>
          <a:lstStyle/>
          <a:p>
            <a:pPr algn="ctr" eaLnBrk="1" hangingPunct="1">
              <a:spcBef>
                <a:spcPct val="50000"/>
              </a:spcBef>
              <a:defRPr/>
            </a:pPr>
            <a:r>
              <a:rPr lang="en-AU" sz="3600" dirty="0">
                <a:latin typeface="Arial" charset="0"/>
              </a:rPr>
              <a:t>ARCHY 483</a:t>
            </a:r>
            <a:br>
              <a:rPr lang="en-AU" sz="3600" dirty="0">
                <a:latin typeface="Arial" charset="0"/>
              </a:rPr>
            </a:br>
            <a:r>
              <a:rPr lang="en-AU" sz="3600" dirty="0">
                <a:latin typeface="Arial" charset="0"/>
              </a:rPr>
              <a:t>Analysis of Stone Artefacts</a:t>
            </a:r>
          </a:p>
          <a:p>
            <a:pPr algn="ctr" eaLnBrk="1" hangingPunct="1">
              <a:spcBef>
                <a:spcPct val="50000"/>
              </a:spcBef>
              <a:defRPr/>
            </a:pPr>
            <a:r>
              <a:rPr lang="en-AU" sz="3600" dirty="0">
                <a:latin typeface="Arial" charset="0"/>
              </a:rPr>
              <a:t>Spring 2019</a:t>
            </a:r>
          </a:p>
          <a:p>
            <a:pPr algn="ctr">
              <a:spcBef>
                <a:spcPct val="50000"/>
              </a:spcBef>
              <a:defRPr/>
            </a:pPr>
            <a:r>
              <a:rPr lang="en-AU" sz="4000" dirty="0">
                <a:latin typeface="Arial" charset="0"/>
              </a:rPr>
              <a:t>Lecture </a:t>
            </a:r>
            <a:r>
              <a:rPr lang="en-AU" sz="4000" dirty="0"/>
              <a:t>2</a:t>
            </a:r>
            <a:r>
              <a:rPr lang="en-AU" sz="4000" dirty="0">
                <a:latin typeface="Arial" charset="0"/>
              </a:rPr>
              <a:t> </a:t>
            </a:r>
            <a:br>
              <a:rPr lang="en-AU" sz="4000" dirty="0">
                <a:latin typeface="Arial" charset="0"/>
              </a:rPr>
            </a:br>
            <a:br>
              <a:rPr lang="en-AU" sz="4000" dirty="0"/>
            </a:br>
            <a:r>
              <a:rPr lang="en-AU" sz="4000" dirty="0"/>
              <a:t>Attribute &amp; debitage analysis</a:t>
            </a:r>
            <a:endParaRPr lang="en-AU" sz="4000" dirty="0">
              <a:latin typeface="Arial" charset="0"/>
            </a:endParaRPr>
          </a:p>
        </p:txBody>
      </p:sp>
      <p:pic>
        <p:nvPicPr>
          <p:cNvPr id="4100" name="Picture 11" descr="C:\Documents and Settings\Ben Marwick.BENMARWICK\My Documents\My UW\Stationary\UWLogos\gif\Column\UWThreeCampusesWhite.png"/>
          <p:cNvPicPr>
            <a:picLocks noChangeAspect="1" noChangeArrowheads="1"/>
          </p:cNvPicPr>
          <p:nvPr/>
        </p:nvPicPr>
        <p:blipFill>
          <a:blip r:embed="rId3" cstate="print"/>
          <a:srcRect b="34927"/>
          <a:stretch>
            <a:fillRect/>
          </a:stretch>
        </p:blipFill>
        <p:spPr bwMode="auto">
          <a:xfrm>
            <a:off x="1011238" y="304800"/>
            <a:ext cx="7142162" cy="1295400"/>
          </a:xfrm>
          <a:prstGeom prst="rect">
            <a:avLst/>
          </a:prstGeom>
          <a:noFill/>
          <a:ln w="9525">
            <a:noFill/>
            <a:miter lim="800000"/>
            <a:headEnd/>
            <a:tailEnd/>
          </a:ln>
        </p:spPr>
      </p:pic>
    </p:spTree>
    <p:extLst>
      <p:ext uri="{BB962C8B-B14F-4D97-AF65-F5344CB8AC3E}">
        <p14:creationId xmlns:p14="http://schemas.microsoft.com/office/powerpoint/2010/main" val="39410412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85934C-CDD3-C444-853F-35FC8CE4FDC7}"/>
              </a:ext>
            </a:extLst>
          </p:cNvPr>
          <p:cNvSpPr/>
          <p:nvPr/>
        </p:nvSpPr>
        <p:spPr>
          <a:xfrm>
            <a:off x="480864" y="332656"/>
            <a:ext cx="8182272" cy="830997"/>
          </a:xfrm>
          <a:prstGeom prst="rect">
            <a:avLst/>
          </a:prstGeom>
        </p:spPr>
        <p:txBody>
          <a:bodyPr wrap="square">
            <a:spAutoFit/>
          </a:bodyPr>
          <a:lstStyle/>
          <a:p>
            <a:r>
              <a:rPr lang="en-US" dirty="0"/>
              <a:t>Q3: What was the problem with the Comet’s windows, and what is the solution that we see in modern </a:t>
            </a:r>
            <a:r>
              <a:rPr lang="en-US" dirty="0" err="1"/>
              <a:t>aeroplanes</a:t>
            </a:r>
            <a:r>
              <a:rPr lang="en-US" dirty="0"/>
              <a:t>?</a:t>
            </a:r>
          </a:p>
        </p:txBody>
      </p:sp>
      <p:pic>
        <p:nvPicPr>
          <p:cNvPr id="5" name="Picture 2">
            <a:extLst>
              <a:ext uri="{FF2B5EF4-FFF2-40B4-BE49-F238E27FC236}">
                <a16:creationId xmlns:a16="http://schemas.microsoft.com/office/drawing/2014/main" id="{1D015482-B5DE-E04D-803B-8D861C7257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069347"/>
            <a:ext cx="6120680" cy="44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2444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323528" y="168687"/>
            <a:ext cx="8424936" cy="63094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FFFF66"/>
                </a:solidFill>
                <a:latin typeface="Arial" charset="0"/>
              </a:defRPr>
            </a:lvl1pPr>
            <a:lvl2pPr marL="742950" indent="-285750" eaLnBrk="0" hangingPunct="0">
              <a:defRPr sz="2400">
                <a:solidFill>
                  <a:srgbClr val="FFFF66"/>
                </a:solidFill>
                <a:latin typeface="Arial" charset="0"/>
              </a:defRPr>
            </a:lvl2pPr>
            <a:lvl3pPr marL="1143000" indent="-228600" eaLnBrk="0" hangingPunct="0">
              <a:defRPr sz="2400">
                <a:solidFill>
                  <a:srgbClr val="FFFF66"/>
                </a:solidFill>
                <a:latin typeface="Arial" charset="0"/>
              </a:defRPr>
            </a:lvl3pPr>
            <a:lvl4pPr marL="1600200" indent="-228600" eaLnBrk="0" hangingPunct="0">
              <a:defRPr sz="2400">
                <a:solidFill>
                  <a:srgbClr val="FFFF66"/>
                </a:solidFill>
                <a:latin typeface="Arial" charset="0"/>
              </a:defRPr>
            </a:lvl4pPr>
            <a:lvl5pPr marL="2057400" indent="-228600" eaLnBrk="0" hangingPunct="0">
              <a:defRPr sz="2400">
                <a:solidFill>
                  <a:srgbClr val="FFFF66"/>
                </a:solidFill>
                <a:latin typeface="Arial" charset="0"/>
              </a:defRPr>
            </a:lvl5pPr>
            <a:lvl6pPr marL="2514600" indent="-228600" eaLnBrk="0" fontAlgn="base" hangingPunct="0">
              <a:spcBef>
                <a:spcPct val="0"/>
              </a:spcBef>
              <a:spcAft>
                <a:spcPct val="0"/>
              </a:spcAft>
              <a:defRPr sz="2400">
                <a:solidFill>
                  <a:srgbClr val="FFFF66"/>
                </a:solidFill>
                <a:latin typeface="Arial" charset="0"/>
              </a:defRPr>
            </a:lvl6pPr>
            <a:lvl7pPr marL="2971800" indent="-228600" eaLnBrk="0" fontAlgn="base" hangingPunct="0">
              <a:spcBef>
                <a:spcPct val="0"/>
              </a:spcBef>
              <a:spcAft>
                <a:spcPct val="0"/>
              </a:spcAft>
              <a:defRPr sz="2400">
                <a:solidFill>
                  <a:srgbClr val="FFFF66"/>
                </a:solidFill>
                <a:latin typeface="Arial" charset="0"/>
              </a:defRPr>
            </a:lvl7pPr>
            <a:lvl8pPr marL="3429000" indent="-228600" eaLnBrk="0" fontAlgn="base" hangingPunct="0">
              <a:spcBef>
                <a:spcPct val="0"/>
              </a:spcBef>
              <a:spcAft>
                <a:spcPct val="0"/>
              </a:spcAft>
              <a:defRPr sz="2400">
                <a:solidFill>
                  <a:srgbClr val="FFFF66"/>
                </a:solidFill>
                <a:latin typeface="Arial" charset="0"/>
              </a:defRPr>
            </a:lvl8pPr>
            <a:lvl9pPr marL="3886200" indent="-228600" eaLnBrk="0" fontAlgn="base" hangingPunct="0">
              <a:spcBef>
                <a:spcPct val="0"/>
              </a:spcBef>
              <a:spcAft>
                <a:spcPct val="0"/>
              </a:spcAft>
              <a:defRPr sz="2400">
                <a:solidFill>
                  <a:srgbClr val="FFFF66"/>
                </a:solidFill>
                <a:latin typeface="Arial" charset="0"/>
              </a:defRPr>
            </a:lvl9pPr>
          </a:lstStyle>
          <a:p>
            <a:pPr eaLnBrk="1" hangingPunct="1"/>
            <a:r>
              <a:rPr lang="en-US" sz="4400" dirty="0"/>
              <a:t>What are we going to do today?</a:t>
            </a:r>
            <a:endParaRPr lang="en-US" sz="1400" dirty="0"/>
          </a:p>
          <a:p>
            <a:pPr eaLnBrk="1" hangingPunct="1"/>
            <a:endParaRPr lang="en-US" sz="3600" dirty="0"/>
          </a:p>
          <a:p>
            <a:pPr eaLnBrk="1" hangingPunct="1"/>
            <a:r>
              <a:rPr lang="en-US" sz="3600" dirty="0"/>
              <a:t>Measurement &amp; quantification</a:t>
            </a:r>
          </a:p>
          <a:p>
            <a:pPr eaLnBrk="1" hangingPunct="1"/>
            <a:endParaRPr lang="en-US" sz="3600" dirty="0"/>
          </a:p>
          <a:p>
            <a:pPr eaLnBrk="1" hangingPunct="1"/>
            <a:r>
              <a:rPr lang="en-US" sz="3600" dirty="0"/>
              <a:t>Bipolar &amp; heat treatment</a:t>
            </a:r>
          </a:p>
          <a:p>
            <a:pPr eaLnBrk="1" hangingPunct="1"/>
            <a:endParaRPr lang="en-US" sz="3600" dirty="0"/>
          </a:p>
          <a:p>
            <a:pPr eaLnBrk="1" hangingPunct="1"/>
            <a:r>
              <a:rPr lang="en-US" sz="3600" dirty="0"/>
              <a:t>Raw materials</a:t>
            </a:r>
          </a:p>
          <a:p>
            <a:pPr eaLnBrk="1" hangingPunct="1"/>
            <a:endParaRPr lang="en-US" sz="3600" dirty="0"/>
          </a:p>
          <a:p>
            <a:pPr eaLnBrk="1" hangingPunct="1"/>
            <a:r>
              <a:rPr lang="en-US" sz="3600" dirty="0"/>
              <a:t>Cores</a:t>
            </a:r>
          </a:p>
          <a:p>
            <a:pPr eaLnBrk="1" hangingPunct="1"/>
            <a:endParaRPr lang="en-US" sz="3600" dirty="0"/>
          </a:p>
          <a:p>
            <a:pPr eaLnBrk="1" hangingPunct="1"/>
            <a:r>
              <a:rPr lang="en-US" sz="3600" dirty="0" err="1"/>
              <a:t>Chaîne</a:t>
            </a:r>
            <a:r>
              <a:rPr lang="en-US" sz="3600" dirty="0"/>
              <a:t> </a:t>
            </a:r>
            <a:r>
              <a:rPr lang="en-US" sz="3600" dirty="0" err="1"/>
              <a:t>opératoire</a:t>
            </a:r>
            <a:endParaRPr lang="en-US" sz="3600" dirty="0"/>
          </a:p>
        </p:txBody>
      </p:sp>
    </p:spTree>
    <p:extLst>
      <p:ext uri="{BB962C8B-B14F-4D97-AF65-F5344CB8AC3E}">
        <p14:creationId xmlns:p14="http://schemas.microsoft.com/office/powerpoint/2010/main" val="36844658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323528" y="1380832"/>
            <a:ext cx="8496944" cy="3416320"/>
          </a:xfrm>
          <a:prstGeom prst="rect">
            <a:avLst/>
          </a:prstGeom>
        </p:spPr>
        <p:txBody>
          <a:bodyPr wrap="square">
            <a:spAutoFit/>
          </a:bodyPr>
          <a:lstStyle/>
          <a:p>
            <a:pPr algn="ctr"/>
            <a:r>
              <a:rPr lang="en-US" sz="7200" b="1" dirty="0">
                <a:solidFill>
                  <a:srgbClr val="FFFFFF">
                    <a:lumMod val="50000"/>
                  </a:srgbClr>
                </a:solidFill>
                <a:effectLst>
                  <a:outerShdw blurRad="38100" dist="38100" dir="2700000" algn="tl">
                    <a:srgbClr val="000000">
                      <a:alpha val="43137"/>
                    </a:srgbClr>
                  </a:outerShdw>
                </a:effectLst>
                <a:latin typeface="Rockwell Extra Bold" panose="02060903040505020403" pitchFamily="18" charset="0"/>
              </a:rPr>
              <a:t>Measurement and quantification</a:t>
            </a:r>
          </a:p>
        </p:txBody>
      </p:sp>
    </p:spTree>
    <p:extLst>
      <p:ext uri="{BB962C8B-B14F-4D97-AF65-F5344CB8AC3E}">
        <p14:creationId xmlns:p14="http://schemas.microsoft.com/office/powerpoint/2010/main" val="8284708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E87BE-CDEF-2C43-A6B8-36626A5E5E29}"/>
              </a:ext>
            </a:extLst>
          </p:cNvPr>
          <p:cNvPicPr>
            <a:picLocks noChangeAspect="1"/>
          </p:cNvPicPr>
          <p:nvPr/>
        </p:nvPicPr>
        <p:blipFill>
          <a:blip r:embed="rId2"/>
          <a:stretch>
            <a:fillRect/>
          </a:stretch>
        </p:blipFill>
        <p:spPr>
          <a:xfrm>
            <a:off x="0" y="1267463"/>
            <a:ext cx="9144000" cy="5590537"/>
          </a:xfrm>
          <a:prstGeom prst="rect">
            <a:avLst/>
          </a:prstGeom>
        </p:spPr>
      </p:pic>
      <p:sp>
        <p:nvSpPr>
          <p:cNvPr id="4" name="Rectangle 3">
            <a:extLst>
              <a:ext uri="{FF2B5EF4-FFF2-40B4-BE49-F238E27FC236}">
                <a16:creationId xmlns:a16="http://schemas.microsoft.com/office/drawing/2014/main" id="{4745F77D-1494-9144-B689-1ED05B9CFDC6}"/>
              </a:ext>
            </a:extLst>
          </p:cNvPr>
          <p:cNvSpPr/>
          <p:nvPr/>
        </p:nvSpPr>
        <p:spPr>
          <a:xfrm>
            <a:off x="251520" y="260648"/>
            <a:ext cx="7776864" cy="830997"/>
          </a:xfrm>
          <a:prstGeom prst="rect">
            <a:avLst/>
          </a:prstGeom>
        </p:spPr>
        <p:txBody>
          <a:bodyPr wrap="square">
            <a:spAutoFit/>
          </a:bodyPr>
          <a:lstStyle/>
          <a:p>
            <a:r>
              <a:rPr lang="en-US" dirty="0"/>
              <a:t>Simple measurements of stone artefacts can reveal profound regularities</a:t>
            </a:r>
          </a:p>
        </p:txBody>
      </p:sp>
    </p:spTree>
    <p:extLst>
      <p:ext uri="{BB962C8B-B14F-4D97-AF65-F5344CB8AC3E}">
        <p14:creationId xmlns:p14="http://schemas.microsoft.com/office/powerpoint/2010/main" val="40087255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E747-70A1-DB48-BD95-397C4019C93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E3606BF-D569-C04F-B698-096C0B58C0D4}"/>
              </a:ext>
            </a:extLst>
          </p:cNvPr>
          <p:cNvPicPr>
            <a:picLocks noChangeAspect="1"/>
          </p:cNvPicPr>
          <p:nvPr/>
        </p:nvPicPr>
        <p:blipFill>
          <a:blip r:embed="rId2"/>
          <a:stretch>
            <a:fillRect/>
          </a:stretch>
        </p:blipFill>
        <p:spPr>
          <a:xfrm>
            <a:off x="336550" y="57150"/>
            <a:ext cx="8470900" cy="6743700"/>
          </a:xfrm>
          <a:prstGeom prst="rect">
            <a:avLst/>
          </a:prstGeom>
        </p:spPr>
      </p:pic>
    </p:spTree>
    <p:extLst>
      <p:ext uri="{BB962C8B-B14F-4D97-AF65-F5344CB8AC3E}">
        <p14:creationId xmlns:p14="http://schemas.microsoft.com/office/powerpoint/2010/main" val="3941559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501C-733A-6A4A-A450-02E88B0C3FA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033C50E-2F2B-EC4A-B8A4-6CA83EFB66B7}"/>
              </a:ext>
            </a:extLst>
          </p:cNvPr>
          <p:cNvPicPr>
            <a:picLocks noChangeAspect="1"/>
          </p:cNvPicPr>
          <p:nvPr/>
        </p:nvPicPr>
        <p:blipFill>
          <a:blip r:embed="rId2"/>
          <a:stretch>
            <a:fillRect/>
          </a:stretch>
        </p:blipFill>
        <p:spPr>
          <a:xfrm>
            <a:off x="0" y="676162"/>
            <a:ext cx="9144000" cy="5505676"/>
          </a:xfrm>
          <a:prstGeom prst="rect">
            <a:avLst/>
          </a:prstGeom>
        </p:spPr>
      </p:pic>
    </p:spTree>
    <p:extLst>
      <p:ext uri="{BB962C8B-B14F-4D97-AF65-F5344CB8AC3E}">
        <p14:creationId xmlns:p14="http://schemas.microsoft.com/office/powerpoint/2010/main" val="428869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57C4-8B8C-E648-8AD3-DE69F69015D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152B430-CD7A-EA4B-8C64-124A873F802E}"/>
              </a:ext>
            </a:extLst>
          </p:cNvPr>
          <p:cNvPicPr>
            <a:picLocks noChangeAspect="1"/>
          </p:cNvPicPr>
          <p:nvPr/>
        </p:nvPicPr>
        <p:blipFill>
          <a:blip r:embed="rId2"/>
          <a:stretch>
            <a:fillRect/>
          </a:stretch>
        </p:blipFill>
        <p:spPr>
          <a:xfrm>
            <a:off x="361950" y="188640"/>
            <a:ext cx="8420100" cy="5727700"/>
          </a:xfrm>
          <a:prstGeom prst="rect">
            <a:avLst/>
          </a:prstGeom>
        </p:spPr>
      </p:pic>
      <p:sp>
        <p:nvSpPr>
          <p:cNvPr id="4" name="Rectangle 3">
            <a:extLst>
              <a:ext uri="{FF2B5EF4-FFF2-40B4-BE49-F238E27FC236}">
                <a16:creationId xmlns:a16="http://schemas.microsoft.com/office/drawing/2014/main" id="{99496CE9-725B-9F47-9D45-46A6EC3B62D8}"/>
              </a:ext>
            </a:extLst>
          </p:cNvPr>
          <p:cNvSpPr/>
          <p:nvPr/>
        </p:nvSpPr>
        <p:spPr>
          <a:xfrm>
            <a:off x="339750" y="6084585"/>
            <a:ext cx="8420100" cy="584775"/>
          </a:xfrm>
          <a:prstGeom prst="rect">
            <a:avLst/>
          </a:prstGeom>
        </p:spPr>
        <p:txBody>
          <a:bodyPr wrap="square">
            <a:spAutoFit/>
          </a:bodyPr>
          <a:lstStyle/>
          <a:p>
            <a:r>
              <a:rPr lang="en-US" sz="1600" dirty="0">
                <a:solidFill>
                  <a:srgbClr val="FFFF00"/>
                </a:solidFill>
                <a:latin typeface="Arial" panose="020B0604020202020204" pitchFamily="34" charset="0"/>
              </a:rPr>
              <a:t>Lin, Sam C., et al. "On the utility and economization of unretouched flakes: the effects of exterior platform angle and platform depth." </a:t>
            </a:r>
            <a:r>
              <a:rPr lang="en-US" sz="1600" i="1" dirty="0">
                <a:solidFill>
                  <a:srgbClr val="FFFF00"/>
                </a:solidFill>
                <a:latin typeface="Arial" panose="020B0604020202020204" pitchFamily="34" charset="0"/>
              </a:rPr>
              <a:t>American Antiquity</a:t>
            </a:r>
            <a:r>
              <a:rPr lang="en-US" sz="1600" dirty="0">
                <a:solidFill>
                  <a:srgbClr val="FFFF00"/>
                </a:solidFill>
                <a:latin typeface="Arial" panose="020B0604020202020204" pitchFamily="34" charset="0"/>
              </a:rPr>
              <a:t> 78.4 (2013): 724-745.</a:t>
            </a:r>
            <a:endParaRPr lang="en-US" sz="1600" dirty="0">
              <a:solidFill>
                <a:srgbClr val="FFFF00"/>
              </a:solidFill>
            </a:endParaRPr>
          </a:p>
        </p:txBody>
      </p:sp>
    </p:spTree>
    <p:extLst>
      <p:ext uri="{BB962C8B-B14F-4D97-AF65-F5344CB8AC3E}">
        <p14:creationId xmlns:p14="http://schemas.microsoft.com/office/powerpoint/2010/main" val="11925246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pic.pimg.tw/bgt566/1376730343-18047339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3799"/>
          <a:stretch/>
        </p:blipFill>
        <p:spPr bwMode="auto">
          <a:xfrm>
            <a:off x="203904" y="116632"/>
            <a:ext cx="8889504" cy="1440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203904" y="1759111"/>
            <a:ext cx="8889504" cy="48320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FFFF66"/>
                </a:solidFill>
                <a:latin typeface="Arial" charset="0"/>
              </a:defRPr>
            </a:lvl1pPr>
            <a:lvl2pPr marL="742950" indent="-285750" eaLnBrk="0" hangingPunct="0">
              <a:defRPr sz="2400">
                <a:solidFill>
                  <a:srgbClr val="FFFF66"/>
                </a:solidFill>
                <a:latin typeface="Arial" charset="0"/>
              </a:defRPr>
            </a:lvl2pPr>
            <a:lvl3pPr marL="1143000" indent="-228600" eaLnBrk="0" hangingPunct="0">
              <a:defRPr sz="2400">
                <a:solidFill>
                  <a:srgbClr val="FFFF66"/>
                </a:solidFill>
                <a:latin typeface="Arial" charset="0"/>
              </a:defRPr>
            </a:lvl3pPr>
            <a:lvl4pPr marL="1600200" indent="-228600" eaLnBrk="0" hangingPunct="0">
              <a:defRPr sz="2400">
                <a:solidFill>
                  <a:srgbClr val="FFFF66"/>
                </a:solidFill>
                <a:latin typeface="Arial" charset="0"/>
              </a:defRPr>
            </a:lvl4pPr>
            <a:lvl5pPr marL="2057400" indent="-228600" eaLnBrk="0" hangingPunct="0">
              <a:defRPr sz="2400">
                <a:solidFill>
                  <a:srgbClr val="FFFF66"/>
                </a:solidFill>
                <a:latin typeface="Arial" charset="0"/>
              </a:defRPr>
            </a:lvl5pPr>
            <a:lvl6pPr marL="2514600" indent="-228600" eaLnBrk="0" fontAlgn="base" hangingPunct="0">
              <a:spcBef>
                <a:spcPct val="0"/>
              </a:spcBef>
              <a:spcAft>
                <a:spcPct val="0"/>
              </a:spcAft>
              <a:defRPr sz="2400">
                <a:solidFill>
                  <a:srgbClr val="FFFF66"/>
                </a:solidFill>
                <a:latin typeface="Arial" charset="0"/>
              </a:defRPr>
            </a:lvl6pPr>
            <a:lvl7pPr marL="2971800" indent="-228600" eaLnBrk="0" fontAlgn="base" hangingPunct="0">
              <a:spcBef>
                <a:spcPct val="0"/>
              </a:spcBef>
              <a:spcAft>
                <a:spcPct val="0"/>
              </a:spcAft>
              <a:defRPr sz="2400">
                <a:solidFill>
                  <a:srgbClr val="FFFF66"/>
                </a:solidFill>
                <a:latin typeface="Arial" charset="0"/>
              </a:defRPr>
            </a:lvl7pPr>
            <a:lvl8pPr marL="3429000" indent="-228600" eaLnBrk="0" fontAlgn="base" hangingPunct="0">
              <a:spcBef>
                <a:spcPct val="0"/>
              </a:spcBef>
              <a:spcAft>
                <a:spcPct val="0"/>
              </a:spcAft>
              <a:defRPr sz="2400">
                <a:solidFill>
                  <a:srgbClr val="FFFF66"/>
                </a:solidFill>
                <a:latin typeface="Arial" charset="0"/>
              </a:defRPr>
            </a:lvl8pPr>
            <a:lvl9pPr marL="3886200" indent="-228600" eaLnBrk="0" fontAlgn="base" hangingPunct="0">
              <a:spcBef>
                <a:spcPct val="0"/>
              </a:spcBef>
              <a:spcAft>
                <a:spcPct val="0"/>
              </a:spcAft>
              <a:defRPr sz="2400">
                <a:solidFill>
                  <a:srgbClr val="FFFF66"/>
                </a:solidFill>
                <a:latin typeface="Arial" charset="0"/>
              </a:defRPr>
            </a:lvl9pPr>
          </a:lstStyle>
          <a:p>
            <a:pPr marL="342900" indent="-342900" eaLnBrk="1" hangingPunct="1">
              <a:buFont typeface="Arial" panose="020B0604020202020204" pitchFamily="34" charset="0"/>
              <a:buChar char="•"/>
            </a:pPr>
            <a:r>
              <a:rPr lang="en-US" sz="2800" dirty="0"/>
              <a:t>What do other archaeologists do?  Are there standard sets of measurements and observations?</a:t>
            </a:r>
          </a:p>
          <a:p>
            <a:pPr marL="342900" indent="-342900" eaLnBrk="1" hangingPunct="1">
              <a:buFont typeface="Arial" panose="020B0604020202020204" pitchFamily="34" charset="0"/>
              <a:buChar char="•"/>
            </a:pPr>
            <a:endParaRPr lang="en-US" sz="2800" dirty="0"/>
          </a:p>
          <a:p>
            <a:pPr marL="342900" indent="-342900" eaLnBrk="1" hangingPunct="1">
              <a:buFont typeface="Arial" panose="020B0604020202020204" pitchFamily="34" charset="0"/>
              <a:buChar char="•"/>
            </a:pPr>
            <a:r>
              <a:rPr lang="en-US" sz="2800" dirty="0"/>
              <a:t>Contractual obligations (or less binding obligations to the field)</a:t>
            </a:r>
          </a:p>
          <a:p>
            <a:pPr marL="342900" indent="-342900" eaLnBrk="1" hangingPunct="1">
              <a:buFont typeface="Arial" panose="020B0604020202020204" pitchFamily="34" charset="0"/>
              <a:buChar char="•"/>
            </a:pPr>
            <a:endParaRPr lang="en-US" sz="2800" dirty="0"/>
          </a:p>
          <a:p>
            <a:pPr marL="342900" indent="-342900" eaLnBrk="1" hangingPunct="1">
              <a:buFont typeface="Arial" panose="020B0604020202020204" pitchFamily="34" charset="0"/>
              <a:buChar char="•"/>
            </a:pPr>
            <a:r>
              <a:rPr lang="en-US" sz="2800" dirty="0"/>
              <a:t>History driven observations</a:t>
            </a:r>
          </a:p>
          <a:p>
            <a:pPr marL="342900" indent="-342900" eaLnBrk="1" hangingPunct="1">
              <a:buFont typeface="Arial" panose="020B0604020202020204" pitchFamily="34" charset="0"/>
              <a:buChar char="•"/>
            </a:pPr>
            <a:endParaRPr lang="en-US" sz="2800" dirty="0"/>
          </a:p>
          <a:p>
            <a:pPr marL="342900" indent="-342900" eaLnBrk="1" hangingPunct="1">
              <a:buFont typeface="Arial" panose="020B0604020202020204" pitchFamily="34" charset="0"/>
              <a:buChar char="•"/>
            </a:pPr>
            <a:r>
              <a:rPr lang="en-US" sz="2800" dirty="0"/>
              <a:t>Question driven observations</a:t>
            </a:r>
          </a:p>
          <a:p>
            <a:pPr marL="342900" indent="-342900" eaLnBrk="1" hangingPunct="1">
              <a:buFont typeface="Arial" panose="020B0604020202020204" pitchFamily="34" charset="0"/>
              <a:buChar char="•"/>
            </a:pPr>
            <a:endParaRPr lang="en-US" sz="2800" dirty="0"/>
          </a:p>
          <a:p>
            <a:pPr marL="342900" indent="-342900" eaLnBrk="1" hangingPunct="1">
              <a:buFont typeface="Arial" panose="020B0604020202020204" pitchFamily="34" charset="0"/>
              <a:buChar char="•"/>
            </a:pPr>
            <a:r>
              <a:rPr lang="en-US" sz="2800" dirty="0"/>
              <a:t>How do circumstances constrain what we record?</a:t>
            </a:r>
          </a:p>
        </p:txBody>
      </p:sp>
    </p:spTree>
    <p:extLst>
      <p:ext uri="{BB962C8B-B14F-4D97-AF65-F5344CB8AC3E}">
        <p14:creationId xmlns:p14="http://schemas.microsoft.com/office/powerpoint/2010/main" val="3566415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640960" cy="6247864"/>
          </a:xfrm>
          <a:prstGeom prst="rect">
            <a:avLst/>
          </a:prstGeom>
        </p:spPr>
        <p:txBody>
          <a:bodyPr wrap="square">
            <a:spAutoFit/>
          </a:bodyPr>
          <a:lstStyle/>
          <a:p>
            <a:r>
              <a:rPr lang="en-US" sz="8000" dirty="0"/>
              <a:t>There are many ways to take even the most basic flake measurements</a:t>
            </a:r>
            <a:endParaRPr lang="en-US" sz="8000" dirty="0">
              <a:effectLst/>
            </a:endParaRPr>
          </a:p>
        </p:txBody>
      </p:sp>
    </p:spTree>
    <p:extLst>
      <p:ext uri="{BB962C8B-B14F-4D97-AF65-F5344CB8AC3E}">
        <p14:creationId xmlns:p14="http://schemas.microsoft.com/office/powerpoint/2010/main" val="9669391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18750" r="35285" b="8073"/>
          <a:stretch/>
        </p:blipFill>
        <p:spPr bwMode="auto">
          <a:xfrm>
            <a:off x="4427984" y="177278"/>
            <a:ext cx="4553501" cy="635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091" t="11459" r="39312" b="16667"/>
          <a:stretch/>
        </p:blipFill>
        <p:spPr bwMode="auto">
          <a:xfrm>
            <a:off x="323528" y="177278"/>
            <a:ext cx="3866019" cy="635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75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4624"/>
            <a:ext cx="1593309"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ancientcraft.co.uk/experi_arch/frere_hand_axe_dra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1" y="44624"/>
            <a:ext cx="2438138" cy="1926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Tixier experimente avec percuteur tend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093" y="44624"/>
            <a:ext cx="1440035" cy="20769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05" r="6683"/>
          <a:stretch/>
        </p:blipFill>
        <p:spPr bwMode="auto">
          <a:xfrm>
            <a:off x="5724128" y="44624"/>
            <a:ext cx="1882559" cy="215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6687" y="-27384"/>
            <a:ext cx="1537313" cy="214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2239398"/>
            <a:ext cx="2822951" cy="205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upload.wikimedia.org/wikipedia/commons/a/ae/Heinrich_Hertz_Deutsche-200-1Kc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9978" y="2267387"/>
            <a:ext cx="3370779" cy="2025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53818" r="15045" b="27222"/>
          <a:stretch/>
        </p:blipFill>
        <p:spPr bwMode="auto">
          <a:xfrm>
            <a:off x="74430" y="4437112"/>
            <a:ext cx="7481057"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descr="fracture termination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1856"/>
          <a:stretch/>
        </p:blipFill>
        <p:spPr bwMode="auto">
          <a:xfrm>
            <a:off x="7366289" y="2348880"/>
            <a:ext cx="1526191" cy="43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837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40" name="Picture 4" descr="http://www.limetreeconsulting.co.za/wp-content/uploads/2014/05/consistency-how-to-be-consist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51384"/>
            <a:ext cx="8609384" cy="860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624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145045"/>
            <a:ext cx="8640960" cy="4524315"/>
          </a:xfrm>
          <a:prstGeom prst="rect">
            <a:avLst/>
          </a:prstGeom>
        </p:spPr>
        <p:txBody>
          <a:bodyPr wrap="square">
            <a:spAutoFit/>
          </a:bodyPr>
          <a:lstStyle/>
          <a:p>
            <a:pPr marL="1371600" indent="-1371600">
              <a:buAutoNum type="arabicPeriod"/>
            </a:pPr>
            <a:r>
              <a:rPr lang="en-US" sz="3600" dirty="0"/>
              <a:t>Read recent previous work in your region to discover what’s normal</a:t>
            </a:r>
          </a:p>
          <a:p>
            <a:pPr marL="1371600" indent="-1371600">
              <a:buAutoNum type="arabicPeriod"/>
            </a:pPr>
            <a:r>
              <a:rPr lang="en-US" sz="3600" dirty="0">
                <a:effectLst/>
              </a:rPr>
              <a:t>Read elsewhere to discover what the smart people are doing</a:t>
            </a:r>
          </a:p>
          <a:p>
            <a:pPr marL="1371600" indent="-1371600">
              <a:buAutoNum type="arabicPeriod"/>
            </a:pPr>
            <a:r>
              <a:rPr lang="en-US" sz="3600" dirty="0"/>
              <a:t>Combine results of 1 &amp; 2 to make sense for your specific objectives</a:t>
            </a:r>
          </a:p>
          <a:p>
            <a:pPr marL="1371600" indent="-1371600">
              <a:buAutoNum type="arabicPeriod"/>
            </a:pPr>
            <a:r>
              <a:rPr lang="en-US" sz="3600" dirty="0">
                <a:effectLst/>
              </a:rPr>
              <a:t>Write it down with enough specific detail so that it can be…</a:t>
            </a:r>
          </a:p>
        </p:txBody>
      </p:sp>
      <p:sp>
        <p:nvSpPr>
          <p:cNvPr id="4" name="Rectangle 3"/>
          <p:cNvSpPr/>
          <p:nvPr/>
        </p:nvSpPr>
        <p:spPr>
          <a:xfrm>
            <a:off x="158933" y="161250"/>
            <a:ext cx="8517524" cy="1569660"/>
          </a:xfrm>
          <a:prstGeom prst="rect">
            <a:avLst/>
          </a:prstGeom>
        </p:spPr>
        <p:txBody>
          <a:bodyPr wrap="square">
            <a:spAutoFit/>
          </a:bodyPr>
          <a:lstStyle/>
          <a:p>
            <a:r>
              <a:rPr lang="en-US" sz="4800" dirty="0"/>
              <a:t>How to devise your measurement protocol</a:t>
            </a:r>
          </a:p>
        </p:txBody>
      </p:sp>
    </p:spTree>
    <p:extLst>
      <p:ext uri="{BB962C8B-B14F-4D97-AF65-F5344CB8AC3E}">
        <p14:creationId xmlns:p14="http://schemas.microsoft.com/office/powerpoint/2010/main" val="12763462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lh5.googleusercontent.com/ZVhaLzBAI6uRhVIZZu5ef-rsS_PtWJy1k7T-k0y3s8ro4GdMEDkwVDX_o3gn2d7aD6xwbmo_c7CKjRGi0Yx2s0CWhnBtd4dCa_lAXMJus6DFO3SUL5ZWZwF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32656"/>
            <a:ext cx="6134100" cy="599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6243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170A26-FD65-4509-9895-8BC76B647350}" type="slidenum">
              <a:rPr lang="en-AU" altLang="en-US"/>
              <a:pPr eaLnBrk="1" hangingPunct="1"/>
              <a:t>23</a:t>
            </a:fld>
            <a:endParaRPr lang="en-AU" altLang="en-US"/>
          </a:p>
        </p:txBody>
      </p:sp>
      <p:pic>
        <p:nvPicPr>
          <p:cNvPr id="4101" name="Picture 11" descr="http://www.a3bs.com/imagelibrary/W54662/W54662_01_Baseline-SS-180o-Conzett-Goniometer-14.jpg"/>
          <p:cNvPicPr>
            <a:picLocks noChangeAspect="1" noChangeArrowheads="1"/>
          </p:cNvPicPr>
          <p:nvPr/>
        </p:nvPicPr>
        <p:blipFill>
          <a:blip r:embed="rId3">
            <a:extLst>
              <a:ext uri="{28A0092B-C50C-407E-A947-70E740481C1C}">
                <a14:useLocalDpi xmlns:a14="http://schemas.microsoft.com/office/drawing/2010/main" val="0"/>
              </a:ext>
            </a:extLst>
          </a:blip>
          <a:srcRect t="30240" r="35741" b="33852"/>
          <a:stretch>
            <a:fillRect/>
          </a:stretch>
        </p:blipFill>
        <p:spPr bwMode="auto">
          <a:xfrm rot="5400000">
            <a:off x="6001622" y="4594413"/>
            <a:ext cx="2661545" cy="148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descr="http://i00.i.aliimg.com/wsphoto/v0/568110976/Precision-Electronic-font-b-Scale-b-font-0-01-Hot-Sale-Digital-font-b-Balanc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3" y="4006143"/>
            <a:ext cx="3526175" cy="266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260648"/>
            <a:ext cx="8571577" cy="646331"/>
          </a:xfrm>
          <a:prstGeom prst="rect">
            <a:avLst/>
          </a:prstGeom>
        </p:spPr>
        <p:txBody>
          <a:bodyPr wrap="none">
            <a:spAutoFit/>
          </a:bodyPr>
          <a:lstStyle/>
          <a:p>
            <a:pPr>
              <a:tabLst>
                <a:tab pos="2979738" algn="l"/>
              </a:tabLst>
            </a:pPr>
            <a:r>
              <a:rPr lang="en-US" sz="3600" dirty="0"/>
              <a:t>Basic stone artefact recording equipment</a:t>
            </a:r>
          </a:p>
        </p:txBody>
      </p:sp>
      <p:pic>
        <p:nvPicPr>
          <p:cNvPr id="29698" name="Picture 2" descr="http://www.lighttoolsupply.com/includes/imageRendering.jsp?productID=3477&amp;size=medium&amp;exten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847" y="1446919"/>
            <a:ext cx="5810641" cy="2281999"/>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image2.cccme.org.cn/i_supply/2010/2/19/201101021159377129_1303471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654" y="4007813"/>
            <a:ext cx="2661546" cy="2661546"/>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littlewolfblog.files.wordpress.com/2010/12/m_c_escher_eye_wallpaper_8ib7.jpg?w=900&amp;h=67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3" y="1465276"/>
            <a:ext cx="3015473" cy="226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1787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t="4465" r="6129"/>
          <a:stretch>
            <a:fillRect/>
          </a:stretch>
        </p:blipFill>
        <p:spPr bwMode="auto">
          <a:xfrm>
            <a:off x="1112921" y="1213944"/>
            <a:ext cx="6984776" cy="5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260648"/>
            <a:ext cx="8563563" cy="584775"/>
          </a:xfrm>
          <a:prstGeom prst="rect">
            <a:avLst/>
          </a:prstGeom>
        </p:spPr>
        <p:txBody>
          <a:bodyPr wrap="none">
            <a:spAutoFit/>
          </a:bodyPr>
          <a:lstStyle/>
          <a:p>
            <a:pPr>
              <a:tabLst>
                <a:tab pos="2979738" algn="l"/>
              </a:tabLst>
            </a:pPr>
            <a:r>
              <a:rPr lang="en-US" sz="3200" dirty="0"/>
              <a:t>Less basic stone artefact recording equipment</a:t>
            </a:r>
          </a:p>
        </p:txBody>
      </p:sp>
    </p:spTree>
    <p:extLst>
      <p:ext uri="{BB962C8B-B14F-4D97-AF65-F5344CB8AC3E}">
        <p14:creationId xmlns:p14="http://schemas.microsoft.com/office/powerpoint/2010/main" val="13978651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260648"/>
            <a:ext cx="8563563" cy="584775"/>
          </a:xfrm>
          <a:prstGeom prst="rect">
            <a:avLst/>
          </a:prstGeom>
        </p:spPr>
        <p:txBody>
          <a:bodyPr wrap="none">
            <a:spAutoFit/>
          </a:bodyPr>
          <a:lstStyle/>
          <a:p>
            <a:pPr>
              <a:tabLst>
                <a:tab pos="2979738" algn="l"/>
              </a:tabLst>
            </a:pPr>
            <a:r>
              <a:rPr lang="en-US" sz="3200" dirty="0"/>
              <a:t>Less basic stone artefact recording equipment</a:t>
            </a:r>
          </a:p>
        </p:txBody>
      </p:sp>
      <p:pic>
        <p:nvPicPr>
          <p:cNvPr id="4" name="Picture 3" descr="F:\My Documents\My UW\Research\0812 Buddha Scanning\scan data\LPNM March 08\RIMG0011.JPG"/>
          <p:cNvPicPr>
            <a:picLocks noChangeAspect="1" noChangeArrowheads="1"/>
          </p:cNvPicPr>
          <p:nvPr/>
        </p:nvPicPr>
        <p:blipFill>
          <a:blip r:embed="rId2">
            <a:extLst>
              <a:ext uri="{28A0092B-C50C-407E-A947-70E740481C1C}">
                <a14:useLocalDpi xmlns:a14="http://schemas.microsoft.com/office/drawing/2010/main" val="0"/>
              </a:ext>
            </a:extLst>
          </a:blip>
          <a:srcRect t="14058" r="13974" b="14101"/>
          <a:stretch>
            <a:fillRect/>
          </a:stretch>
        </p:blipFill>
        <p:spPr bwMode="auto">
          <a:xfrm>
            <a:off x="0" y="1008956"/>
            <a:ext cx="8715966" cy="545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6229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073" r="54319" b="6250"/>
          <a:stretch/>
        </p:blipFill>
        <p:spPr bwMode="auto">
          <a:xfrm>
            <a:off x="1907704" y="1196752"/>
            <a:ext cx="4987579" cy="525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7504" y="260648"/>
            <a:ext cx="8847294" cy="769441"/>
          </a:xfrm>
          <a:prstGeom prst="rect">
            <a:avLst/>
          </a:prstGeom>
        </p:spPr>
        <p:txBody>
          <a:bodyPr wrap="none">
            <a:spAutoFit/>
          </a:bodyPr>
          <a:lstStyle/>
          <a:p>
            <a:pPr>
              <a:tabLst>
                <a:tab pos="2979738" algn="l"/>
              </a:tabLst>
            </a:pPr>
            <a:r>
              <a:rPr lang="en-US" sz="4400" dirty="0"/>
              <a:t>3D laser scanning by triangulation </a:t>
            </a:r>
          </a:p>
        </p:txBody>
      </p:sp>
    </p:spTree>
    <p:extLst>
      <p:ext uri="{BB962C8B-B14F-4D97-AF65-F5344CB8AC3E}">
        <p14:creationId xmlns:p14="http://schemas.microsoft.com/office/powerpoint/2010/main" val="2481429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html2-f.scribdassets.com/8sn6cugzy8vm3zd/images/4-8eb571132f.jpg"/>
          <p:cNvPicPr>
            <a:picLocks noChangeAspect="1" noChangeArrowheads="1"/>
          </p:cNvPicPr>
          <p:nvPr/>
        </p:nvPicPr>
        <p:blipFill rotWithShape="1">
          <a:blip r:embed="rId2">
            <a:extLst>
              <a:ext uri="{28A0092B-C50C-407E-A947-70E740481C1C}">
                <a14:useLocalDpi xmlns:a14="http://schemas.microsoft.com/office/drawing/2010/main" val="0"/>
              </a:ext>
            </a:extLst>
          </a:blip>
          <a:srcRect b="59708"/>
          <a:stretch/>
        </p:blipFill>
        <p:spPr bwMode="auto">
          <a:xfrm>
            <a:off x="34149" y="3140968"/>
            <a:ext cx="8931685"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188640"/>
            <a:ext cx="8640960" cy="2769989"/>
          </a:xfrm>
          <a:prstGeom prst="rect">
            <a:avLst/>
          </a:prstGeom>
        </p:spPr>
        <p:txBody>
          <a:bodyPr wrap="square">
            <a:spAutoFit/>
          </a:bodyPr>
          <a:lstStyle/>
          <a:p>
            <a:r>
              <a:rPr lang="en-US" sz="5400" dirty="0"/>
              <a:t>Estimating original ﬂake mass from 3D scans of platform area</a:t>
            </a:r>
          </a:p>
          <a:p>
            <a:r>
              <a:rPr lang="en-US" sz="1200" b="1" i="1" dirty="0"/>
              <a:t>Clarkson &amp; Hiscock / Journal of Archaeological Science 38 (2011) 1062</a:t>
            </a:r>
            <a:r>
              <a:rPr lang="en-US" sz="1200" dirty="0"/>
              <a:t>-</a:t>
            </a:r>
            <a:r>
              <a:rPr lang="en-US" sz="1200" b="1" i="1" dirty="0"/>
              <a:t>1068</a:t>
            </a:r>
            <a:endParaRPr lang="en-US" sz="1200" dirty="0"/>
          </a:p>
        </p:txBody>
      </p:sp>
      <p:sp>
        <p:nvSpPr>
          <p:cNvPr id="3" name="Rectangle 2"/>
          <p:cNvSpPr/>
          <p:nvPr/>
        </p:nvSpPr>
        <p:spPr>
          <a:xfrm>
            <a:off x="27202" y="5661248"/>
            <a:ext cx="8931686" cy="461665"/>
          </a:xfrm>
          <a:prstGeom prst="rect">
            <a:avLst/>
          </a:prstGeom>
        </p:spPr>
        <p:txBody>
          <a:bodyPr wrap="square">
            <a:spAutoFit/>
          </a:bodyPr>
          <a:lstStyle/>
          <a:p>
            <a:r>
              <a:rPr lang="en-US" dirty="0"/>
              <a:t> Dihedral platform         </a:t>
            </a:r>
            <a:r>
              <a:rPr lang="en-US" dirty="0" err="1"/>
              <a:t>Focalised</a:t>
            </a:r>
            <a:r>
              <a:rPr lang="en-US" dirty="0"/>
              <a:t> platform       Plain ﬂat platform</a:t>
            </a:r>
          </a:p>
        </p:txBody>
      </p:sp>
    </p:spTree>
    <p:extLst>
      <p:ext uri="{BB962C8B-B14F-4D97-AF65-F5344CB8AC3E}">
        <p14:creationId xmlns:p14="http://schemas.microsoft.com/office/powerpoint/2010/main" val="7107830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9" t="29428" r="50805" b="6250"/>
          <a:stretch/>
        </p:blipFill>
        <p:spPr bwMode="auto">
          <a:xfrm>
            <a:off x="597868" y="139574"/>
            <a:ext cx="7646540" cy="64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2259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ull-size image (62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88840"/>
            <a:ext cx="6192688" cy="4506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188640"/>
            <a:ext cx="8424936" cy="1569660"/>
          </a:xfrm>
          <a:prstGeom prst="rect">
            <a:avLst/>
          </a:prstGeom>
        </p:spPr>
        <p:txBody>
          <a:bodyPr wrap="square">
            <a:spAutoFit/>
          </a:bodyPr>
          <a:lstStyle/>
          <a:p>
            <a:r>
              <a:rPr lang="en-US" dirty="0"/>
              <a:t>Muller, A., &amp; Clarkson, C. (2014). Estimating original flake mass on </a:t>
            </a:r>
            <a:r>
              <a:rPr lang="en-US" b="1" dirty="0"/>
              <a:t>blades</a:t>
            </a:r>
            <a:r>
              <a:rPr lang="en-US" dirty="0"/>
              <a:t> using 3D platform area: problems and prospects. </a:t>
            </a:r>
            <a:r>
              <a:rPr lang="en-US" i="1" dirty="0"/>
              <a:t>Journal of Archaeological Science</a:t>
            </a:r>
            <a:r>
              <a:rPr lang="en-US" dirty="0"/>
              <a:t>, </a:t>
            </a:r>
            <a:r>
              <a:rPr lang="en-US" i="1" dirty="0"/>
              <a:t>52</a:t>
            </a:r>
            <a:r>
              <a:rPr lang="en-US" dirty="0"/>
              <a:t>, 31–38. doi:10.1016/j.jas.2014.08.025</a:t>
            </a:r>
            <a:endParaRPr lang="en-US" dirty="0">
              <a:effectLst/>
            </a:endParaRPr>
          </a:p>
        </p:txBody>
      </p:sp>
    </p:spTree>
    <p:extLst>
      <p:ext uri="{BB962C8B-B14F-4D97-AF65-F5344CB8AC3E}">
        <p14:creationId xmlns:p14="http://schemas.microsoft.com/office/powerpoint/2010/main" val="38211028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canvas.uw.edu/courses/825112/files/23570753/download?wrap=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43" t="2078" r="22488"/>
          <a:stretch/>
        </p:blipFill>
        <p:spPr bwMode="auto">
          <a:xfrm>
            <a:off x="204292" y="116632"/>
            <a:ext cx="8472164" cy="655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4801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origin-ars.els-cdn.com/content/image/1-s2.0-S0305440314003124-g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6632"/>
            <a:ext cx="6264696" cy="666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660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origin-ars.els-cdn.com/content/image/1-s2.0-S0305440314003124-g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8028"/>
            <a:ext cx="6336704" cy="666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788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496944" cy="6740307"/>
          </a:xfrm>
          <a:prstGeom prst="rect">
            <a:avLst/>
          </a:prstGeom>
        </p:spPr>
        <p:txBody>
          <a:bodyPr wrap="square">
            <a:spAutoFit/>
          </a:bodyPr>
          <a:lstStyle/>
          <a:p>
            <a:r>
              <a:rPr lang="en-US" sz="7200" dirty="0"/>
              <a:t>3D scan measurements of flake platform area seem to be </a:t>
            </a:r>
            <a:r>
              <a:rPr lang="en-US" sz="7200" b="1" dirty="0"/>
              <a:t>useful</a:t>
            </a:r>
            <a:r>
              <a:rPr lang="en-US" sz="7200" dirty="0"/>
              <a:t> for estimating original flake mass</a:t>
            </a:r>
            <a:endParaRPr lang="en-US" sz="7200" dirty="0">
              <a:effectLst/>
            </a:endParaRPr>
          </a:p>
        </p:txBody>
      </p:sp>
    </p:spTree>
    <p:extLst>
      <p:ext uri="{BB962C8B-B14F-4D97-AF65-F5344CB8AC3E}">
        <p14:creationId xmlns:p14="http://schemas.microsoft.com/office/powerpoint/2010/main" val="116406243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18" t="11439" r="5857" b="4891"/>
          <a:stretch/>
        </p:blipFill>
        <p:spPr bwMode="auto">
          <a:xfrm>
            <a:off x="971600" y="1700808"/>
            <a:ext cx="6696744" cy="506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0" y="116632"/>
            <a:ext cx="8496944" cy="1384995"/>
          </a:xfrm>
          <a:prstGeom prst="rect">
            <a:avLst/>
          </a:prstGeom>
        </p:spPr>
        <p:txBody>
          <a:bodyPr wrap="square">
            <a:spAutoFit/>
          </a:bodyPr>
          <a:lstStyle/>
          <a:p>
            <a:r>
              <a:rPr lang="en-US" sz="2800" dirty="0"/>
              <a:t>2D caliper measurements of flake platform area are also good overall discriminators of reduction trajectories, so you should take them</a:t>
            </a:r>
            <a:endParaRPr lang="en-US" sz="2800" dirty="0">
              <a:effectLst/>
            </a:endParaRPr>
          </a:p>
        </p:txBody>
      </p:sp>
    </p:spTree>
    <p:extLst>
      <p:ext uri="{BB962C8B-B14F-4D97-AF65-F5344CB8AC3E}">
        <p14:creationId xmlns:p14="http://schemas.microsoft.com/office/powerpoint/2010/main" val="102313466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16632"/>
            <a:ext cx="8496944" cy="6186309"/>
          </a:xfrm>
          <a:prstGeom prst="rect">
            <a:avLst/>
          </a:prstGeom>
        </p:spPr>
        <p:txBody>
          <a:bodyPr wrap="square">
            <a:spAutoFit/>
          </a:bodyPr>
          <a:lstStyle/>
          <a:p>
            <a:r>
              <a:rPr lang="en-US" sz="5400" dirty="0"/>
              <a:t>Common composite measurements</a:t>
            </a:r>
          </a:p>
          <a:p>
            <a:pPr marL="571500" indent="-571500">
              <a:buFont typeface="Arial" panose="020B0604020202020204" pitchFamily="34" charset="0"/>
              <a:buChar char="•"/>
            </a:pPr>
            <a:endParaRPr lang="en-US" sz="3600" dirty="0">
              <a:effectLst/>
            </a:endParaRPr>
          </a:p>
          <a:p>
            <a:pPr marL="571500" indent="-571500">
              <a:buFont typeface="Arial" panose="020B0604020202020204" pitchFamily="34" charset="0"/>
              <a:buChar char="•"/>
            </a:pPr>
            <a:r>
              <a:rPr lang="en-US" sz="3600" dirty="0">
                <a:effectLst/>
              </a:rPr>
              <a:t>Elongation</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Length/Thickness ratio</a:t>
            </a:r>
          </a:p>
          <a:p>
            <a:pPr marL="571500" indent="-571500">
              <a:buFont typeface="Arial" panose="020B0604020202020204" pitchFamily="34" charset="0"/>
              <a:buChar char="•"/>
            </a:pPr>
            <a:endParaRPr lang="en-US" sz="3600" dirty="0">
              <a:effectLst/>
            </a:endParaRPr>
          </a:p>
          <a:p>
            <a:pPr marL="571500" indent="-571500">
              <a:buFont typeface="Arial" panose="020B0604020202020204" pitchFamily="34" charset="0"/>
              <a:buChar char="•"/>
            </a:pPr>
            <a:r>
              <a:rPr lang="en-US" sz="3600" dirty="0"/>
              <a:t>Width/Thickness ratio</a:t>
            </a:r>
          </a:p>
          <a:p>
            <a:pPr marL="571500" indent="-571500">
              <a:buFont typeface="Arial" panose="020B0604020202020204" pitchFamily="34" charset="0"/>
              <a:buChar char="•"/>
            </a:pPr>
            <a:endParaRPr lang="en-US" sz="3600" dirty="0">
              <a:effectLst/>
            </a:endParaRPr>
          </a:p>
          <a:p>
            <a:pPr marL="571500" indent="-571500">
              <a:buFont typeface="Arial" panose="020B0604020202020204" pitchFamily="34" charset="0"/>
              <a:buChar char="•"/>
            </a:pPr>
            <a:r>
              <a:rPr lang="en-US" sz="3600" dirty="0"/>
              <a:t>Edge length/mass ratio</a:t>
            </a:r>
            <a:endParaRPr lang="en-US" sz="3600" dirty="0">
              <a:effectLst/>
            </a:endParaRPr>
          </a:p>
        </p:txBody>
      </p:sp>
    </p:spTree>
    <p:extLst>
      <p:ext uri="{BB962C8B-B14F-4D97-AF65-F5344CB8AC3E}">
        <p14:creationId xmlns:p14="http://schemas.microsoft.com/office/powerpoint/2010/main" val="90540596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064896" cy="3539430"/>
          </a:xfrm>
          <a:prstGeom prst="rect">
            <a:avLst/>
          </a:prstGeom>
        </p:spPr>
        <p:txBody>
          <a:bodyPr wrap="square">
            <a:spAutoFit/>
          </a:bodyPr>
          <a:lstStyle/>
          <a:p>
            <a:r>
              <a:rPr lang="en-US" sz="3200" dirty="0"/>
              <a:t>EL/M values are an estimate of the amount of ﬂake edge produced from a given amount of stone</a:t>
            </a:r>
          </a:p>
          <a:p>
            <a:endParaRPr lang="en-US" sz="3200" dirty="0"/>
          </a:p>
          <a:p>
            <a:r>
              <a:rPr lang="en-US" sz="3200" dirty="0"/>
              <a:t>EL = Length + maximum width + maximum dimension</a:t>
            </a:r>
          </a:p>
          <a:p>
            <a:endParaRPr lang="en-US" sz="3200" dirty="0"/>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30" t="23958" r="2928" b="22135"/>
          <a:stretch/>
        </p:blipFill>
        <p:spPr bwMode="auto">
          <a:xfrm>
            <a:off x="144971" y="3318265"/>
            <a:ext cx="8566026" cy="342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4847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92" t="23437" r="50000" b="8854"/>
          <a:stretch/>
        </p:blipFill>
        <p:spPr bwMode="auto">
          <a:xfrm>
            <a:off x="1371010" y="154245"/>
            <a:ext cx="6329971"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520" y="5982379"/>
            <a:ext cx="8568952" cy="830997"/>
          </a:xfrm>
          <a:prstGeom prst="rect">
            <a:avLst/>
          </a:prstGeom>
        </p:spPr>
        <p:txBody>
          <a:bodyPr wrap="square">
            <a:spAutoFit/>
          </a:bodyPr>
          <a:lstStyle/>
          <a:p>
            <a:r>
              <a:rPr lang="en-US" sz="1600" dirty="0"/>
              <a:t>Mackay, A. (2008). A method for estimating edge length from flake dimensions: use and implications for technological change in the southern African MSA. </a:t>
            </a:r>
            <a:r>
              <a:rPr lang="en-US" sz="1600" i="1" dirty="0"/>
              <a:t>Journal of Archaeological Science</a:t>
            </a:r>
            <a:r>
              <a:rPr lang="en-US" sz="1600" dirty="0"/>
              <a:t>, </a:t>
            </a:r>
            <a:r>
              <a:rPr lang="en-US" sz="1600" i="1" dirty="0"/>
              <a:t>35</a:t>
            </a:r>
            <a:r>
              <a:rPr lang="en-US" sz="1600" dirty="0"/>
              <a:t>(3), 614–622.</a:t>
            </a:r>
            <a:endParaRPr lang="en-US" sz="1600" dirty="0">
              <a:effectLst/>
            </a:endParaRPr>
          </a:p>
        </p:txBody>
      </p:sp>
    </p:spTree>
    <p:extLst>
      <p:ext uri="{BB962C8B-B14F-4D97-AF65-F5344CB8AC3E}">
        <p14:creationId xmlns:p14="http://schemas.microsoft.com/office/powerpoint/2010/main" val="22395870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1459" r="6442" b="13280"/>
          <a:stretch/>
        </p:blipFill>
        <p:spPr bwMode="auto">
          <a:xfrm>
            <a:off x="0" y="2625250"/>
            <a:ext cx="4146228" cy="40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630" t="18490" r="9590" b="10937"/>
          <a:stretch/>
        </p:blipFill>
        <p:spPr bwMode="auto">
          <a:xfrm>
            <a:off x="4139952" y="2633836"/>
            <a:ext cx="5030530" cy="400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520" y="0"/>
            <a:ext cx="7920880" cy="2585323"/>
          </a:xfrm>
          <a:prstGeom prst="rect">
            <a:avLst/>
          </a:prstGeom>
        </p:spPr>
        <p:txBody>
          <a:bodyPr wrap="square">
            <a:spAutoFit/>
          </a:bodyPr>
          <a:lstStyle/>
          <a:p>
            <a:r>
              <a:rPr lang="en-US" sz="5400" dirty="0"/>
              <a:t>Flaking efficiency during the </a:t>
            </a:r>
            <a:r>
              <a:rPr lang="en-US" sz="5400" dirty="0" err="1"/>
              <a:t>Howiesons</a:t>
            </a:r>
            <a:r>
              <a:rPr lang="en-US" sz="5400" dirty="0"/>
              <a:t> </a:t>
            </a:r>
            <a:r>
              <a:rPr lang="en-US" sz="5400" dirty="0" err="1"/>
              <a:t>Poort</a:t>
            </a:r>
            <a:r>
              <a:rPr lang="en-US" sz="5400" dirty="0"/>
              <a:t> of South Africa</a:t>
            </a:r>
          </a:p>
        </p:txBody>
      </p:sp>
    </p:spTree>
    <p:extLst>
      <p:ext uri="{BB962C8B-B14F-4D97-AF65-F5344CB8AC3E}">
        <p14:creationId xmlns:p14="http://schemas.microsoft.com/office/powerpoint/2010/main" val="10899030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9A1EA0-1732-A547-9A30-016945437743}"/>
              </a:ext>
            </a:extLst>
          </p:cNvPr>
          <p:cNvSpPr/>
          <p:nvPr/>
        </p:nvSpPr>
        <p:spPr>
          <a:xfrm>
            <a:off x="251520" y="0"/>
            <a:ext cx="7920880" cy="1754326"/>
          </a:xfrm>
          <a:prstGeom prst="rect">
            <a:avLst/>
          </a:prstGeom>
        </p:spPr>
        <p:txBody>
          <a:bodyPr wrap="square">
            <a:spAutoFit/>
          </a:bodyPr>
          <a:lstStyle/>
          <a:p>
            <a:r>
              <a:rPr lang="en-US" sz="5400" dirty="0"/>
              <a:t>Tip Cross-Sectional Area (TCSA)</a:t>
            </a:r>
          </a:p>
        </p:txBody>
      </p:sp>
      <p:pic>
        <p:nvPicPr>
          <p:cNvPr id="4" name="Picture 3">
            <a:extLst>
              <a:ext uri="{FF2B5EF4-FFF2-40B4-BE49-F238E27FC236}">
                <a16:creationId xmlns:a16="http://schemas.microsoft.com/office/drawing/2014/main" id="{9571D549-0A5C-4242-85D8-782751B2585D}"/>
              </a:ext>
            </a:extLst>
          </p:cNvPr>
          <p:cNvPicPr>
            <a:picLocks noChangeAspect="1"/>
          </p:cNvPicPr>
          <p:nvPr/>
        </p:nvPicPr>
        <p:blipFill>
          <a:blip r:embed="rId3"/>
          <a:stretch>
            <a:fillRect/>
          </a:stretch>
        </p:blipFill>
        <p:spPr>
          <a:xfrm>
            <a:off x="271364" y="1988840"/>
            <a:ext cx="8676456" cy="3729852"/>
          </a:xfrm>
          <a:prstGeom prst="rect">
            <a:avLst/>
          </a:prstGeom>
        </p:spPr>
      </p:pic>
    </p:spTree>
    <p:extLst>
      <p:ext uri="{BB962C8B-B14F-4D97-AF65-F5344CB8AC3E}">
        <p14:creationId xmlns:p14="http://schemas.microsoft.com/office/powerpoint/2010/main" val="14001785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4457A8-F58A-2C4E-A37B-1523F25D7E8D}"/>
              </a:ext>
            </a:extLst>
          </p:cNvPr>
          <p:cNvPicPr>
            <a:picLocks noChangeAspect="1"/>
          </p:cNvPicPr>
          <p:nvPr/>
        </p:nvPicPr>
        <p:blipFill>
          <a:blip r:embed="rId3"/>
          <a:stretch>
            <a:fillRect/>
          </a:stretch>
        </p:blipFill>
        <p:spPr>
          <a:xfrm>
            <a:off x="258664" y="1916832"/>
            <a:ext cx="8379113" cy="4320480"/>
          </a:xfrm>
          <a:prstGeom prst="rect">
            <a:avLst/>
          </a:prstGeom>
        </p:spPr>
      </p:pic>
      <p:sp>
        <p:nvSpPr>
          <p:cNvPr id="3" name="Rectangle 2">
            <a:extLst>
              <a:ext uri="{FF2B5EF4-FFF2-40B4-BE49-F238E27FC236}">
                <a16:creationId xmlns:a16="http://schemas.microsoft.com/office/drawing/2014/main" id="{5F9A1EA0-1732-A547-9A30-016945437743}"/>
              </a:ext>
            </a:extLst>
          </p:cNvPr>
          <p:cNvSpPr/>
          <p:nvPr/>
        </p:nvSpPr>
        <p:spPr>
          <a:xfrm>
            <a:off x="251520" y="0"/>
            <a:ext cx="7920880" cy="1754326"/>
          </a:xfrm>
          <a:prstGeom prst="rect">
            <a:avLst/>
          </a:prstGeom>
        </p:spPr>
        <p:txBody>
          <a:bodyPr wrap="square">
            <a:spAutoFit/>
          </a:bodyPr>
          <a:lstStyle/>
          <a:p>
            <a:r>
              <a:rPr lang="en-US" sz="5400" dirty="0"/>
              <a:t>Tip Cross-Sectional Area (TCSA)</a:t>
            </a:r>
          </a:p>
        </p:txBody>
      </p:sp>
    </p:spTree>
    <p:extLst>
      <p:ext uri="{BB962C8B-B14F-4D97-AF65-F5344CB8AC3E}">
        <p14:creationId xmlns:p14="http://schemas.microsoft.com/office/powerpoint/2010/main" val="5735700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5A3A8-2D1C-6E40-90BE-A4888A39ED22}"/>
              </a:ext>
            </a:extLst>
          </p:cNvPr>
          <p:cNvPicPr>
            <a:picLocks noChangeAspect="1"/>
          </p:cNvPicPr>
          <p:nvPr/>
        </p:nvPicPr>
        <p:blipFill>
          <a:blip r:embed="rId2"/>
          <a:stretch>
            <a:fillRect/>
          </a:stretch>
        </p:blipFill>
        <p:spPr>
          <a:xfrm>
            <a:off x="269776" y="1556792"/>
            <a:ext cx="8604448" cy="4810361"/>
          </a:xfrm>
          <a:prstGeom prst="rect">
            <a:avLst/>
          </a:prstGeom>
        </p:spPr>
      </p:pic>
      <p:sp>
        <p:nvSpPr>
          <p:cNvPr id="3" name="Rectangle 2">
            <a:extLst>
              <a:ext uri="{FF2B5EF4-FFF2-40B4-BE49-F238E27FC236}">
                <a16:creationId xmlns:a16="http://schemas.microsoft.com/office/drawing/2014/main" id="{1C4EF3D9-7A55-AF49-91E5-AE8B858DCDA6}"/>
              </a:ext>
            </a:extLst>
          </p:cNvPr>
          <p:cNvSpPr/>
          <p:nvPr/>
        </p:nvSpPr>
        <p:spPr>
          <a:xfrm>
            <a:off x="480864" y="332656"/>
            <a:ext cx="8182272" cy="830997"/>
          </a:xfrm>
          <a:prstGeom prst="rect">
            <a:avLst/>
          </a:prstGeom>
        </p:spPr>
        <p:txBody>
          <a:bodyPr wrap="square">
            <a:spAutoFit/>
          </a:bodyPr>
          <a:lstStyle/>
          <a:p>
            <a:r>
              <a:rPr lang="en-US" dirty="0"/>
              <a:t>Q1: What is the one key word for telling the difference between artefacts and geofacts?</a:t>
            </a:r>
          </a:p>
        </p:txBody>
      </p:sp>
    </p:spTree>
    <p:extLst>
      <p:ext uri="{BB962C8B-B14F-4D97-AF65-F5344CB8AC3E}">
        <p14:creationId xmlns:p14="http://schemas.microsoft.com/office/powerpoint/2010/main" val="25213351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9A1EA0-1732-A547-9A30-016945437743}"/>
              </a:ext>
            </a:extLst>
          </p:cNvPr>
          <p:cNvSpPr/>
          <p:nvPr/>
        </p:nvSpPr>
        <p:spPr>
          <a:xfrm>
            <a:off x="251520" y="0"/>
            <a:ext cx="7920880" cy="1569660"/>
          </a:xfrm>
          <a:prstGeom prst="rect">
            <a:avLst/>
          </a:prstGeom>
        </p:spPr>
        <p:txBody>
          <a:bodyPr wrap="square">
            <a:spAutoFit/>
          </a:bodyPr>
          <a:lstStyle/>
          <a:p>
            <a:r>
              <a:rPr lang="en-US" sz="4800" dirty="0"/>
              <a:t>Tip Cross-Sectional Area (TCSA) &amp; Perimeter (TCSP)</a:t>
            </a:r>
          </a:p>
        </p:txBody>
      </p:sp>
      <p:pic>
        <p:nvPicPr>
          <p:cNvPr id="4" name="Picture 3">
            <a:extLst>
              <a:ext uri="{FF2B5EF4-FFF2-40B4-BE49-F238E27FC236}">
                <a16:creationId xmlns:a16="http://schemas.microsoft.com/office/drawing/2014/main" id="{A4CF41D2-07E6-A444-B8A3-B46EE4E25CD1}"/>
              </a:ext>
            </a:extLst>
          </p:cNvPr>
          <p:cNvPicPr>
            <a:picLocks noChangeAspect="1"/>
          </p:cNvPicPr>
          <p:nvPr/>
        </p:nvPicPr>
        <p:blipFill>
          <a:blip r:embed="rId2"/>
          <a:stretch>
            <a:fillRect/>
          </a:stretch>
        </p:blipFill>
        <p:spPr>
          <a:xfrm>
            <a:off x="251024" y="2060848"/>
            <a:ext cx="8732304" cy="4644504"/>
          </a:xfrm>
          <a:prstGeom prst="rect">
            <a:avLst/>
          </a:prstGeom>
        </p:spPr>
      </p:pic>
    </p:spTree>
    <p:extLst>
      <p:ext uri="{BB962C8B-B14F-4D97-AF65-F5344CB8AC3E}">
        <p14:creationId xmlns:p14="http://schemas.microsoft.com/office/powerpoint/2010/main" val="26441230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5286D-F5D0-BD47-8392-EB5D7E2744A8}"/>
              </a:ext>
            </a:extLst>
          </p:cNvPr>
          <p:cNvPicPr>
            <a:picLocks noChangeAspect="1"/>
          </p:cNvPicPr>
          <p:nvPr/>
        </p:nvPicPr>
        <p:blipFill>
          <a:blip r:embed="rId2"/>
          <a:stretch>
            <a:fillRect/>
          </a:stretch>
        </p:blipFill>
        <p:spPr>
          <a:xfrm>
            <a:off x="711200" y="304800"/>
            <a:ext cx="7721600" cy="6248400"/>
          </a:xfrm>
          <a:prstGeom prst="rect">
            <a:avLst/>
          </a:prstGeom>
        </p:spPr>
      </p:pic>
    </p:spTree>
    <p:extLst>
      <p:ext uri="{BB962C8B-B14F-4D97-AF65-F5344CB8AC3E}">
        <p14:creationId xmlns:p14="http://schemas.microsoft.com/office/powerpoint/2010/main" val="37017354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9433A-9E0F-434A-8A78-0B4499995006}"/>
              </a:ext>
            </a:extLst>
          </p:cNvPr>
          <p:cNvPicPr>
            <a:picLocks noChangeAspect="1"/>
          </p:cNvPicPr>
          <p:nvPr/>
        </p:nvPicPr>
        <p:blipFill>
          <a:blip r:embed="rId2"/>
          <a:stretch>
            <a:fillRect/>
          </a:stretch>
        </p:blipFill>
        <p:spPr>
          <a:xfrm>
            <a:off x="0" y="1620175"/>
            <a:ext cx="9144000" cy="3617650"/>
          </a:xfrm>
          <a:prstGeom prst="rect">
            <a:avLst/>
          </a:prstGeom>
        </p:spPr>
      </p:pic>
      <p:sp>
        <p:nvSpPr>
          <p:cNvPr id="3" name="Rectangle 2">
            <a:extLst>
              <a:ext uri="{FF2B5EF4-FFF2-40B4-BE49-F238E27FC236}">
                <a16:creationId xmlns:a16="http://schemas.microsoft.com/office/drawing/2014/main" id="{B0F80D77-C637-334C-9DA8-C89119FD90CC}"/>
              </a:ext>
            </a:extLst>
          </p:cNvPr>
          <p:cNvSpPr/>
          <p:nvPr/>
        </p:nvSpPr>
        <p:spPr>
          <a:xfrm>
            <a:off x="323528" y="332656"/>
            <a:ext cx="8820472" cy="769441"/>
          </a:xfrm>
          <a:prstGeom prst="rect">
            <a:avLst/>
          </a:prstGeom>
        </p:spPr>
        <p:txBody>
          <a:bodyPr wrap="square">
            <a:spAutoFit/>
          </a:bodyPr>
          <a:lstStyle/>
          <a:p>
            <a:r>
              <a:rPr lang="en-US" sz="4400" dirty="0">
                <a:solidFill>
                  <a:srgbClr val="FFFF00"/>
                </a:solidFill>
                <a:latin typeface="Arial" panose="020B0604020202020204" pitchFamily="34" charset="0"/>
                <a:cs typeface="Arial" panose="020B0604020202020204" pitchFamily="34" charset="0"/>
              </a:rPr>
              <a:t>diagnostic impact fractures (DIFs) </a:t>
            </a:r>
          </a:p>
        </p:txBody>
      </p:sp>
    </p:spTree>
    <p:extLst>
      <p:ext uri="{BB962C8B-B14F-4D97-AF65-F5344CB8AC3E}">
        <p14:creationId xmlns:p14="http://schemas.microsoft.com/office/powerpoint/2010/main" val="30752740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8E0243-7A58-1046-8D67-B97113BAAF32}"/>
              </a:ext>
            </a:extLst>
          </p:cNvPr>
          <p:cNvPicPr>
            <a:picLocks noChangeAspect="1"/>
          </p:cNvPicPr>
          <p:nvPr/>
        </p:nvPicPr>
        <p:blipFill>
          <a:blip r:embed="rId2"/>
          <a:stretch>
            <a:fillRect/>
          </a:stretch>
        </p:blipFill>
        <p:spPr>
          <a:xfrm>
            <a:off x="323528" y="25028"/>
            <a:ext cx="4978400" cy="6489700"/>
          </a:xfrm>
          <a:prstGeom prst="rect">
            <a:avLst/>
          </a:prstGeom>
        </p:spPr>
      </p:pic>
      <p:sp>
        <p:nvSpPr>
          <p:cNvPr id="3" name="Rectangle 2">
            <a:extLst>
              <a:ext uri="{FF2B5EF4-FFF2-40B4-BE49-F238E27FC236}">
                <a16:creationId xmlns:a16="http://schemas.microsoft.com/office/drawing/2014/main" id="{9ED492B6-5DDD-C245-A107-58F49D83073D}"/>
              </a:ext>
            </a:extLst>
          </p:cNvPr>
          <p:cNvSpPr/>
          <p:nvPr/>
        </p:nvSpPr>
        <p:spPr>
          <a:xfrm>
            <a:off x="5436096" y="188640"/>
            <a:ext cx="3528392" cy="6370975"/>
          </a:xfrm>
          <a:prstGeom prst="rect">
            <a:avLst/>
          </a:prstGeom>
        </p:spPr>
        <p:txBody>
          <a:bodyPr wrap="square">
            <a:spAutoFit/>
          </a:bodyPr>
          <a:lstStyle/>
          <a:p>
            <a:r>
              <a:rPr lang="en-US" dirty="0">
                <a:solidFill>
                  <a:srgbClr val="FFFF00"/>
                </a:solidFill>
                <a:latin typeface="Arial" panose="020B0604020202020204" pitchFamily="34" charset="0"/>
                <a:cs typeface="Arial" panose="020B0604020202020204" pitchFamily="34" charset="0"/>
              </a:rPr>
              <a:t>Tanged points from the </a:t>
            </a:r>
            <a:r>
              <a:rPr lang="en-US" dirty="0" err="1">
                <a:solidFill>
                  <a:srgbClr val="FFFF00"/>
                </a:solidFill>
                <a:latin typeface="Arial" panose="020B0604020202020204" pitchFamily="34" charset="0"/>
                <a:cs typeface="Arial" panose="020B0604020202020204" pitchFamily="34" charset="0"/>
              </a:rPr>
              <a:t>Jingeuneul</a:t>
            </a:r>
            <a:r>
              <a:rPr lang="en-US" dirty="0">
                <a:solidFill>
                  <a:srgbClr val="FFFF00"/>
                </a:solidFill>
                <a:latin typeface="Arial" panose="020B0604020202020204" pitchFamily="34" charset="0"/>
                <a:cs typeface="Arial" panose="020B0604020202020204" pitchFamily="34" charset="0"/>
              </a:rPr>
              <a:t> site showing DIFs: </a:t>
            </a:r>
          </a:p>
          <a:p>
            <a:endParaRPr lang="en-US"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a</a:t>
            </a:r>
            <a:r>
              <a:rPr lang="en-US" dirty="0">
                <a:solidFill>
                  <a:srgbClr val="FFFF00"/>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rPr>
              <a:t>b</a:t>
            </a:r>
            <a:r>
              <a:rPr lang="en-US" dirty="0">
                <a:solidFill>
                  <a:srgbClr val="FFFF00"/>
                </a:solidFill>
                <a:latin typeface="Arial" panose="020B0604020202020204" pitchFamily="34" charset="0"/>
                <a:cs typeface="Arial" panose="020B0604020202020204" pitchFamily="34" charset="0"/>
              </a:rPr>
              <a:t> crushing on both lateral edges, </a:t>
            </a:r>
          </a:p>
          <a:p>
            <a:r>
              <a:rPr lang="en-US" b="1" dirty="0">
                <a:solidFill>
                  <a:srgbClr val="FFFF00"/>
                </a:solidFill>
                <a:latin typeface="Arial" panose="020B0604020202020204" pitchFamily="34" charset="0"/>
                <a:cs typeface="Arial" panose="020B0604020202020204" pitchFamily="34" charset="0"/>
              </a:rPr>
              <a:t>c</a:t>
            </a:r>
            <a:r>
              <a:rPr lang="en-US" dirty="0">
                <a:solidFill>
                  <a:srgbClr val="FFFF00"/>
                </a:solidFill>
                <a:latin typeface="Arial" panose="020B0604020202020204" pitchFamily="34" charset="0"/>
                <a:cs typeface="Arial" panose="020B0604020202020204" pitchFamily="34" charset="0"/>
              </a:rPr>
              <a:t> crescent scar likely due to hafting, </a:t>
            </a:r>
          </a:p>
          <a:p>
            <a:r>
              <a:rPr lang="en-US" b="1" dirty="0">
                <a:solidFill>
                  <a:srgbClr val="FFFF00"/>
                </a:solidFill>
                <a:latin typeface="Arial" panose="020B0604020202020204" pitchFamily="34" charset="0"/>
                <a:cs typeface="Arial" panose="020B0604020202020204" pitchFamily="34" charset="0"/>
              </a:rPr>
              <a:t>d</a:t>
            </a:r>
            <a:r>
              <a:rPr lang="en-US" dirty="0">
                <a:solidFill>
                  <a:srgbClr val="FFFF00"/>
                </a:solidFill>
                <a:latin typeface="Arial" panose="020B0604020202020204" pitchFamily="34" charset="0"/>
                <a:cs typeface="Arial" panose="020B0604020202020204" pitchFamily="34" charset="0"/>
              </a:rPr>
              <a:t> burin-like fractures, </a:t>
            </a:r>
          </a:p>
          <a:p>
            <a:r>
              <a:rPr lang="en-US" b="1" dirty="0">
                <a:solidFill>
                  <a:srgbClr val="FFFF00"/>
                </a:solidFill>
                <a:latin typeface="Arial" panose="020B0604020202020204" pitchFamily="34" charset="0"/>
                <a:cs typeface="Arial" panose="020B0604020202020204" pitchFamily="34" charset="0"/>
              </a:rPr>
              <a:t>e</a:t>
            </a:r>
            <a:r>
              <a:rPr lang="en-US" dirty="0">
                <a:solidFill>
                  <a:srgbClr val="FFFF00"/>
                </a:solidFill>
                <a:latin typeface="Arial" panose="020B0604020202020204" pitchFamily="34" charset="0"/>
                <a:cs typeface="Arial" panose="020B0604020202020204" pitchFamily="34" charset="0"/>
              </a:rPr>
              <a:t> flute-like fracture, </a:t>
            </a:r>
          </a:p>
          <a:p>
            <a:r>
              <a:rPr lang="en-US" b="1" dirty="0">
                <a:solidFill>
                  <a:srgbClr val="FFFF00"/>
                </a:solidFill>
                <a:latin typeface="Arial" panose="020B0604020202020204" pitchFamily="34" charset="0"/>
                <a:cs typeface="Arial" panose="020B0604020202020204" pitchFamily="34" charset="0"/>
              </a:rPr>
              <a:t>f </a:t>
            </a:r>
            <a:r>
              <a:rPr lang="en-US" dirty="0">
                <a:solidFill>
                  <a:srgbClr val="FFFF00"/>
                </a:solidFill>
                <a:latin typeface="Arial" panose="020B0604020202020204" pitchFamily="34" charset="0"/>
                <a:cs typeface="Arial" panose="020B0604020202020204" pitchFamily="34" charset="0"/>
              </a:rPr>
              <a:t>snap fracture and spin-offs, </a:t>
            </a:r>
          </a:p>
          <a:p>
            <a:r>
              <a:rPr lang="en-US" b="1" dirty="0">
                <a:solidFill>
                  <a:srgbClr val="FFFF00"/>
                </a:solidFill>
                <a:latin typeface="Arial" panose="020B0604020202020204" pitchFamily="34" charset="0"/>
                <a:cs typeface="Arial" panose="020B0604020202020204" pitchFamily="34" charset="0"/>
              </a:rPr>
              <a:t>g</a:t>
            </a:r>
            <a:r>
              <a:rPr lang="en-US" dirty="0">
                <a:solidFill>
                  <a:srgbClr val="FFFF00"/>
                </a:solidFill>
                <a:latin typeface="Arial" panose="020B0604020202020204" pitchFamily="34" charset="0"/>
                <a:cs typeface="Arial" panose="020B0604020202020204" pitchFamily="34" charset="0"/>
              </a:rPr>
              <a:t> transverse fracture with step termination, and </a:t>
            </a:r>
          </a:p>
          <a:p>
            <a:r>
              <a:rPr lang="en-US" b="1" dirty="0">
                <a:solidFill>
                  <a:srgbClr val="FFFF00"/>
                </a:solidFill>
                <a:latin typeface="Arial" panose="020B0604020202020204" pitchFamily="34" charset="0"/>
                <a:cs typeface="Arial" panose="020B0604020202020204" pitchFamily="34" charset="0"/>
              </a:rPr>
              <a:t>h</a:t>
            </a:r>
            <a:r>
              <a:rPr lang="en-US" dirty="0">
                <a:solidFill>
                  <a:srgbClr val="FFFF00"/>
                </a:solidFill>
                <a:latin typeface="Arial" panose="020B0604020202020204" pitchFamily="34" charset="0"/>
                <a:cs typeface="Arial" panose="020B0604020202020204" pitchFamily="34" charset="0"/>
              </a:rPr>
              <a:t> transverse fracture with hinge termination</a:t>
            </a:r>
          </a:p>
        </p:txBody>
      </p:sp>
    </p:spTree>
    <p:extLst>
      <p:ext uri="{BB962C8B-B14F-4D97-AF65-F5344CB8AC3E}">
        <p14:creationId xmlns:p14="http://schemas.microsoft.com/office/powerpoint/2010/main" val="38876286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0"/>
            <a:ext cx="7920880" cy="1569660"/>
          </a:xfrm>
          <a:prstGeom prst="rect">
            <a:avLst/>
          </a:prstGeom>
        </p:spPr>
        <p:txBody>
          <a:bodyPr wrap="square">
            <a:spAutoFit/>
          </a:bodyPr>
          <a:lstStyle/>
          <a:p>
            <a:r>
              <a:rPr lang="en-US" sz="4800" dirty="0"/>
              <a:t>Angles are important but difficult to measure </a:t>
            </a:r>
          </a:p>
        </p:txBody>
      </p:sp>
      <p:pic>
        <p:nvPicPr>
          <p:cNvPr id="3" name="Picture 2">
            <a:extLst>
              <a:ext uri="{FF2B5EF4-FFF2-40B4-BE49-F238E27FC236}">
                <a16:creationId xmlns:a16="http://schemas.microsoft.com/office/drawing/2014/main" id="{FE33E9E9-D0E4-B444-98C9-40D31EE83C00}"/>
              </a:ext>
            </a:extLst>
          </p:cNvPr>
          <p:cNvPicPr>
            <a:picLocks noChangeAspect="1"/>
          </p:cNvPicPr>
          <p:nvPr/>
        </p:nvPicPr>
        <p:blipFill>
          <a:blip r:embed="rId2"/>
          <a:stretch>
            <a:fillRect/>
          </a:stretch>
        </p:blipFill>
        <p:spPr>
          <a:xfrm>
            <a:off x="393700" y="1916832"/>
            <a:ext cx="8356600" cy="4394200"/>
          </a:xfrm>
          <a:prstGeom prst="rect">
            <a:avLst/>
          </a:prstGeom>
        </p:spPr>
      </p:pic>
    </p:spTree>
    <p:extLst>
      <p:ext uri="{BB962C8B-B14F-4D97-AF65-F5344CB8AC3E}">
        <p14:creationId xmlns:p14="http://schemas.microsoft.com/office/powerpoint/2010/main" val="26781219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C8046-F6B1-8848-931A-0DE4DE0D4761}"/>
              </a:ext>
            </a:extLst>
          </p:cNvPr>
          <p:cNvPicPr>
            <a:picLocks noChangeAspect="1"/>
          </p:cNvPicPr>
          <p:nvPr/>
        </p:nvPicPr>
        <p:blipFill>
          <a:blip r:embed="rId2"/>
          <a:stretch>
            <a:fillRect/>
          </a:stretch>
        </p:blipFill>
        <p:spPr>
          <a:xfrm>
            <a:off x="218223" y="624115"/>
            <a:ext cx="8707554" cy="5609769"/>
          </a:xfrm>
          <a:prstGeom prst="rect">
            <a:avLst/>
          </a:prstGeom>
        </p:spPr>
      </p:pic>
    </p:spTree>
    <p:extLst>
      <p:ext uri="{BB962C8B-B14F-4D97-AF65-F5344CB8AC3E}">
        <p14:creationId xmlns:p14="http://schemas.microsoft.com/office/powerpoint/2010/main" val="693447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6CD48-590C-8646-A4CA-E5BB38DDADA5}"/>
              </a:ext>
            </a:extLst>
          </p:cNvPr>
          <p:cNvPicPr>
            <a:picLocks noChangeAspect="1"/>
          </p:cNvPicPr>
          <p:nvPr/>
        </p:nvPicPr>
        <p:blipFill>
          <a:blip r:embed="rId2"/>
          <a:stretch>
            <a:fillRect/>
          </a:stretch>
        </p:blipFill>
        <p:spPr>
          <a:xfrm>
            <a:off x="0" y="1021641"/>
            <a:ext cx="9144000" cy="4814717"/>
          </a:xfrm>
          <a:prstGeom prst="rect">
            <a:avLst/>
          </a:prstGeom>
        </p:spPr>
      </p:pic>
    </p:spTree>
    <p:extLst>
      <p:ext uri="{BB962C8B-B14F-4D97-AF65-F5344CB8AC3E}">
        <p14:creationId xmlns:p14="http://schemas.microsoft.com/office/powerpoint/2010/main" val="95070612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AAEE97-4027-8443-B328-C89C8607524D}"/>
              </a:ext>
            </a:extLst>
          </p:cNvPr>
          <p:cNvPicPr>
            <a:picLocks noChangeAspect="1"/>
          </p:cNvPicPr>
          <p:nvPr/>
        </p:nvPicPr>
        <p:blipFill>
          <a:blip r:embed="rId2"/>
          <a:stretch>
            <a:fillRect/>
          </a:stretch>
        </p:blipFill>
        <p:spPr>
          <a:xfrm>
            <a:off x="827584" y="116632"/>
            <a:ext cx="7488832" cy="6580823"/>
          </a:xfrm>
          <a:prstGeom prst="rect">
            <a:avLst/>
          </a:prstGeom>
        </p:spPr>
      </p:pic>
    </p:spTree>
    <p:extLst>
      <p:ext uri="{BB962C8B-B14F-4D97-AF65-F5344CB8AC3E}">
        <p14:creationId xmlns:p14="http://schemas.microsoft.com/office/powerpoint/2010/main" val="21325484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0"/>
            <a:ext cx="7920880" cy="5863144"/>
          </a:xfrm>
          <a:prstGeom prst="rect">
            <a:avLst/>
          </a:prstGeom>
        </p:spPr>
        <p:txBody>
          <a:bodyPr wrap="square">
            <a:spAutoFit/>
          </a:bodyPr>
          <a:lstStyle/>
          <a:p>
            <a:r>
              <a:rPr lang="en-US" sz="7500" dirty="0"/>
              <a:t>Visually distinctive artefact forms offer more opportunities for measurement</a:t>
            </a:r>
          </a:p>
        </p:txBody>
      </p:sp>
    </p:spTree>
    <p:extLst>
      <p:ext uri="{BB962C8B-B14F-4D97-AF65-F5344CB8AC3E}">
        <p14:creationId xmlns:p14="http://schemas.microsoft.com/office/powerpoint/2010/main" val="58103582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ull-size image (44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7" y="2348880"/>
            <a:ext cx="8840989" cy="41906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3568" y="34330"/>
            <a:ext cx="7560840" cy="2123658"/>
          </a:xfrm>
          <a:prstGeom prst="rect">
            <a:avLst/>
          </a:prstGeom>
        </p:spPr>
        <p:txBody>
          <a:bodyPr wrap="square">
            <a:spAutoFit/>
          </a:bodyPr>
          <a:lstStyle/>
          <a:p>
            <a:r>
              <a:rPr lang="en-US" sz="4400" dirty="0"/>
              <a:t>Many more linear dimensions possible because there are more landmarks </a:t>
            </a:r>
          </a:p>
        </p:txBody>
      </p:sp>
    </p:spTree>
    <p:extLst>
      <p:ext uri="{BB962C8B-B14F-4D97-AF65-F5344CB8AC3E}">
        <p14:creationId xmlns:p14="http://schemas.microsoft.com/office/powerpoint/2010/main" val="19805983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D2C79-020D-9D48-8B5E-6874DCC3E4FD}"/>
              </a:ext>
            </a:extLst>
          </p:cNvPr>
          <p:cNvPicPr>
            <a:picLocks noChangeAspect="1"/>
          </p:cNvPicPr>
          <p:nvPr/>
        </p:nvPicPr>
        <p:blipFill>
          <a:blip r:embed="rId2"/>
          <a:stretch>
            <a:fillRect/>
          </a:stretch>
        </p:blipFill>
        <p:spPr>
          <a:xfrm>
            <a:off x="120235" y="0"/>
            <a:ext cx="8903529" cy="6858000"/>
          </a:xfrm>
          <a:prstGeom prst="rect">
            <a:avLst/>
          </a:prstGeom>
        </p:spPr>
      </p:pic>
    </p:spTree>
    <p:extLst>
      <p:ext uri="{BB962C8B-B14F-4D97-AF65-F5344CB8AC3E}">
        <p14:creationId xmlns:p14="http://schemas.microsoft.com/office/powerpoint/2010/main" val="395280946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94613"/>
            <a:ext cx="3775369" cy="588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5" descr="http://s3-eu-west-1.amazonaws.com/previews.figshare.com/335173/preview_3351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75964"/>
            <a:ext cx="4423852" cy="57006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28" y="-27384"/>
            <a:ext cx="8372805" cy="769441"/>
          </a:xfrm>
          <a:prstGeom prst="rect">
            <a:avLst/>
          </a:prstGeom>
        </p:spPr>
        <p:txBody>
          <a:bodyPr wrap="none">
            <a:spAutoFit/>
          </a:bodyPr>
          <a:lstStyle/>
          <a:p>
            <a:r>
              <a:rPr lang="en-US" sz="4400" dirty="0"/>
              <a:t>Landmarks and semi-landmarks </a:t>
            </a:r>
          </a:p>
        </p:txBody>
      </p:sp>
    </p:spTree>
    <p:extLst>
      <p:ext uri="{BB962C8B-B14F-4D97-AF65-F5344CB8AC3E}">
        <p14:creationId xmlns:p14="http://schemas.microsoft.com/office/powerpoint/2010/main" val="388084134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0DD8B-29A0-AE4C-9A91-19172BC8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556792"/>
            <a:ext cx="7073900" cy="4673600"/>
          </a:xfrm>
          <a:prstGeom prst="rect">
            <a:avLst/>
          </a:prstGeom>
        </p:spPr>
      </p:pic>
      <p:sp>
        <p:nvSpPr>
          <p:cNvPr id="4" name="Rectangle 3">
            <a:extLst>
              <a:ext uri="{FF2B5EF4-FFF2-40B4-BE49-F238E27FC236}">
                <a16:creationId xmlns:a16="http://schemas.microsoft.com/office/drawing/2014/main" id="{790E6131-F895-EA4C-9609-257D95EB282E}"/>
              </a:ext>
            </a:extLst>
          </p:cNvPr>
          <p:cNvSpPr/>
          <p:nvPr/>
        </p:nvSpPr>
        <p:spPr>
          <a:xfrm>
            <a:off x="179512" y="34330"/>
            <a:ext cx="8784976" cy="1446550"/>
          </a:xfrm>
          <a:prstGeom prst="rect">
            <a:avLst/>
          </a:prstGeom>
        </p:spPr>
        <p:txBody>
          <a:bodyPr wrap="square">
            <a:spAutoFit/>
          </a:bodyPr>
          <a:lstStyle/>
          <a:p>
            <a:r>
              <a:rPr lang="en-US" sz="4400" dirty="0"/>
              <a:t>Methods for acquiring artefact outlines are ripe for disruption</a:t>
            </a:r>
          </a:p>
        </p:txBody>
      </p:sp>
      <p:sp>
        <p:nvSpPr>
          <p:cNvPr id="5" name="Rectangle 4">
            <a:extLst>
              <a:ext uri="{FF2B5EF4-FFF2-40B4-BE49-F238E27FC236}">
                <a16:creationId xmlns:a16="http://schemas.microsoft.com/office/drawing/2014/main" id="{5A5B7D43-7169-234D-8C28-5B3823024B55}"/>
              </a:ext>
            </a:extLst>
          </p:cNvPr>
          <p:cNvSpPr/>
          <p:nvPr/>
        </p:nvSpPr>
        <p:spPr>
          <a:xfrm>
            <a:off x="89756" y="6306304"/>
            <a:ext cx="8964488" cy="338554"/>
          </a:xfrm>
          <a:prstGeom prst="rect">
            <a:avLst/>
          </a:prstGeom>
        </p:spPr>
        <p:txBody>
          <a:bodyPr wrap="square">
            <a:spAutoFit/>
          </a:bodyPr>
          <a:lstStyle/>
          <a:p>
            <a:pPr algn="ctr"/>
            <a:r>
              <a:rPr lang="en-US" sz="1600" dirty="0">
                <a:solidFill>
                  <a:srgbClr val="FFFF00"/>
                </a:solidFill>
                <a:hlinkClick r:id="rId3">
                  <a:extLst>
                    <a:ext uri="{A12FA001-AC4F-418D-AE19-62706E023703}">
                      <ahyp:hlinkClr xmlns:ahyp="http://schemas.microsoft.com/office/drawing/2018/hyperlinkcolor" val="tx"/>
                    </a:ext>
                  </a:extLst>
                </a:hlinkClick>
              </a:rPr>
              <a:t>https://gist.github.com/benmarwick/2b250d8ef3dbe36f817fbe2bf14aaa55</a:t>
            </a:r>
            <a:endParaRPr lang="en-US" sz="1600" dirty="0">
              <a:solidFill>
                <a:srgbClr val="FFFF00"/>
              </a:solidFill>
            </a:endParaRPr>
          </a:p>
        </p:txBody>
      </p:sp>
    </p:spTree>
    <p:extLst>
      <p:ext uri="{BB962C8B-B14F-4D97-AF65-F5344CB8AC3E}">
        <p14:creationId xmlns:p14="http://schemas.microsoft.com/office/powerpoint/2010/main" val="31806360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33" t="13542" r="22694" b="12500"/>
          <a:stretch/>
        </p:blipFill>
        <p:spPr bwMode="auto">
          <a:xfrm>
            <a:off x="1115616" y="1568988"/>
            <a:ext cx="6832476" cy="524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34330"/>
            <a:ext cx="8784976" cy="1446550"/>
          </a:xfrm>
          <a:prstGeom prst="rect">
            <a:avLst/>
          </a:prstGeom>
        </p:spPr>
        <p:txBody>
          <a:bodyPr wrap="square">
            <a:spAutoFit/>
          </a:bodyPr>
          <a:lstStyle/>
          <a:p>
            <a:r>
              <a:rPr lang="en-US" sz="4400" dirty="0"/>
              <a:t>Analysis of artefact outlines by Elliptical Fourier Analysis</a:t>
            </a:r>
          </a:p>
        </p:txBody>
      </p:sp>
    </p:spTree>
    <p:extLst>
      <p:ext uri="{BB962C8B-B14F-4D97-AF65-F5344CB8AC3E}">
        <p14:creationId xmlns:p14="http://schemas.microsoft.com/office/powerpoint/2010/main" val="42745654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0"/>
            <a:ext cx="7920880" cy="5401479"/>
          </a:xfrm>
          <a:prstGeom prst="rect">
            <a:avLst/>
          </a:prstGeom>
        </p:spPr>
        <p:txBody>
          <a:bodyPr wrap="square">
            <a:spAutoFit/>
          </a:bodyPr>
          <a:lstStyle/>
          <a:p>
            <a:r>
              <a:rPr lang="en-US" sz="11500" dirty="0"/>
              <a:t>How to measure retouch?</a:t>
            </a:r>
          </a:p>
        </p:txBody>
      </p:sp>
    </p:spTree>
    <p:extLst>
      <p:ext uri="{BB962C8B-B14F-4D97-AF65-F5344CB8AC3E}">
        <p14:creationId xmlns:p14="http://schemas.microsoft.com/office/powerpoint/2010/main" val="7082431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0"/>
            <a:ext cx="8712968" cy="6494085"/>
          </a:xfrm>
          <a:prstGeom prst="rect">
            <a:avLst/>
          </a:prstGeom>
        </p:spPr>
        <p:txBody>
          <a:bodyPr wrap="square">
            <a:spAutoFit/>
          </a:bodyPr>
          <a:lstStyle/>
          <a:p>
            <a:r>
              <a:rPr lang="en-US" sz="3200" i="1" dirty="0"/>
              <a:t>Retouched flakes </a:t>
            </a:r>
            <a:r>
              <a:rPr lang="en-US" sz="3200" dirty="0"/>
              <a:t>are flakes from which further flakes have been struck. </a:t>
            </a:r>
          </a:p>
          <a:p>
            <a:endParaRPr lang="en-US" sz="3200" dirty="0"/>
          </a:p>
          <a:p>
            <a:r>
              <a:rPr lang="en-US" sz="3200" i="1" dirty="0" err="1"/>
              <a:t>Unretouched</a:t>
            </a:r>
            <a:r>
              <a:rPr lang="en-US" sz="3200" i="1" dirty="0"/>
              <a:t> flakes </a:t>
            </a:r>
            <a:r>
              <a:rPr lang="en-US" sz="3200" dirty="0"/>
              <a:t>do not have further flakes removed from them, although they may have suffered other modification such as breakage.</a:t>
            </a:r>
          </a:p>
          <a:p>
            <a:endParaRPr lang="en-US" sz="3200" dirty="0"/>
          </a:p>
          <a:p>
            <a:r>
              <a:rPr lang="en-US" sz="3200" i="1" dirty="0"/>
              <a:t>Retouch scars </a:t>
            </a:r>
            <a:r>
              <a:rPr lang="en-US" sz="3200" dirty="0"/>
              <a:t> are flake scars that were initiated at the margin of a flake to renew, reshape or </a:t>
            </a:r>
            <a:r>
              <a:rPr lang="en-US" sz="3200" dirty="0" err="1"/>
              <a:t>resharpen</a:t>
            </a:r>
            <a:r>
              <a:rPr lang="en-US" sz="3200" dirty="0"/>
              <a:t> the margin (modification of the junction between distal</a:t>
            </a:r>
          </a:p>
          <a:p>
            <a:r>
              <a:rPr lang="en-US" sz="3200" dirty="0"/>
              <a:t>and ventral faces).The initiation may have been removed by later retouching. </a:t>
            </a:r>
          </a:p>
        </p:txBody>
      </p:sp>
    </p:spTree>
    <p:extLst>
      <p:ext uri="{BB962C8B-B14F-4D97-AF65-F5344CB8AC3E}">
        <p14:creationId xmlns:p14="http://schemas.microsoft.com/office/powerpoint/2010/main" val="201423657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6586" y="1268760"/>
            <a:ext cx="6547942" cy="4365294"/>
          </a:xfrm>
          <a:prstGeom prst="rect">
            <a:avLst/>
          </a:prstGeom>
        </p:spPr>
      </p:pic>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293792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56230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canvas.uw.edu/courses/825112/files/23577311/download?wrap=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36"/>
            <a:ext cx="9144000" cy="696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53509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3181"/>
            <a:ext cx="9143999" cy="1415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93345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58" y="171797"/>
            <a:ext cx="8930530" cy="954107"/>
          </a:xfrm>
          <a:prstGeom prst="rect">
            <a:avLst/>
          </a:prstGeom>
        </p:spPr>
        <p:txBody>
          <a:bodyPr wrap="square">
            <a:spAutoFit/>
          </a:bodyPr>
          <a:lstStyle/>
          <a:p>
            <a:pPr>
              <a:tabLst>
                <a:tab pos="4686300" algn="l"/>
              </a:tabLst>
            </a:pPr>
            <a:r>
              <a:rPr lang="en-US" sz="2800" dirty="0"/>
              <a:t>Kuhn’s GIUR, Clarkson’s II and perimeter are the most popular</a:t>
            </a:r>
          </a:p>
        </p:txBody>
      </p:sp>
      <p:pic>
        <p:nvPicPr>
          <p:cNvPr id="3" name="Picture 2">
            <a:extLst>
              <a:ext uri="{FF2B5EF4-FFF2-40B4-BE49-F238E27FC236}">
                <a16:creationId xmlns:a16="http://schemas.microsoft.com/office/drawing/2014/main" id="{982DB065-9A6A-E242-AF15-597E4AA02D38}"/>
              </a:ext>
            </a:extLst>
          </p:cNvPr>
          <p:cNvPicPr>
            <a:picLocks noChangeAspect="1"/>
          </p:cNvPicPr>
          <p:nvPr/>
        </p:nvPicPr>
        <p:blipFill>
          <a:blip r:embed="rId2"/>
          <a:stretch>
            <a:fillRect/>
          </a:stretch>
        </p:blipFill>
        <p:spPr>
          <a:xfrm>
            <a:off x="33958" y="1112831"/>
            <a:ext cx="7634386" cy="5511073"/>
          </a:xfrm>
          <a:prstGeom prst="rect">
            <a:avLst/>
          </a:prstGeom>
        </p:spPr>
      </p:pic>
    </p:spTree>
    <p:extLst>
      <p:ext uri="{BB962C8B-B14F-4D97-AF65-F5344CB8AC3E}">
        <p14:creationId xmlns:p14="http://schemas.microsoft.com/office/powerpoint/2010/main" val="54422379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58" y="171797"/>
            <a:ext cx="8930530" cy="954107"/>
          </a:xfrm>
          <a:prstGeom prst="rect">
            <a:avLst/>
          </a:prstGeom>
        </p:spPr>
        <p:txBody>
          <a:bodyPr wrap="square">
            <a:spAutoFit/>
          </a:bodyPr>
          <a:lstStyle/>
          <a:p>
            <a:pPr>
              <a:tabLst>
                <a:tab pos="4686300" algn="l"/>
              </a:tabLst>
            </a:pPr>
            <a:r>
              <a:rPr lang="en-US" sz="2800" dirty="0"/>
              <a:t>Kuhn’s GIUR, Clarkson’s II and perimeter are the most popular</a:t>
            </a:r>
          </a:p>
        </p:txBody>
      </p:sp>
      <p:pic>
        <p:nvPicPr>
          <p:cNvPr id="4" name="Picture 3">
            <a:extLst>
              <a:ext uri="{FF2B5EF4-FFF2-40B4-BE49-F238E27FC236}">
                <a16:creationId xmlns:a16="http://schemas.microsoft.com/office/drawing/2014/main" id="{3ACA23E6-6A92-2541-975F-902B3948F226}"/>
              </a:ext>
            </a:extLst>
          </p:cNvPr>
          <p:cNvPicPr>
            <a:picLocks noChangeAspect="1"/>
          </p:cNvPicPr>
          <p:nvPr/>
        </p:nvPicPr>
        <p:blipFill>
          <a:blip r:embed="rId2"/>
          <a:stretch>
            <a:fillRect/>
          </a:stretch>
        </p:blipFill>
        <p:spPr>
          <a:xfrm>
            <a:off x="1907704" y="1147360"/>
            <a:ext cx="5832648" cy="5350896"/>
          </a:xfrm>
          <a:prstGeom prst="rect">
            <a:avLst/>
          </a:prstGeom>
        </p:spPr>
      </p:pic>
    </p:spTree>
    <p:extLst>
      <p:ext uri="{BB962C8B-B14F-4D97-AF65-F5344CB8AC3E}">
        <p14:creationId xmlns:p14="http://schemas.microsoft.com/office/powerpoint/2010/main" val="21920896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9143D6-7D6F-4047-863D-B44AD4DA578D}"/>
              </a:ext>
            </a:extLst>
          </p:cNvPr>
          <p:cNvPicPr>
            <a:picLocks noChangeAspect="1"/>
          </p:cNvPicPr>
          <p:nvPr/>
        </p:nvPicPr>
        <p:blipFill>
          <a:blip r:embed="rId2"/>
          <a:stretch>
            <a:fillRect/>
          </a:stretch>
        </p:blipFill>
        <p:spPr>
          <a:xfrm>
            <a:off x="1" y="0"/>
            <a:ext cx="5499578" cy="6381328"/>
          </a:xfrm>
          <a:prstGeom prst="rect">
            <a:avLst/>
          </a:prstGeom>
        </p:spPr>
      </p:pic>
      <p:pic>
        <p:nvPicPr>
          <p:cNvPr id="3" name="Picture 2">
            <a:extLst>
              <a:ext uri="{FF2B5EF4-FFF2-40B4-BE49-F238E27FC236}">
                <a16:creationId xmlns:a16="http://schemas.microsoft.com/office/drawing/2014/main" id="{8E185E9D-60EB-9440-9A13-C685E53682C9}"/>
              </a:ext>
            </a:extLst>
          </p:cNvPr>
          <p:cNvPicPr>
            <a:picLocks noChangeAspect="1"/>
          </p:cNvPicPr>
          <p:nvPr/>
        </p:nvPicPr>
        <p:blipFill>
          <a:blip r:embed="rId3"/>
          <a:stretch>
            <a:fillRect/>
          </a:stretch>
        </p:blipFill>
        <p:spPr>
          <a:xfrm>
            <a:off x="4936143" y="476672"/>
            <a:ext cx="4183944" cy="5373216"/>
          </a:xfrm>
          <a:prstGeom prst="rect">
            <a:avLst/>
          </a:prstGeom>
        </p:spPr>
      </p:pic>
    </p:spTree>
    <p:extLst>
      <p:ext uri="{BB962C8B-B14F-4D97-AF65-F5344CB8AC3E}">
        <p14:creationId xmlns:p14="http://schemas.microsoft.com/office/powerpoint/2010/main" val="25921575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58" y="171797"/>
            <a:ext cx="8930530" cy="954107"/>
          </a:xfrm>
          <a:prstGeom prst="rect">
            <a:avLst/>
          </a:prstGeom>
        </p:spPr>
        <p:txBody>
          <a:bodyPr wrap="square">
            <a:spAutoFit/>
          </a:bodyPr>
          <a:lstStyle/>
          <a:p>
            <a:pPr>
              <a:tabLst>
                <a:tab pos="4686300" algn="l"/>
              </a:tabLst>
            </a:pPr>
            <a:r>
              <a:rPr lang="en-US" sz="2800" dirty="0"/>
              <a:t>Kuhn’s GIUR, Clarkson’s II and perimeter are the most popular</a:t>
            </a:r>
          </a:p>
        </p:txBody>
      </p:sp>
      <p:pic>
        <p:nvPicPr>
          <p:cNvPr id="3" name="Picture 2">
            <a:extLst>
              <a:ext uri="{FF2B5EF4-FFF2-40B4-BE49-F238E27FC236}">
                <a16:creationId xmlns:a16="http://schemas.microsoft.com/office/drawing/2014/main" id="{15BC2E9C-212D-4E49-AA62-D25E1D7D7966}"/>
              </a:ext>
            </a:extLst>
          </p:cNvPr>
          <p:cNvPicPr>
            <a:picLocks noChangeAspect="1"/>
          </p:cNvPicPr>
          <p:nvPr/>
        </p:nvPicPr>
        <p:blipFill>
          <a:blip r:embed="rId2"/>
          <a:stretch>
            <a:fillRect/>
          </a:stretch>
        </p:blipFill>
        <p:spPr>
          <a:xfrm>
            <a:off x="1691680" y="977932"/>
            <a:ext cx="6336704" cy="5708271"/>
          </a:xfrm>
          <a:prstGeom prst="rect">
            <a:avLst/>
          </a:prstGeom>
        </p:spPr>
      </p:pic>
    </p:spTree>
    <p:extLst>
      <p:ext uri="{BB962C8B-B14F-4D97-AF65-F5344CB8AC3E}">
        <p14:creationId xmlns:p14="http://schemas.microsoft.com/office/powerpoint/2010/main" val="26715845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6146" r="11127" b="8333"/>
          <a:stretch/>
        </p:blipFill>
        <p:spPr bwMode="auto">
          <a:xfrm>
            <a:off x="150992" y="2270426"/>
            <a:ext cx="3961375" cy="432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054" t="19271" r="50000" b="6511"/>
          <a:stretch/>
        </p:blipFill>
        <p:spPr bwMode="auto">
          <a:xfrm>
            <a:off x="4788024" y="2276872"/>
            <a:ext cx="403244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958" y="171797"/>
            <a:ext cx="8930530" cy="1815882"/>
          </a:xfrm>
          <a:prstGeom prst="rect">
            <a:avLst/>
          </a:prstGeom>
        </p:spPr>
        <p:txBody>
          <a:bodyPr wrap="square">
            <a:spAutoFit/>
          </a:bodyPr>
          <a:lstStyle/>
          <a:p>
            <a:pPr>
              <a:tabLst>
                <a:tab pos="4686300" algn="l"/>
              </a:tabLst>
            </a:pPr>
            <a:r>
              <a:rPr lang="en-US" sz="2800" dirty="0"/>
              <a:t>Kuhn’s GIUR, Clarkson’s II and perimeter are the most popular</a:t>
            </a:r>
          </a:p>
          <a:p>
            <a:pPr>
              <a:tabLst>
                <a:tab pos="4686300" algn="l"/>
              </a:tabLst>
            </a:pPr>
            <a:br>
              <a:rPr lang="en-US" sz="2800" dirty="0"/>
            </a:br>
            <a:r>
              <a:rPr lang="en-US" sz="2800" dirty="0"/>
              <a:t>  Retouch </a:t>
            </a:r>
            <a:r>
              <a:rPr lang="en-US" sz="2800" dirty="0" err="1"/>
              <a:t>distalness</a:t>
            </a:r>
            <a:r>
              <a:rPr lang="en-US" sz="2800" dirty="0"/>
              <a:t> index    Retouch curvature index</a:t>
            </a:r>
          </a:p>
        </p:txBody>
      </p:sp>
    </p:spTree>
    <p:extLst>
      <p:ext uri="{BB962C8B-B14F-4D97-AF65-F5344CB8AC3E}">
        <p14:creationId xmlns:p14="http://schemas.microsoft.com/office/powerpoint/2010/main" val="241415488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0"/>
            <a:ext cx="7920880" cy="4524315"/>
          </a:xfrm>
          <a:prstGeom prst="rect">
            <a:avLst/>
          </a:prstGeom>
        </p:spPr>
        <p:txBody>
          <a:bodyPr wrap="square">
            <a:spAutoFit/>
          </a:bodyPr>
          <a:lstStyle/>
          <a:p>
            <a:r>
              <a:rPr lang="en-US" sz="9600" dirty="0"/>
              <a:t>Measuring the dorsal surface of a flake</a:t>
            </a:r>
          </a:p>
        </p:txBody>
      </p:sp>
    </p:spTree>
    <p:extLst>
      <p:ext uri="{BB962C8B-B14F-4D97-AF65-F5344CB8AC3E}">
        <p14:creationId xmlns:p14="http://schemas.microsoft.com/office/powerpoint/2010/main" val="24716986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96" t="12500" r="10834" b="10417"/>
          <a:stretch/>
        </p:blipFill>
        <p:spPr bwMode="auto">
          <a:xfrm>
            <a:off x="105326" y="1065565"/>
            <a:ext cx="9003178" cy="470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6095037"/>
            <a:ext cx="1903085" cy="646331"/>
          </a:xfrm>
          <a:prstGeom prst="rect">
            <a:avLst/>
          </a:prstGeom>
        </p:spPr>
        <p:txBody>
          <a:bodyPr wrap="none">
            <a:spAutoFit/>
          </a:bodyPr>
          <a:lstStyle/>
          <a:p>
            <a:r>
              <a:rPr lang="en-US" sz="3600" dirty="0"/>
              <a:t>Primary </a:t>
            </a:r>
          </a:p>
        </p:txBody>
      </p:sp>
      <p:sp>
        <p:nvSpPr>
          <p:cNvPr id="4" name="Rectangle 3"/>
          <p:cNvSpPr/>
          <p:nvPr/>
        </p:nvSpPr>
        <p:spPr>
          <a:xfrm>
            <a:off x="3203848" y="6095037"/>
            <a:ext cx="2390398" cy="646331"/>
          </a:xfrm>
          <a:prstGeom prst="rect">
            <a:avLst/>
          </a:prstGeom>
        </p:spPr>
        <p:txBody>
          <a:bodyPr wrap="none">
            <a:spAutoFit/>
          </a:bodyPr>
          <a:lstStyle/>
          <a:p>
            <a:r>
              <a:rPr lang="en-US" sz="3600" dirty="0"/>
              <a:t>Secondary</a:t>
            </a:r>
          </a:p>
        </p:txBody>
      </p:sp>
      <p:sp>
        <p:nvSpPr>
          <p:cNvPr id="5" name="Rectangle 4"/>
          <p:cNvSpPr/>
          <p:nvPr/>
        </p:nvSpPr>
        <p:spPr>
          <a:xfrm>
            <a:off x="6804248" y="6095037"/>
            <a:ext cx="1698029" cy="646331"/>
          </a:xfrm>
          <a:prstGeom prst="rect">
            <a:avLst/>
          </a:prstGeom>
        </p:spPr>
        <p:txBody>
          <a:bodyPr wrap="none">
            <a:spAutoFit/>
          </a:bodyPr>
          <a:lstStyle/>
          <a:p>
            <a:r>
              <a:rPr lang="en-US" sz="3600" dirty="0"/>
              <a:t>Tertiary</a:t>
            </a:r>
          </a:p>
        </p:txBody>
      </p:sp>
      <p:sp>
        <p:nvSpPr>
          <p:cNvPr id="6" name="Rectangle 5"/>
          <p:cNvSpPr/>
          <p:nvPr/>
        </p:nvSpPr>
        <p:spPr>
          <a:xfrm>
            <a:off x="358280" y="233064"/>
            <a:ext cx="7972054" cy="707886"/>
          </a:xfrm>
          <a:prstGeom prst="rect">
            <a:avLst/>
          </a:prstGeom>
        </p:spPr>
        <p:txBody>
          <a:bodyPr wrap="none">
            <a:spAutoFit/>
          </a:bodyPr>
          <a:lstStyle/>
          <a:p>
            <a:r>
              <a:rPr lang="en-US" sz="4000" dirty="0"/>
              <a:t>Dorsal cortex amount and location</a:t>
            </a:r>
          </a:p>
        </p:txBody>
      </p:sp>
    </p:spTree>
    <p:extLst>
      <p:ext uri="{BB962C8B-B14F-4D97-AF65-F5344CB8AC3E}">
        <p14:creationId xmlns:p14="http://schemas.microsoft.com/office/powerpoint/2010/main" val="40142773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104456" cy="4401205"/>
          </a:xfrm>
          <a:prstGeom prst="rect">
            <a:avLst/>
          </a:prstGeom>
        </p:spPr>
        <p:txBody>
          <a:bodyPr wrap="square">
            <a:spAutoFit/>
          </a:bodyPr>
          <a:lstStyle/>
          <a:p>
            <a:r>
              <a:rPr lang="en-US" sz="3200" dirty="0"/>
              <a:t>Dorsal Cortex</a:t>
            </a:r>
          </a:p>
          <a:p>
            <a:endParaRPr lang="en-US" sz="3200" dirty="0"/>
          </a:p>
          <a:p>
            <a:pPr marL="342900" indent="-342900">
              <a:buFont typeface="Arial" panose="020B0604020202020204" pitchFamily="34" charset="0"/>
              <a:buChar char="•"/>
            </a:pPr>
            <a:r>
              <a:rPr lang="en-US" sz="3200" dirty="0"/>
              <a:t>Difficult to measure very precisely </a:t>
            </a:r>
          </a:p>
          <a:p>
            <a:pPr marL="342900" indent="-342900">
              <a:buFont typeface="Arial" panose="020B0604020202020204" pitchFamily="34" charset="0"/>
              <a:buChar char="•"/>
            </a:pPr>
            <a:r>
              <a:rPr lang="en-US" sz="3200" dirty="0"/>
              <a:t>Ordinal scale of 0-3</a:t>
            </a:r>
          </a:p>
          <a:p>
            <a:pPr marL="342900" indent="-342900">
              <a:buFont typeface="Arial" panose="020B0604020202020204" pitchFamily="34" charset="0"/>
              <a:buChar char="•"/>
            </a:pPr>
            <a:r>
              <a:rPr lang="en-US" sz="3200" dirty="0"/>
              <a:t>Measure in intervals of 10%</a:t>
            </a:r>
          </a:p>
          <a:p>
            <a:pPr marL="342900" indent="-342900">
              <a:buFont typeface="Arial" panose="020B0604020202020204" pitchFamily="34" charset="0"/>
              <a:buChar char="•"/>
            </a:pPr>
            <a:r>
              <a:rPr lang="en-US" sz="3200" dirty="0"/>
              <a:t>Location of cortex</a:t>
            </a:r>
          </a:p>
          <a:p>
            <a:pPr marL="342900" indent="-342900">
              <a:buFont typeface="Arial" panose="020B0604020202020204" pitchFamily="34" charset="0"/>
              <a:buChar char="•"/>
            </a:pPr>
            <a:endParaRPr lang="en-US" dirty="0"/>
          </a:p>
        </p:txBody>
      </p:sp>
      <p:sp>
        <p:nvSpPr>
          <p:cNvPr id="3" name="Rectangle 2"/>
          <p:cNvSpPr/>
          <p:nvPr/>
        </p:nvSpPr>
        <p:spPr>
          <a:xfrm>
            <a:off x="4716016" y="188640"/>
            <a:ext cx="4104456" cy="5878532"/>
          </a:xfrm>
          <a:prstGeom prst="rect">
            <a:avLst/>
          </a:prstGeom>
        </p:spPr>
        <p:txBody>
          <a:bodyPr wrap="square">
            <a:spAutoFit/>
          </a:bodyPr>
          <a:lstStyle/>
          <a:p>
            <a:r>
              <a:rPr lang="en-US" sz="3200" dirty="0"/>
              <a:t>Dorsal Flake Scars</a:t>
            </a:r>
          </a:p>
          <a:p>
            <a:endParaRPr lang="en-US" sz="3200" dirty="0"/>
          </a:p>
          <a:p>
            <a:pPr marL="342900" indent="-342900">
              <a:buFont typeface="Arial" panose="020B0604020202020204" pitchFamily="34" charset="0"/>
              <a:buChar char="•"/>
            </a:pPr>
            <a:r>
              <a:rPr lang="en-US" sz="3200" dirty="0"/>
              <a:t>Not easy, difficult to replicate</a:t>
            </a:r>
          </a:p>
          <a:p>
            <a:pPr marL="342900" indent="-342900">
              <a:buFont typeface="Arial" panose="020B0604020202020204" pitchFamily="34" charset="0"/>
              <a:buChar char="•"/>
            </a:pPr>
            <a:r>
              <a:rPr lang="en-US" sz="3200" dirty="0"/>
              <a:t>Look for initiations &amp; terminations on dorsal surface</a:t>
            </a:r>
          </a:p>
          <a:p>
            <a:pPr marL="342900" indent="-342900">
              <a:buFont typeface="Arial" panose="020B0604020202020204" pitchFamily="34" charset="0"/>
              <a:buChar char="•"/>
            </a:pPr>
            <a:r>
              <a:rPr lang="en-US" sz="3200" dirty="0"/>
              <a:t>Ordinal scale of 0-3</a:t>
            </a:r>
          </a:p>
          <a:p>
            <a:pPr marL="342900" indent="-342900">
              <a:buFont typeface="Arial" panose="020B0604020202020204" pitchFamily="34" charset="0"/>
              <a:buChar char="•"/>
            </a:pPr>
            <a:r>
              <a:rPr lang="en-US" sz="3200" dirty="0"/>
              <a:t>Count of scars</a:t>
            </a:r>
          </a:p>
          <a:p>
            <a:pPr marL="342900" indent="-342900">
              <a:buFont typeface="Arial" panose="020B0604020202020204" pitchFamily="34" charset="0"/>
              <a:buChar char="•"/>
            </a:pPr>
            <a:r>
              <a:rPr lang="en-US" sz="3200" dirty="0"/>
              <a:t>Orientation of scars</a:t>
            </a:r>
          </a:p>
          <a:p>
            <a:pPr marL="342900" indent="-342900">
              <a:buFont typeface="Arial" panose="020B0604020202020204" pitchFamily="34" charset="0"/>
              <a:buChar char="•"/>
            </a:pPr>
            <a:r>
              <a:rPr lang="en-US" sz="3200" dirty="0"/>
              <a:t>Number of ridges</a:t>
            </a:r>
          </a:p>
          <a:p>
            <a:pPr marL="342900" indent="-342900">
              <a:buFont typeface="Arial" panose="020B0604020202020204" pitchFamily="34" charset="0"/>
              <a:buChar char="•"/>
            </a:pPr>
            <a:endParaRPr lang="en-US" dirty="0"/>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35" t="22656" r="6881" b="7844"/>
          <a:stretch/>
        </p:blipFill>
        <p:spPr bwMode="auto">
          <a:xfrm>
            <a:off x="755576" y="4336593"/>
            <a:ext cx="2614581" cy="24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5535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52737"/>
            <a:ext cx="7920880" cy="5324535"/>
          </a:xfrm>
          <a:prstGeom prst="rect">
            <a:avLst/>
          </a:prstGeom>
        </p:spPr>
        <p:txBody>
          <a:bodyPr wrap="square">
            <a:spAutoFit/>
          </a:bodyPr>
          <a:lstStyle/>
          <a:p>
            <a:r>
              <a:rPr lang="en-US" sz="8500" dirty="0"/>
              <a:t>How to quantify the size of an artefact assemblage?</a:t>
            </a:r>
          </a:p>
        </p:txBody>
      </p:sp>
    </p:spTree>
    <p:extLst>
      <p:ext uri="{BB962C8B-B14F-4D97-AF65-F5344CB8AC3E}">
        <p14:creationId xmlns:p14="http://schemas.microsoft.com/office/powerpoint/2010/main" val="179011533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9" t="11979" r="33650" b="6250"/>
          <a:stretch/>
        </p:blipFill>
        <p:spPr bwMode="auto">
          <a:xfrm>
            <a:off x="63252" y="116632"/>
            <a:ext cx="4076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44193" y="-99392"/>
            <a:ext cx="4204997" cy="923330"/>
          </a:xfrm>
          <a:prstGeom prst="rect">
            <a:avLst/>
          </a:prstGeom>
        </p:spPr>
        <p:txBody>
          <a:bodyPr wrap="none">
            <a:spAutoFit/>
          </a:bodyPr>
          <a:lstStyle/>
          <a:p>
            <a:r>
              <a:rPr lang="en-US" sz="5400" dirty="0"/>
              <a:t>MNF=C+T+L</a:t>
            </a:r>
          </a:p>
        </p:txBody>
      </p:sp>
      <p:sp>
        <p:nvSpPr>
          <p:cNvPr id="3" name="Rectangle 2"/>
          <p:cNvSpPr/>
          <p:nvPr/>
        </p:nvSpPr>
        <p:spPr>
          <a:xfrm>
            <a:off x="4243757" y="836712"/>
            <a:ext cx="4864747" cy="5632311"/>
          </a:xfrm>
          <a:prstGeom prst="rect">
            <a:avLst/>
          </a:prstGeom>
        </p:spPr>
        <p:txBody>
          <a:bodyPr wrap="square">
            <a:spAutoFit/>
          </a:bodyPr>
          <a:lstStyle/>
          <a:p>
            <a:r>
              <a:rPr lang="en-US" dirty="0"/>
              <a:t>C: the number of complete flakes</a:t>
            </a:r>
          </a:p>
          <a:p>
            <a:r>
              <a:rPr lang="en-US" dirty="0"/>
              <a:t>T: the largest category of transverse fragments (excluding</a:t>
            </a:r>
          </a:p>
          <a:p>
            <a:r>
              <a:rPr lang="en-US" dirty="0"/>
              <a:t>Medial)</a:t>
            </a:r>
          </a:p>
          <a:p>
            <a:r>
              <a:rPr lang="en-US" dirty="0"/>
              <a:t>L:  the count of longitudinal fragments given by </a:t>
            </a:r>
          </a:p>
          <a:p>
            <a:endParaRPr lang="en-US" dirty="0"/>
          </a:p>
          <a:p>
            <a:r>
              <a:rPr lang="en-US" dirty="0"/>
              <a:t>L=CL+BL </a:t>
            </a:r>
          </a:p>
          <a:p>
            <a:endParaRPr lang="en-US" dirty="0"/>
          </a:p>
          <a:p>
            <a:r>
              <a:rPr lang="en-US" dirty="0"/>
              <a:t>where CL is the greater of left or right longitudinal fragments without transverse breakage and BL is the largest of the four relevant categories of transversely broken longitudinal fragments</a:t>
            </a:r>
          </a:p>
        </p:txBody>
      </p:sp>
      <p:sp>
        <p:nvSpPr>
          <p:cNvPr id="4" name="Rectangle 3"/>
          <p:cNvSpPr/>
          <p:nvPr/>
        </p:nvSpPr>
        <p:spPr>
          <a:xfrm>
            <a:off x="50" y="6314356"/>
            <a:ext cx="4572000" cy="430887"/>
          </a:xfrm>
          <a:prstGeom prst="rect">
            <a:avLst/>
          </a:prstGeom>
        </p:spPr>
        <p:txBody>
          <a:bodyPr>
            <a:spAutoFit/>
          </a:bodyPr>
          <a:lstStyle/>
          <a:p>
            <a:r>
              <a:rPr lang="en-US" sz="1100" dirty="0"/>
              <a:t>Hiscock, P. (2002). Quantifying the Size of Artefact Assemblages. Journal of Archaeological Science, 29(3), 251–258.</a:t>
            </a:r>
          </a:p>
        </p:txBody>
      </p:sp>
    </p:spTree>
    <p:extLst>
      <p:ext uri="{BB962C8B-B14F-4D97-AF65-F5344CB8AC3E}">
        <p14:creationId xmlns:p14="http://schemas.microsoft.com/office/powerpoint/2010/main" val="29153131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E016E-7B55-C84B-95A0-69178C060F19}"/>
              </a:ext>
            </a:extLst>
          </p:cNvPr>
          <p:cNvPicPr>
            <a:picLocks noChangeAspect="1"/>
          </p:cNvPicPr>
          <p:nvPr/>
        </p:nvPicPr>
        <p:blipFill>
          <a:blip r:embed="rId2"/>
          <a:stretch>
            <a:fillRect/>
          </a:stretch>
        </p:blipFill>
        <p:spPr>
          <a:xfrm>
            <a:off x="743000" y="2788072"/>
            <a:ext cx="7519375" cy="4069928"/>
          </a:xfrm>
          <a:prstGeom prst="rect">
            <a:avLst/>
          </a:prstGeom>
        </p:spPr>
      </p:pic>
      <p:pic>
        <p:nvPicPr>
          <p:cNvPr id="2" name="Picture 1">
            <a:extLst>
              <a:ext uri="{FF2B5EF4-FFF2-40B4-BE49-F238E27FC236}">
                <a16:creationId xmlns:a16="http://schemas.microsoft.com/office/drawing/2014/main" id="{7944DD9D-26B0-704E-A88E-1D3DFFCD530E}"/>
              </a:ext>
            </a:extLst>
          </p:cNvPr>
          <p:cNvPicPr>
            <a:picLocks noChangeAspect="1"/>
          </p:cNvPicPr>
          <p:nvPr/>
        </p:nvPicPr>
        <p:blipFill>
          <a:blip r:embed="rId3"/>
          <a:stretch>
            <a:fillRect/>
          </a:stretch>
        </p:blipFill>
        <p:spPr>
          <a:xfrm>
            <a:off x="743000" y="7640"/>
            <a:ext cx="7523302" cy="3680319"/>
          </a:xfrm>
          <a:prstGeom prst="rect">
            <a:avLst/>
          </a:prstGeom>
        </p:spPr>
      </p:pic>
    </p:spTree>
    <p:extLst>
      <p:ext uri="{BB962C8B-B14F-4D97-AF65-F5344CB8AC3E}">
        <p14:creationId xmlns:p14="http://schemas.microsoft.com/office/powerpoint/2010/main" val="42696269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0B579-7E2C-6E47-B0ED-9C068F6663DF}"/>
              </a:ext>
            </a:extLst>
          </p:cNvPr>
          <p:cNvPicPr>
            <a:picLocks noChangeAspect="1"/>
          </p:cNvPicPr>
          <p:nvPr/>
        </p:nvPicPr>
        <p:blipFill>
          <a:blip r:embed="rId2"/>
          <a:stretch>
            <a:fillRect/>
          </a:stretch>
        </p:blipFill>
        <p:spPr>
          <a:xfrm>
            <a:off x="50800" y="342900"/>
            <a:ext cx="9042400" cy="6172200"/>
          </a:xfrm>
          <a:prstGeom prst="rect">
            <a:avLst/>
          </a:prstGeom>
        </p:spPr>
      </p:pic>
    </p:spTree>
    <p:extLst>
      <p:ext uri="{BB962C8B-B14F-4D97-AF65-F5344CB8AC3E}">
        <p14:creationId xmlns:p14="http://schemas.microsoft.com/office/powerpoint/2010/main" val="13496068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tefact photos\General flake photos\Ink Illustrations\Transverse frag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315715"/>
            <a:ext cx="2837685" cy="5425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Artefact photos\General flake photos\Ink Illustrations\LCS left and r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368086"/>
            <a:ext cx="5256585" cy="53732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85934C-CDD3-C444-853F-35FC8CE4FDC7}"/>
              </a:ext>
            </a:extLst>
          </p:cNvPr>
          <p:cNvSpPr/>
          <p:nvPr/>
        </p:nvSpPr>
        <p:spPr>
          <a:xfrm>
            <a:off x="480864" y="332656"/>
            <a:ext cx="8182272" cy="830997"/>
          </a:xfrm>
          <a:prstGeom prst="rect">
            <a:avLst/>
          </a:prstGeom>
        </p:spPr>
        <p:txBody>
          <a:bodyPr wrap="square">
            <a:spAutoFit/>
          </a:bodyPr>
          <a:lstStyle/>
          <a:p>
            <a:r>
              <a:rPr lang="en-US" dirty="0"/>
              <a:t>Q2: What are these and what are two reasons why we record them?</a:t>
            </a:r>
          </a:p>
        </p:txBody>
      </p:sp>
    </p:spTree>
    <p:extLst>
      <p:ext uri="{BB962C8B-B14F-4D97-AF65-F5344CB8AC3E}">
        <p14:creationId xmlns:p14="http://schemas.microsoft.com/office/powerpoint/2010/main" val="2624691133"/>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66"/>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66"/>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15240</TotalTime>
  <Words>950</Words>
  <Application>Microsoft Macintosh PowerPoint</Application>
  <PresentationFormat>On-screen Show (4:3)</PresentationFormat>
  <Paragraphs>139</Paragraphs>
  <Slides>66</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66</vt:i4>
      </vt:variant>
    </vt:vector>
  </HeadingPairs>
  <TitlesOfParts>
    <vt:vector size="73" baseType="lpstr">
      <vt:lpstr>Arial</vt:lpstr>
      <vt:lpstr>Calibri</vt:lpstr>
      <vt:lpstr>Rockwell Extra Bold</vt:lpstr>
      <vt:lpstr>Tahoma</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Hiscock LIthics Workshop</dc:title>
  <dc:creator>Peter Hiscock</dc:creator>
  <cp:lastModifiedBy>Ben Marwick</cp:lastModifiedBy>
  <cp:revision>968</cp:revision>
  <dcterms:created xsi:type="dcterms:W3CDTF">1601-01-01T00:00:00Z</dcterms:created>
  <dcterms:modified xsi:type="dcterms:W3CDTF">2019-04-15T17:42:56Z</dcterms:modified>
</cp:coreProperties>
</file>