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1443" r:id="rId2"/>
    <p:sldId id="1680" r:id="rId3"/>
    <p:sldId id="1459" r:id="rId4"/>
    <p:sldId id="1682" r:id="rId5"/>
    <p:sldId id="1695" r:id="rId6"/>
    <p:sldId id="1696" r:id="rId7"/>
    <p:sldId id="1697" r:id="rId8"/>
    <p:sldId id="1698" r:id="rId9"/>
    <p:sldId id="1694" r:id="rId10"/>
    <p:sldId id="1636" r:id="rId11"/>
    <p:sldId id="1788" r:id="rId12"/>
    <p:sldId id="1810" r:id="rId13"/>
    <p:sldId id="1901" r:id="rId14"/>
    <p:sldId id="1809" r:id="rId15"/>
    <p:sldId id="1808" r:id="rId16"/>
    <p:sldId id="1813" r:id="rId17"/>
    <p:sldId id="1896" r:id="rId18"/>
    <p:sldId id="1814" r:id="rId19"/>
    <p:sldId id="1817" r:id="rId20"/>
    <p:sldId id="1897" r:id="rId21"/>
    <p:sldId id="1819" r:id="rId22"/>
    <p:sldId id="1821" r:id="rId23"/>
    <p:sldId id="1898" r:id="rId24"/>
    <p:sldId id="1902" r:id="rId25"/>
    <p:sldId id="1903" r:id="rId26"/>
    <p:sldId id="1972" r:id="rId27"/>
    <p:sldId id="1899" r:id="rId28"/>
    <p:sldId id="1829" r:id="rId29"/>
    <p:sldId id="1824" r:id="rId30"/>
    <p:sldId id="1900" r:id="rId31"/>
    <p:sldId id="1971" r:id="rId32"/>
    <p:sldId id="1932" r:id="rId33"/>
    <p:sldId id="1931" r:id="rId34"/>
    <p:sldId id="1930" r:id="rId35"/>
    <p:sldId id="1929" r:id="rId36"/>
    <p:sldId id="1952" r:id="rId37"/>
    <p:sldId id="1960" r:id="rId38"/>
    <p:sldId id="1959" r:id="rId39"/>
    <p:sldId id="1942" r:id="rId40"/>
    <p:sldId id="1928" r:id="rId41"/>
    <p:sldId id="1936" r:id="rId42"/>
    <p:sldId id="1968" r:id="rId43"/>
    <p:sldId id="1937" r:id="rId44"/>
    <p:sldId id="1975" r:id="rId45"/>
    <p:sldId id="1974" r:id="rId46"/>
    <p:sldId id="1943" r:id="rId47"/>
    <p:sldId id="1933" r:id="rId48"/>
    <p:sldId id="1934" r:id="rId49"/>
    <p:sldId id="1944" r:id="rId50"/>
    <p:sldId id="1923" r:id="rId51"/>
    <p:sldId id="1940" r:id="rId52"/>
    <p:sldId id="1965" r:id="rId53"/>
    <p:sldId id="1962" r:id="rId54"/>
    <p:sldId id="1973" r:id="rId55"/>
    <p:sldId id="1963" r:id="rId56"/>
    <p:sldId id="1964" r:id="rId57"/>
    <p:sldId id="1967" r:id="rId58"/>
    <p:sldId id="1925" r:id="rId59"/>
  </p:sldIdLst>
  <p:sldSz cx="9144000" cy="6858000" type="screen4x3"/>
  <p:notesSz cx="6789738" cy="99298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rgbClr val="FFFF66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rgbClr val="FFFF66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rgbClr val="FFFF66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rgbClr val="FFFF66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rgbClr val="FFFF66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rgbClr val="FFFF66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rgbClr val="FFFF66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rgbClr val="FFFF66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rgbClr val="FFFF66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FF00"/>
    <a:srgbClr val="3C2347"/>
    <a:srgbClr val="66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12" autoAdjust="0"/>
    <p:restoredTop sz="93137" autoAdjust="0"/>
  </p:normalViewPr>
  <p:slideViewPr>
    <p:cSldViewPr>
      <p:cViewPr varScale="1">
        <p:scale>
          <a:sx n="119" d="100"/>
          <a:sy n="119" d="100"/>
        </p:scale>
        <p:origin x="872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2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674" tIns="46337" rIns="92674" bIns="46337" numCol="1" anchor="t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2103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4925" y="0"/>
            <a:ext cx="294322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674" tIns="46337" rIns="92674" bIns="46337" numCol="1" anchor="t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2103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43225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674" tIns="46337" rIns="92674" bIns="46337" numCol="1" anchor="b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2103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4925" y="9431338"/>
            <a:ext cx="2943225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674" tIns="46337" rIns="92674" bIns="46337" numCol="1" anchor="b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2EBBB395-0ACC-4B65-84D2-BCE15B1AD8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353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163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6513" y="0"/>
            <a:ext cx="2941637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9D6D2B-BE7C-48A9-8A83-7B3F9ED92384}" type="datetimeFigureOut">
              <a:rPr lang="en-US" smtClean="0"/>
              <a:t>5/2/19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2813" y="744538"/>
            <a:ext cx="4964112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0838" cy="44688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163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6513" y="9431338"/>
            <a:ext cx="2941637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2072B-C88C-46FC-9F49-B0FFA0EAB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315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22FB28E-DB03-4E62-A3D7-676283CA1D3A}" type="slidenum">
              <a:rPr lang="en-US" smtClean="0">
                <a:latin typeface="Tahoma" pitchFamily="34" charset="0"/>
              </a:rPr>
              <a:pPr/>
              <a:t>1</a:t>
            </a:fld>
            <a:endParaRPr lang="en-US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77428F-55B5-4649-B746-0F23A173AE8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Examples of biface thinning flakes. Note the complex striking platform and pronounced lips.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2072B-C88C-46FC-9F49-B0FFA0EAB1C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511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Examples of biface thinning flakes. Note the complex striking platform and pronounced lips.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2072B-C88C-46FC-9F49-B0FFA0EAB1C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421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 I G U R E 6.3 Example of bipolar flaking showing split objective piece and compression forces originating from opposite ends.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2072B-C88C-46FC-9F49-B0FFA0EAB1C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526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Examples of flakes removed to retouch 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endscraper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Note the curved distal ends.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2072B-C88C-46FC-9F49-B0FFA0EAB1C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9849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77428F-55B5-4649-B746-0F23A173AE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158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4E3C95-59E1-408F-A2D0-F80B8D4C66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0931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3E338B-4477-4D6A-B8D6-EF5B749CCD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92752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AA2D75-155B-4A9D-B0A5-2CE4BDC9C2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59567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E5D5E-0113-496A-B52A-9361850A3C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93411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2FE57-9C3E-4D76-995A-EADDE35D6D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70025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24CA6-961F-456D-9940-84F81E2C2D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43497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6AA85A-F529-47E8-8D5E-FE4CBFD21D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9597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547F6-2CDA-4F9C-BAA2-5F32019EB7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7917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29570-A1F1-4041-BDC5-0E30A4102A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90765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58E7D-54D5-47BF-908C-76CF5F8AE1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76868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E46A7B-AB4E-4342-8743-F604318E2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22122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F90606F8-A0D7-4888-8D92-8D7B67D7CC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7605/OSF.IO/3WGSA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" name="Text Box 6"/>
          <p:cNvSpPr txBox="1">
            <a:spLocks noChangeArrowheads="1"/>
          </p:cNvSpPr>
          <p:nvPr/>
        </p:nvSpPr>
        <p:spPr bwMode="auto">
          <a:xfrm>
            <a:off x="228600" y="1828800"/>
            <a:ext cx="8686800" cy="455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AU" sz="3600" dirty="0">
                <a:latin typeface="Arial" charset="0"/>
              </a:rPr>
              <a:t>ARCHY 483</a:t>
            </a:r>
            <a:br>
              <a:rPr lang="en-AU" sz="3600" dirty="0">
                <a:latin typeface="Arial" charset="0"/>
              </a:rPr>
            </a:br>
            <a:r>
              <a:rPr lang="en-AU" sz="3600" dirty="0">
                <a:latin typeface="Arial" charset="0"/>
              </a:rPr>
              <a:t>Analysis of Stone Artefacts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AU" sz="3600" dirty="0">
                <a:latin typeface="Arial" charset="0"/>
              </a:rPr>
              <a:t>Spring 2019</a:t>
            </a:r>
          </a:p>
          <a:p>
            <a:pPr algn="ctr">
              <a:spcBef>
                <a:spcPct val="50000"/>
              </a:spcBef>
              <a:defRPr/>
            </a:pPr>
            <a:r>
              <a:rPr lang="en-AU" sz="4000" dirty="0">
                <a:latin typeface="Arial" charset="0"/>
              </a:rPr>
              <a:t>Lecture 5 </a:t>
            </a:r>
            <a:br>
              <a:rPr lang="en-AU" sz="4000" dirty="0">
                <a:latin typeface="Arial" charset="0"/>
              </a:rPr>
            </a:br>
            <a:br>
              <a:rPr lang="en-AU" sz="4000" dirty="0">
                <a:latin typeface="Arial" charset="0"/>
              </a:rPr>
            </a:br>
            <a:r>
              <a:rPr lang="en-US" sz="3200" dirty="0"/>
              <a:t>Interpreting inter-assemblage variation: mobility, </a:t>
            </a:r>
            <a:r>
              <a:rPr lang="en-US" sz="3200" dirty="0" err="1"/>
              <a:t>landuse</a:t>
            </a:r>
            <a:r>
              <a:rPr lang="en-US" sz="3200" dirty="0"/>
              <a:t> &amp; provisioning</a:t>
            </a:r>
            <a:endParaRPr lang="en-AU" sz="3200" dirty="0"/>
          </a:p>
        </p:txBody>
      </p:sp>
      <p:pic>
        <p:nvPicPr>
          <p:cNvPr id="4100" name="Picture 11" descr="C:\Documents and Settings\Ben Marwick.BENMARWICK\My Documents\My UW\Stationary\UWLogos\gif\Column\UWThreeCampusesWhite.png"/>
          <p:cNvPicPr>
            <a:picLocks noChangeAspect="1" noChangeArrowheads="1"/>
          </p:cNvPicPr>
          <p:nvPr/>
        </p:nvPicPr>
        <p:blipFill>
          <a:blip r:embed="rId3" cstate="print"/>
          <a:srcRect b="34927"/>
          <a:stretch>
            <a:fillRect/>
          </a:stretch>
        </p:blipFill>
        <p:spPr bwMode="auto">
          <a:xfrm>
            <a:off x="1011238" y="304800"/>
            <a:ext cx="7142162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104120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3528" y="1380832"/>
            <a:ext cx="849694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rgbClr val="FFFFF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</a:rPr>
              <a:t>Approaches to Debitage Analysis</a:t>
            </a:r>
            <a:endParaRPr lang="en-US" sz="7200" b="1" dirty="0">
              <a:solidFill>
                <a:srgbClr val="FFFFFF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 Extra Bold" panose="020609030405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56547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23528" y="168687"/>
            <a:ext cx="8424936" cy="7109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rgbClr val="FFFF66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rgbClr val="FFFF66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rgbClr val="FFFF66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rgbClr val="FFFF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6000" dirty="0"/>
              <a:t>Typological approaches</a:t>
            </a:r>
          </a:p>
          <a:p>
            <a:pPr eaLnBrk="1" hangingPunct="1"/>
            <a:endParaRPr lang="en-US" sz="3600" dirty="0"/>
          </a:p>
          <a:p>
            <a:pPr marL="685800" indent="-685800" eaLnBrk="1" hangingPunct="1">
              <a:buFont typeface="Arial" panose="020B0604020202020204" pitchFamily="34" charset="0"/>
              <a:buChar char="•"/>
            </a:pPr>
            <a:r>
              <a:rPr lang="en-US" sz="7200" dirty="0"/>
              <a:t>Triple cortex</a:t>
            </a:r>
          </a:p>
          <a:p>
            <a:pPr marL="685800" indent="-685800" eaLnBrk="1" hangingPunct="1">
              <a:buFont typeface="Arial" panose="020B0604020202020204" pitchFamily="34" charset="0"/>
              <a:buChar char="•"/>
            </a:pPr>
            <a:r>
              <a:rPr lang="en-US" sz="7200" dirty="0"/>
              <a:t>Mass analysis</a:t>
            </a:r>
          </a:p>
          <a:p>
            <a:pPr marL="685800" indent="-685800" eaLnBrk="1" hangingPunct="1">
              <a:buFont typeface="Arial" panose="020B0604020202020204" pitchFamily="34" charset="0"/>
              <a:buChar char="•"/>
            </a:pPr>
            <a:r>
              <a:rPr lang="en-US" sz="7200" dirty="0"/>
              <a:t>Application load</a:t>
            </a:r>
          </a:p>
          <a:p>
            <a:pPr marL="685800" indent="-685800" eaLnBrk="1" hangingPunct="1">
              <a:buFont typeface="Arial" panose="020B0604020202020204" pitchFamily="34" charset="0"/>
              <a:buChar char="•"/>
            </a:pPr>
            <a:r>
              <a:rPr lang="en-US" sz="7200" dirty="0"/>
              <a:t>Technology</a:t>
            </a:r>
          </a:p>
          <a:p>
            <a:pPr eaLnBrk="1" hangingPunct="1"/>
            <a:endParaRPr lang="en-US" sz="3600" dirty="0"/>
          </a:p>
          <a:p>
            <a:pPr eaLnBrk="1" hangingPunct="1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23611821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EC4D53-E585-DC40-9DD9-37767DAF0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00" y="1517650"/>
            <a:ext cx="7950200" cy="38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3768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5" t="17887" r="52503" b="9376"/>
          <a:stretch/>
        </p:blipFill>
        <p:spPr bwMode="auto">
          <a:xfrm>
            <a:off x="1475656" y="-1"/>
            <a:ext cx="5904656" cy="680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759355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5" t="31319" r="27344" b="8242"/>
          <a:stretch/>
        </p:blipFill>
        <p:spPr bwMode="auto">
          <a:xfrm>
            <a:off x="107504" y="260648"/>
            <a:ext cx="8842582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417907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7" t="36264" r="20703" b="1099"/>
          <a:stretch/>
        </p:blipFill>
        <p:spPr bwMode="auto">
          <a:xfrm>
            <a:off x="395536" y="44624"/>
            <a:ext cx="8496944" cy="6726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4018141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0" t="38462" r="9789" b="12088"/>
          <a:stretch/>
        </p:blipFill>
        <p:spPr bwMode="auto">
          <a:xfrm>
            <a:off x="107505" y="2636912"/>
            <a:ext cx="9142980" cy="4115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1520" y="-27384"/>
            <a:ext cx="874431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Trend with decreasing relative amounts of bifacial thinning flakes suggests that bifacial technology decreases with increased amounts of relative </a:t>
            </a:r>
            <a:r>
              <a:rPr lang="en-US" sz="2800" dirty="0" err="1"/>
              <a:t>sedentism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 err="1"/>
              <a:t>Sedentism</a:t>
            </a:r>
            <a:r>
              <a:rPr lang="en-US" sz="2800" dirty="0"/>
              <a:t> == expedient artefact assemblages</a:t>
            </a:r>
          </a:p>
        </p:txBody>
      </p:sp>
    </p:spTree>
    <p:extLst>
      <p:ext uri="{BB962C8B-B14F-4D97-AF65-F5344CB8AC3E}">
        <p14:creationId xmlns:p14="http://schemas.microsoft.com/office/powerpoint/2010/main" val="29913833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23528" y="168687"/>
            <a:ext cx="8424936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rgbClr val="FFFF66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rgbClr val="FFFF66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rgbClr val="FFFF66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rgbClr val="FFFF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6000" dirty="0"/>
              <a:t>Typological approaches</a:t>
            </a:r>
          </a:p>
          <a:p>
            <a:pPr eaLnBrk="1" hangingPunct="1"/>
            <a:endParaRPr lang="en-US" sz="3600" dirty="0"/>
          </a:p>
          <a:p>
            <a:pPr marL="685800" indent="-685800" eaLnBrk="1" hangingPunct="1">
              <a:buFont typeface="Arial" panose="020B0604020202020204" pitchFamily="34" charset="0"/>
              <a:buChar char="•"/>
            </a:pPr>
            <a:r>
              <a:rPr lang="en-US" sz="7200" dirty="0"/>
              <a:t>Free-standing</a:t>
            </a:r>
          </a:p>
          <a:p>
            <a:pPr eaLnBrk="1" hangingPunct="1"/>
            <a:endParaRPr lang="en-US" sz="3600" dirty="0"/>
          </a:p>
          <a:p>
            <a:pPr eaLnBrk="1" hangingPunct="1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24842168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8" t="11264" r="15227"/>
          <a:stretch/>
        </p:blipFill>
        <p:spPr bwMode="auto">
          <a:xfrm>
            <a:off x="227534" y="32792"/>
            <a:ext cx="8572500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7534" y="6396335"/>
            <a:ext cx="85725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The Sullivan and </a:t>
            </a:r>
            <a:r>
              <a:rPr lang="en-US" dirty="0" err="1"/>
              <a:t>Rozen</a:t>
            </a:r>
            <a:r>
              <a:rPr lang="en-US" dirty="0"/>
              <a:t> (1985) typology</a:t>
            </a:r>
          </a:p>
        </p:txBody>
      </p:sp>
    </p:spTree>
    <p:extLst>
      <p:ext uri="{BB962C8B-B14F-4D97-AF65-F5344CB8AC3E}">
        <p14:creationId xmlns:p14="http://schemas.microsoft.com/office/powerpoint/2010/main" val="520990288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2" t="35577" r="28332" b="28846"/>
          <a:stretch/>
        </p:blipFill>
        <p:spPr bwMode="auto">
          <a:xfrm>
            <a:off x="172666" y="1052736"/>
            <a:ext cx="8790385" cy="4065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626669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4EF3D9-7A55-AF49-91E5-AE8B858DCDA6}"/>
              </a:ext>
            </a:extLst>
          </p:cNvPr>
          <p:cNvSpPr/>
          <p:nvPr/>
        </p:nvSpPr>
        <p:spPr>
          <a:xfrm>
            <a:off x="480864" y="332656"/>
            <a:ext cx="8411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Q1: What is the name of this technique?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48D17E7-EBBC-E54C-BD72-BBC2A21ED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441" y="1295353"/>
            <a:ext cx="1721562" cy="245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E36514E9-355C-FF41-B6D1-A2E29F414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166" y="1295353"/>
            <a:ext cx="1881665" cy="24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1AA5D60-E345-3847-940C-7FB7DBC48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3" b="62061"/>
          <a:stretch/>
        </p:blipFill>
        <p:spPr bwMode="auto">
          <a:xfrm>
            <a:off x="1172554" y="4068532"/>
            <a:ext cx="6798890" cy="245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3411040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6" t="12088" r="31598" b="12470"/>
          <a:stretch/>
        </p:blipFill>
        <p:spPr bwMode="auto">
          <a:xfrm>
            <a:off x="-108520" y="130990"/>
            <a:ext cx="5595991" cy="6727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508104" y="404664"/>
            <a:ext cx="370790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300" dirty="0"/>
              <a:t>Group IA: </a:t>
            </a:r>
            <a:r>
              <a:rPr lang="en-US" sz="3300" dirty="0" err="1"/>
              <a:t>unintensive</a:t>
            </a:r>
            <a:r>
              <a:rPr lang="en-US" sz="3300" dirty="0"/>
              <a:t> core reduction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300" dirty="0"/>
              <a:t>Group IB1: core reduction and tool manufacture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300" dirty="0"/>
              <a:t>Group IB2: intensive core reduction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300" dirty="0"/>
              <a:t>Group II: tool manufacture</a:t>
            </a:r>
          </a:p>
        </p:txBody>
      </p:sp>
    </p:spTree>
    <p:extLst>
      <p:ext uri="{BB962C8B-B14F-4D97-AF65-F5344CB8AC3E}">
        <p14:creationId xmlns:p14="http://schemas.microsoft.com/office/powerpoint/2010/main" val="3083922548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243513"/>
            <a:ext cx="874846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/>
              <a:t>Others have noted that proportions of flake types may vary for reasons relating to: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400" dirty="0" err="1"/>
              <a:t>percussor</a:t>
            </a:r>
            <a:r>
              <a:rPr lang="en-US" sz="4400" dirty="0"/>
              <a:t> type (i.e., </a:t>
            </a:r>
            <a:r>
              <a:rPr lang="en-US" sz="4400" dirty="0" err="1"/>
              <a:t>percussor</a:t>
            </a:r>
            <a:r>
              <a:rPr lang="en-US" sz="4400" dirty="0"/>
              <a:t> size, weight, density),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400" dirty="0"/>
              <a:t>nodule size and shape,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400" dirty="0"/>
              <a:t>platform type, and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400" dirty="0" err="1"/>
              <a:t>flintknapper</a:t>
            </a:r>
            <a:r>
              <a:rPr lang="en-US" sz="4400" dirty="0"/>
              <a:t> skill and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400" dirty="0"/>
              <a:t>techniques</a:t>
            </a:r>
          </a:p>
        </p:txBody>
      </p:sp>
    </p:spTree>
    <p:extLst>
      <p:ext uri="{BB962C8B-B14F-4D97-AF65-F5344CB8AC3E}">
        <p14:creationId xmlns:p14="http://schemas.microsoft.com/office/powerpoint/2010/main" val="1013115824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512" y="116632"/>
            <a:ext cx="842493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/>
              <a:t>Controlled experiments of core reduction and tool production indicate that tool production produces relatively greater frequencies of complete flakes than does core reduction</a:t>
            </a:r>
          </a:p>
        </p:txBody>
      </p:sp>
    </p:spTree>
    <p:extLst>
      <p:ext uri="{BB962C8B-B14F-4D97-AF65-F5344CB8AC3E}">
        <p14:creationId xmlns:p14="http://schemas.microsoft.com/office/powerpoint/2010/main" val="417752719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09364"/>
            <a:ext cx="77724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0" t="11485" r="17857" b="5346"/>
          <a:stretch/>
        </p:blipFill>
        <p:spPr bwMode="auto">
          <a:xfrm>
            <a:off x="539552" y="488404"/>
            <a:ext cx="8026691" cy="6324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84168" y="2827176"/>
            <a:ext cx="17910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flake (#11), </a:t>
            </a:r>
          </a:p>
          <a:p>
            <a:r>
              <a:rPr lang="en-US" sz="1200" dirty="0" err="1">
                <a:solidFill>
                  <a:srgbClr val="FF0000"/>
                </a:solidFill>
              </a:rPr>
              <a:t>biface</a:t>
            </a:r>
            <a:r>
              <a:rPr lang="en-US" sz="1200" dirty="0">
                <a:solidFill>
                  <a:srgbClr val="FF0000"/>
                </a:solidFill>
              </a:rPr>
              <a:t> (#14), unprepared core (#17)</a:t>
            </a:r>
          </a:p>
          <a:p>
            <a:r>
              <a:rPr lang="en-US" sz="1200" dirty="0">
                <a:solidFill>
                  <a:srgbClr val="FF0000"/>
                </a:solidFill>
              </a:rPr>
              <a:t>prepared core (#20)</a:t>
            </a:r>
          </a:p>
        </p:txBody>
      </p:sp>
      <p:sp>
        <p:nvSpPr>
          <p:cNvPr id="4" name="Rectangle 3"/>
          <p:cNvSpPr/>
          <p:nvPr/>
        </p:nvSpPr>
        <p:spPr>
          <a:xfrm>
            <a:off x="1691680" y="4088804"/>
            <a:ext cx="39106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#9 hard hammer, flake edge</a:t>
            </a:r>
          </a:p>
          <a:p>
            <a:r>
              <a:rPr lang="en-US" sz="1200" dirty="0">
                <a:solidFill>
                  <a:srgbClr val="FF0000"/>
                </a:solidFill>
              </a:rPr>
              <a:t>#10 soft hammer, flake edge and</a:t>
            </a:r>
          </a:p>
          <a:p>
            <a:r>
              <a:rPr lang="en-US" sz="1200" dirty="0">
                <a:solidFill>
                  <a:srgbClr val="FF0000"/>
                </a:solidFill>
              </a:rPr>
              <a:t>#12 hard hammer, medium flake goal, </a:t>
            </a:r>
            <a:r>
              <a:rPr lang="en-US" sz="1200" dirty="0" err="1">
                <a:solidFill>
                  <a:srgbClr val="FF0000"/>
                </a:solidFill>
              </a:rPr>
              <a:t>biface</a:t>
            </a:r>
            <a:r>
              <a:rPr lang="en-US" sz="1200" dirty="0">
                <a:solidFill>
                  <a:srgbClr val="FF0000"/>
                </a:solidFill>
              </a:rPr>
              <a:t> reduction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674811" y="86746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"tool" and "core" reduction assemblages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6739"/>
            <a:ext cx="88182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Prentiss’ big experimental replication study of the S&amp;R typology</a:t>
            </a:r>
          </a:p>
        </p:txBody>
      </p:sp>
    </p:spTree>
    <p:extLst>
      <p:ext uri="{BB962C8B-B14F-4D97-AF65-F5344CB8AC3E}">
        <p14:creationId xmlns:p14="http://schemas.microsoft.com/office/powerpoint/2010/main" val="121324056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6739"/>
            <a:ext cx="88182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Prentiss’ big experimental replication study of the S&amp;R typology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5C86B6-ED8F-7F4A-A145-CA4D31B98C35}"/>
              </a:ext>
            </a:extLst>
          </p:cNvPr>
          <p:cNvSpPr/>
          <p:nvPr/>
        </p:nvSpPr>
        <p:spPr>
          <a:xfrm>
            <a:off x="251520" y="764704"/>
            <a:ext cx="403244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Prentiss made many stone artefact assemblages using different techniques  and end products:</a:t>
            </a:r>
          </a:p>
          <a:p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Hard Hammer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Soft Hammer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Pressure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Prepared Core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Unprepared Core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Biface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Flake Tool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52BFC1-18F5-B74B-952D-BC12DD57698B}"/>
              </a:ext>
            </a:extLst>
          </p:cNvPr>
          <p:cNvSpPr/>
          <p:nvPr/>
        </p:nvSpPr>
        <p:spPr>
          <a:xfrm>
            <a:off x="3995936" y="764704"/>
            <a:ext cx="499212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Then he counted up how much of each of these types were present in each assemblage:</a:t>
            </a:r>
          </a:p>
          <a:p>
            <a:endParaRPr lang="en-US" sz="2800" dirty="0"/>
          </a:p>
          <a:p>
            <a:r>
              <a:rPr lang="en-US" sz="2800" dirty="0"/>
              <a:t>CF = Complete Flake</a:t>
            </a:r>
          </a:p>
          <a:p>
            <a:r>
              <a:rPr lang="en-US" sz="2800" dirty="0"/>
              <a:t>PF = Proximal Fragment </a:t>
            </a:r>
          </a:p>
          <a:p>
            <a:r>
              <a:rPr lang="en-US" sz="2800" dirty="0"/>
              <a:t>MDF = Medial/distal Fragment</a:t>
            </a:r>
          </a:p>
          <a:p>
            <a:r>
              <a:rPr lang="en-US" sz="2800" dirty="0"/>
              <a:t>NF = </a:t>
            </a:r>
            <a:r>
              <a:rPr lang="en-US" sz="2800" dirty="0" err="1"/>
              <a:t>Nonorientable</a:t>
            </a:r>
            <a:r>
              <a:rPr lang="en-US" sz="2800" dirty="0"/>
              <a:t> Fragment</a:t>
            </a:r>
          </a:p>
          <a:p>
            <a:r>
              <a:rPr lang="en-US" sz="2800" dirty="0"/>
              <a:t>SF = Split Flake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262850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4164F-854B-1646-B131-2A11C62A0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PCA is about reducing the dimensions of the data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714F1C-4AA6-3549-8D99-DA253014F0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603" y="1769327"/>
            <a:ext cx="9361040" cy="37444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9F43D7-498F-814B-976F-77641D8F8D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22" r="27320"/>
          <a:stretch/>
        </p:blipFill>
        <p:spPr>
          <a:xfrm>
            <a:off x="395536" y="1769327"/>
            <a:ext cx="3927651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918495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CEB3B-C0C6-B045-936F-4958D54CB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6217D3-338C-5B41-A0D9-6F4D342DF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30324"/>
            <a:ext cx="4543220" cy="61180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B989C2-9C13-564B-9F24-B4789A461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155104"/>
            <a:ext cx="4133153" cy="60932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697FC40-5DB1-A844-86B3-7598980B6DE8}"/>
              </a:ext>
            </a:extLst>
          </p:cNvPr>
          <p:cNvSpPr/>
          <p:nvPr/>
        </p:nvSpPr>
        <p:spPr>
          <a:xfrm>
            <a:off x="251521" y="6364342"/>
            <a:ext cx="84575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Code &amp; data online at https://gist.github.com/benmarwick/dc8a8abd17207f907123e65160dbccf8</a:t>
            </a:r>
          </a:p>
        </p:txBody>
      </p:sp>
    </p:spTree>
    <p:extLst>
      <p:ext uri="{BB962C8B-B14F-4D97-AF65-F5344CB8AC3E}">
        <p14:creationId xmlns:p14="http://schemas.microsoft.com/office/powerpoint/2010/main" val="2119941416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504" y="116632"/>
            <a:ext cx="864096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Data generated through the use of the SRT in measuring </a:t>
            </a:r>
            <a:r>
              <a:rPr lang="en-US" sz="4000" dirty="0" err="1"/>
              <a:t>debitage</a:t>
            </a:r>
            <a:r>
              <a:rPr lang="en-US" sz="4000" dirty="0"/>
              <a:t> assemblage variability will be consistent and relatively free of random error (assuming operator error is minimized as well). </a:t>
            </a:r>
          </a:p>
          <a:p>
            <a:endParaRPr lang="en-US" sz="4000" dirty="0"/>
          </a:p>
          <a:p>
            <a:r>
              <a:rPr lang="en-US" sz="4000" dirty="0"/>
              <a:t>Though reliable, the SRT does not appear to be a valid measuring instrument.</a:t>
            </a:r>
          </a:p>
        </p:txBody>
      </p:sp>
    </p:spTree>
    <p:extLst>
      <p:ext uri="{BB962C8B-B14F-4D97-AF65-F5344CB8AC3E}">
        <p14:creationId xmlns:p14="http://schemas.microsoft.com/office/powerpoint/2010/main" val="1661729451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11585" r="10953" b="3465"/>
          <a:stretch/>
        </p:blipFill>
        <p:spPr bwMode="auto">
          <a:xfrm>
            <a:off x="35496" y="188640"/>
            <a:ext cx="9059915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8536919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65038"/>
            <a:ext cx="8568952" cy="672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/>
              <a:t>S&amp;R’s typology now widely regarded as misleading.</a:t>
            </a:r>
          </a:p>
          <a:p>
            <a:endParaRPr lang="en-US" sz="4800" dirty="0"/>
          </a:p>
          <a:p>
            <a:pPr algn="ctr"/>
            <a:r>
              <a:rPr lang="en-US" sz="28700" dirty="0"/>
              <a:t>BUT</a:t>
            </a:r>
          </a:p>
        </p:txBody>
      </p:sp>
    </p:spTree>
    <p:extLst>
      <p:ext uri="{BB962C8B-B14F-4D97-AF65-F5344CB8AC3E}">
        <p14:creationId xmlns:p14="http://schemas.microsoft.com/office/powerpoint/2010/main" val="389398867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7" t="16908" b="15612"/>
          <a:stretch/>
        </p:blipFill>
        <p:spPr bwMode="auto">
          <a:xfrm>
            <a:off x="5868144" y="1988840"/>
            <a:ext cx="3113652" cy="4726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C44D1ED-AD1D-E947-ADD7-78E26B07E822}"/>
              </a:ext>
            </a:extLst>
          </p:cNvPr>
          <p:cNvSpPr/>
          <p:nvPr/>
        </p:nvSpPr>
        <p:spPr>
          <a:xfrm>
            <a:off x="480864" y="332656"/>
            <a:ext cx="84116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Q2: What is the name of the distinctive type of fracture on these pieces, and how is it caused?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85B4643-9F3F-8549-8B7A-3074BDACA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49" y="2297901"/>
            <a:ext cx="2508035" cy="4042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837549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65038"/>
            <a:ext cx="856895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800" dirty="0"/>
          </a:p>
          <a:p>
            <a:r>
              <a:rPr lang="en-US" sz="4800" dirty="0"/>
              <a:t>Made a significant and positive impact on lithic analysis, particularly in the areas of terminological clarity and replicability of attributes and </a:t>
            </a:r>
            <a:r>
              <a:rPr lang="en-US" sz="4800" dirty="0" err="1"/>
              <a:t>debitage</a:t>
            </a:r>
            <a:r>
              <a:rPr lang="en-US" sz="4800" dirty="0"/>
              <a:t> typologies.</a:t>
            </a:r>
          </a:p>
        </p:txBody>
      </p:sp>
    </p:spTree>
    <p:extLst>
      <p:ext uri="{BB962C8B-B14F-4D97-AF65-F5344CB8AC3E}">
        <p14:creationId xmlns:p14="http://schemas.microsoft.com/office/powerpoint/2010/main" val="1893019213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3528" y="1380832"/>
            <a:ext cx="84969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ckwell Extra Bold" panose="02060903040505020403" pitchFamily="18" charset="0"/>
                <a:ea typeface="+mn-ea"/>
                <a:cs typeface="+mn-cs"/>
              </a:rPr>
              <a:t>Approaches to </a:t>
            </a:r>
            <a:r>
              <a:rPr lang="en-US" sz="7200" b="1" dirty="0">
                <a:solidFill>
                  <a:srgbClr val="FFFFF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</a:rPr>
              <a:t>a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ckwell Extra Bold" panose="02060903040505020403" pitchFamily="18" charset="0"/>
                <a:ea typeface="+mn-ea"/>
                <a:cs typeface="+mn-cs"/>
              </a:rPr>
              <a:t>ssemblage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ckwell Extra Bold" panose="02060903040505020403" pitchFamily="18" charset="0"/>
                <a:ea typeface="+mn-ea"/>
                <a:cs typeface="+mn-cs"/>
              </a:rPr>
              <a:t> interpretation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Rockwell Extra Bold" panose="020609030405050204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061390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650" y="2407991"/>
            <a:ext cx="4502547" cy="447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EC471A-92D3-E540-A356-04F8DC1A8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4154" y="23180"/>
            <a:ext cx="4466263" cy="23158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BCC124-A63F-1541-AB62-F9AAD760B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764704"/>
            <a:ext cx="4340182" cy="447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876410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01352"/>
            <a:ext cx="9036496" cy="60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3262481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964488" cy="63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7733071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2" name="Picture 4" descr="https://upload.wikimedia.org/wikipedia/commons/thumb/c/ce/Marginalvaluetheorem.jpg/800px-Marginalvaluetheore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17512"/>
            <a:ext cx="762000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984" y="5895846"/>
            <a:ext cx="87877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Patch Choice Model -&gt; Marginal Value Theorem: when it is economically favorable to leave?</a:t>
            </a:r>
          </a:p>
        </p:txBody>
      </p:sp>
    </p:spTree>
    <p:extLst>
      <p:ext uri="{BB962C8B-B14F-4D97-AF65-F5344CB8AC3E}">
        <p14:creationId xmlns:p14="http://schemas.microsoft.com/office/powerpoint/2010/main" val="544884433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512" y="44624"/>
            <a:ext cx="828092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0" dirty="0"/>
              <a:t>As travel time to the patch increases it is predicted that the forager will stay longer in the patch.</a:t>
            </a:r>
          </a:p>
        </p:txBody>
      </p:sp>
    </p:spTree>
    <p:extLst>
      <p:ext uri="{BB962C8B-B14F-4D97-AF65-F5344CB8AC3E}">
        <p14:creationId xmlns:p14="http://schemas.microsoft.com/office/powerpoint/2010/main" val="427029726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42874"/>
            <a:ext cx="8439945" cy="4150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9511" y="4797152"/>
            <a:ext cx="84545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The fitness landscape does not have a single peak (solution)</a:t>
            </a:r>
          </a:p>
        </p:txBody>
      </p:sp>
    </p:spTree>
    <p:extLst>
      <p:ext uri="{BB962C8B-B14F-4D97-AF65-F5344CB8AC3E}">
        <p14:creationId xmlns:p14="http://schemas.microsoft.com/office/powerpoint/2010/main" val="207567317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00" y="830002"/>
            <a:ext cx="3155856" cy="3715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830002"/>
            <a:ext cx="5806045" cy="3715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4250" y="5085184"/>
            <a:ext cx="89176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multiple optima to </a:t>
            </a:r>
            <a:r>
              <a:rPr lang="en-US" dirty="0" err="1"/>
              <a:t>formalise</a:t>
            </a:r>
            <a:r>
              <a:rPr lang="en-US" dirty="0"/>
              <a:t> the dynamism and complexity of the technological systems </a:t>
            </a:r>
          </a:p>
        </p:txBody>
      </p:sp>
    </p:spTree>
    <p:extLst>
      <p:ext uri="{BB962C8B-B14F-4D97-AF65-F5344CB8AC3E}">
        <p14:creationId xmlns:p14="http://schemas.microsoft.com/office/powerpoint/2010/main" val="263684684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5536" y="2132856"/>
            <a:ext cx="82809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dirty="0"/>
              <a:t>Technological </a:t>
            </a:r>
            <a:r>
              <a:rPr lang="en-US" sz="9600" dirty="0" err="1"/>
              <a:t>organisation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68800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C44D1ED-AD1D-E947-ADD7-78E26B07E822}"/>
              </a:ext>
            </a:extLst>
          </p:cNvPr>
          <p:cNvSpPr/>
          <p:nvPr/>
        </p:nvSpPr>
        <p:spPr>
          <a:xfrm>
            <a:off x="480864" y="332656"/>
            <a:ext cx="84116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Q3: What are two common types of core preparation? Sketch one of them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5EEF89-9A8D-D74C-82E1-E21CB9849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2276872"/>
            <a:ext cx="4806528" cy="367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976956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9" t="14792" r="28268" b="8836"/>
          <a:stretch/>
        </p:blipFill>
        <p:spPr bwMode="auto">
          <a:xfrm>
            <a:off x="827584" y="-27385"/>
            <a:ext cx="6408712" cy="6759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4761448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512" y="188640"/>
            <a:ext cx="8280920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600" dirty="0"/>
              <a:t>Risk</a:t>
            </a:r>
          </a:p>
        </p:txBody>
      </p:sp>
    </p:spTree>
    <p:extLst>
      <p:ext uri="{BB962C8B-B14F-4D97-AF65-F5344CB8AC3E}">
        <p14:creationId xmlns:p14="http://schemas.microsoft.com/office/powerpoint/2010/main" val="2255790111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512" y="188640"/>
            <a:ext cx="8280920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600" dirty="0"/>
              <a:t>Risk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The probability that some problem will occur and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The cost of such an occurrence</a:t>
            </a:r>
          </a:p>
          <a:p>
            <a:endParaRPr lang="en-US" sz="3600" dirty="0"/>
          </a:p>
          <a:p>
            <a:r>
              <a:rPr lang="en-US" sz="3600" dirty="0"/>
              <a:t>Technology can be seen as a means of reducing such probabilities in the face of unacceptably high costs.</a:t>
            </a:r>
          </a:p>
        </p:txBody>
      </p:sp>
    </p:spTree>
    <p:extLst>
      <p:ext uri="{BB962C8B-B14F-4D97-AF65-F5344CB8AC3E}">
        <p14:creationId xmlns:p14="http://schemas.microsoft.com/office/powerpoint/2010/main" val="628352998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7" t="16667" r="17715" b="6250"/>
          <a:stretch/>
        </p:blipFill>
        <p:spPr bwMode="auto">
          <a:xfrm>
            <a:off x="23613" y="188640"/>
            <a:ext cx="8766001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9748661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1E096-5CAA-A445-9A9B-51B6514DC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BA7CC9-9B12-5F46-BF2C-BA049695F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" y="1346200"/>
            <a:ext cx="89281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331119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2" name="Picture 4" descr="https://upload.wikimedia.org/wikipedia/commons/thumb/c/ce/Marginalvaluetheorem.jpg/800px-Marginalvaluetheore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17512"/>
            <a:ext cx="762000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99E58F2-DFFB-2F46-AF06-CDE10BC5AB92}"/>
              </a:ext>
            </a:extLst>
          </p:cNvPr>
          <p:cNvSpPr/>
          <p:nvPr/>
        </p:nvSpPr>
        <p:spPr bwMode="auto">
          <a:xfrm>
            <a:off x="685800" y="2636912"/>
            <a:ext cx="1437928" cy="79208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FF66"/>
              </a:solidFill>
              <a:effectLst/>
              <a:latin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2F62D4-0DE8-944D-AE4A-72F989DE2D48}"/>
              </a:ext>
            </a:extLst>
          </p:cNvPr>
          <p:cNvSpPr/>
          <p:nvPr/>
        </p:nvSpPr>
        <p:spPr bwMode="auto">
          <a:xfrm>
            <a:off x="2113464" y="4509120"/>
            <a:ext cx="1869976" cy="79208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FF66"/>
              </a:solidFill>
              <a:effectLst/>
              <a:latin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AB5EDC-9D87-6E4B-A6A9-E43F4A47E0C1}"/>
              </a:ext>
            </a:extLst>
          </p:cNvPr>
          <p:cNvSpPr/>
          <p:nvPr/>
        </p:nvSpPr>
        <p:spPr bwMode="auto">
          <a:xfrm>
            <a:off x="4572000" y="4581128"/>
            <a:ext cx="2927336" cy="79208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FF66"/>
              </a:solidFill>
              <a:effectLst/>
              <a:latin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F542EA-F065-DE49-A659-6E6993D08D93}"/>
              </a:ext>
            </a:extLst>
          </p:cNvPr>
          <p:cNvSpPr/>
          <p:nvPr/>
        </p:nvSpPr>
        <p:spPr bwMode="auto">
          <a:xfrm>
            <a:off x="6372200" y="2734816"/>
            <a:ext cx="1512168" cy="1143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FF66"/>
              </a:solidFill>
              <a:effectLst/>
              <a:latin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BDD235-9DB0-9A4C-AFBC-80447EDEA0AD}"/>
              </a:ext>
            </a:extLst>
          </p:cNvPr>
          <p:cNvSpPr/>
          <p:nvPr/>
        </p:nvSpPr>
        <p:spPr bwMode="auto">
          <a:xfrm>
            <a:off x="2771800" y="389012"/>
            <a:ext cx="1869976" cy="109577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FF66"/>
              </a:solidFill>
              <a:effectLst/>
              <a:latin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90D80D-662E-3E41-9387-8830D024D955}"/>
              </a:ext>
            </a:extLst>
          </p:cNvPr>
          <p:cNvSpPr/>
          <p:nvPr/>
        </p:nvSpPr>
        <p:spPr bwMode="auto">
          <a:xfrm rot="20020874">
            <a:off x="2273059" y="2911496"/>
            <a:ext cx="1869976" cy="79208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FF66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481173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512" y="188640"/>
            <a:ext cx="82809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dirty="0"/>
              <a:t>Mobility</a:t>
            </a:r>
            <a:endParaRPr lang="en-US" sz="16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32856"/>
            <a:ext cx="38100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16832"/>
            <a:ext cx="3775655" cy="448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5734716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6" t="6771" r="39239" b="6251"/>
          <a:stretch/>
        </p:blipFill>
        <p:spPr bwMode="auto">
          <a:xfrm>
            <a:off x="107504" y="38100"/>
            <a:ext cx="4381500" cy="63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0" t="16406" r="39019" b="7291"/>
          <a:stretch/>
        </p:blipFill>
        <p:spPr bwMode="auto">
          <a:xfrm>
            <a:off x="4644008" y="62880"/>
            <a:ext cx="4457700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148064" y="5939135"/>
            <a:ext cx="12634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Forager</a:t>
            </a:r>
          </a:p>
        </p:txBody>
      </p:sp>
    </p:spTree>
    <p:extLst>
      <p:ext uri="{BB962C8B-B14F-4D97-AF65-F5344CB8AC3E}">
        <p14:creationId xmlns:p14="http://schemas.microsoft.com/office/powerpoint/2010/main" val="1801153799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6" t="7812" r="27672" b="6250"/>
          <a:stretch/>
        </p:blipFill>
        <p:spPr bwMode="auto">
          <a:xfrm>
            <a:off x="35496" y="94828"/>
            <a:ext cx="43434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4" t="13282" r="36237" b="26042"/>
          <a:stretch/>
        </p:blipFill>
        <p:spPr bwMode="auto">
          <a:xfrm>
            <a:off x="4548025" y="1340768"/>
            <a:ext cx="4492545" cy="3536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148064" y="5939135"/>
            <a:ext cx="14013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Collector</a:t>
            </a:r>
          </a:p>
        </p:txBody>
      </p:sp>
    </p:spTree>
    <p:extLst>
      <p:ext uri="{BB962C8B-B14F-4D97-AF65-F5344CB8AC3E}">
        <p14:creationId xmlns:p14="http://schemas.microsoft.com/office/powerpoint/2010/main" val="1299128065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2" t="15625" r="18740" b="9114"/>
          <a:stretch/>
        </p:blipFill>
        <p:spPr bwMode="auto">
          <a:xfrm>
            <a:off x="323528" y="188640"/>
            <a:ext cx="7992888" cy="6311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69241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4EF3D9-7A55-AF49-91E5-AE8B858DCDA6}"/>
              </a:ext>
            </a:extLst>
          </p:cNvPr>
          <p:cNvSpPr/>
          <p:nvPr/>
        </p:nvSpPr>
        <p:spPr>
          <a:xfrm>
            <a:off x="480864" y="332656"/>
            <a:ext cx="8411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Q1: What's going well in this class?</a:t>
            </a:r>
          </a:p>
        </p:txBody>
      </p:sp>
    </p:spTree>
    <p:extLst>
      <p:ext uri="{BB962C8B-B14F-4D97-AF65-F5344CB8AC3E}">
        <p14:creationId xmlns:p14="http://schemas.microsoft.com/office/powerpoint/2010/main" val="2346441260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323528" y="168687"/>
            <a:ext cx="8424936" cy="62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rgbClr val="FFFF66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rgbClr val="FFFF66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rgbClr val="FFFF66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rgbClr val="FFFF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4000" dirty="0"/>
              <a:t>Bifacial tools or cores are generally associated with frequent and/or lengthy residential or logistical movements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4000" dirty="0"/>
              <a:t>Expedient flake tools and bipolar reduction are associated with infrequent residential moves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4000" dirty="0"/>
              <a:t>The distribution of lithic raw material could alter these associations significantly </a:t>
            </a:r>
          </a:p>
        </p:txBody>
      </p:sp>
    </p:spTree>
    <p:extLst>
      <p:ext uri="{BB962C8B-B14F-4D97-AF65-F5344CB8AC3E}">
        <p14:creationId xmlns:p14="http://schemas.microsoft.com/office/powerpoint/2010/main" val="3140994809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3528" y="188640"/>
            <a:ext cx="856895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/>
              <a:t>Limitations on understanding mobility </a:t>
            </a:r>
          </a:p>
          <a:p>
            <a:endParaRPr lang="en-US" sz="3000" dirty="0"/>
          </a:p>
          <a:p>
            <a:r>
              <a:rPr lang="en-US" sz="2800" dirty="0">
                <a:solidFill>
                  <a:schemeClr val="bg1"/>
                </a:solidFill>
              </a:rPr>
              <a:t>First</a:t>
            </a:r>
            <a:r>
              <a:rPr lang="en-US" sz="2800" dirty="0"/>
              <a:t>, there are no simple relationships between mobility and tool manufacture. Many other variables intervene -  tool function, raw material type, and distribution, hafting, and risk. </a:t>
            </a:r>
          </a:p>
          <a:p>
            <a:endParaRPr lang="en-US" sz="2800" dirty="0"/>
          </a:p>
          <a:p>
            <a:r>
              <a:rPr lang="en-US" sz="2800" dirty="0">
                <a:solidFill>
                  <a:schemeClr val="bg1"/>
                </a:solidFill>
              </a:rPr>
              <a:t>Second</a:t>
            </a:r>
            <a:r>
              <a:rPr lang="en-US" sz="2800" dirty="0"/>
              <a:t>, the reconstruction of different tool manufacturing methods from </a:t>
            </a:r>
            <a:r>
              <a:rPr lang="en-US" sz="2800" dirty="0" err="1"/>
              <a:t>debitage</a:t>
            </a:r>
            <a:r>
              <a:rPr lang="en-US" sz="2800" dirty="0"/>
              <a:t> is fraught with interpretive difficulties. </a:t>
            </a:r>
          </a:p>
          <a:p>
            <a:endParaRPr lang="en-US" sz="2800" dirty="0"/>
          </a:p>
          <a:p>
            <a:r>
              <a:rPr lang="en-US" sz="2800" dirty="0">
                <a:solidFill>
                  <a:schemeClr val="bg1"/>
                </a:solidFill>
              </a:rPr>
              <a:t>Third</a:t>
            </a:r>
            <a:r>
              <a:rPr lang="en-US" sz="2800" dirty="0"/>
              <a:t>, stone tools are not routinely used to a significant extent by any living foragers, making it difficult to test ideas relating stone tools to mobility</a:t>
            </a:r>
          </a:p>
        </p:txBody>
      </p:sp>
    </p:spTree>
    <p:extLst>
      <p:ext uri="{BB962C8B-B14F-4D97-AF65-F5344CB8AC3E}">
        <p14:creationId xmlns:p14="http://schemas.microsoft.com/office/powerpoint/2010/main" val="262712230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386" y="1772816"/>
            <a:ext cx="5192488" cy="3658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79" y="260648"/>
            <a:ext cx="4320480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0192537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811733"/>
            <a:ext cx="849694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8000" dirty="0"/>
              <a:t>provisioning of individuals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8000" dirty="0"/>
              <a:t>provisioning of places </a:t>
            </a:r>
          </a:p>
        </p:txBody>
      </p:sp>
      <p:sp>
        <p:nvSpPr>
          <p:cNvPr id="4" name="Rectangle 3"/>
          <p:cNvSpPr/>
          <p:nvPr/>
        </p:nvSpPr>
        <p:spPr>
          <a:xfrm>
            <a:off x="2483768" y="116632"/>
            <a:ext cx="38114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Kuhn’s Provisioning Model</a:t>
            </a:r>
          </a:p>
        </p:txBody>
      </p:sp>
    </p:spTree>
    <p:extLst>
      <p:ext uri="{BB962C8B-B14F-4D97-AF65-F5344CB8AC3E}">
        <p14:creationId xmlns:p14="http://schemas.microsoft.com/office/powerpoint/2010/main" val="293738040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BAD7C-9665-E047-BADD-F728FC45B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B980CC-77D7-0E46-8770-569930F719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82"/>
          <a:stretch/>
        </p:blipFill>
        <p:spPr>
          <a:xfrm>
            <a:off x="1691680" y="116631"/>
            <a:ext cx="5976664" cy="663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60697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719" y="44624"/>
            <a:ext cx="878497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/>
              <a:t>Individual Provisioning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Little certainty </a:t>
            </a:r>
            <a:r>
              <a:rPr lang="en-US" dirty="0"/>
              <a:t>over where or when extractive and maintenance tasks will take place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High logistical mobility </a:t>
            </a:r>
            <a:r>
              <a:rPr lang="en-US" dirty="0"/>
              <a:t>in variable/patchy environments,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High residential mobility </a:t>
            </a:r>
            <a:r>
              <a:rPr lang="en-US" dirty="0"/>
              <a:t>where foraging opportunities may not coincide well with opportunities to </a:t>
            </a:r>
            <a:r>
              <a:rPr lang="en-US" dirty="0" err="1"/>
              <a:t>reprovision</a:t>
            </a:r>
            <a:r>
              <a:rPr lang="en-US" dirty="0"/>
              <a:t> with raw materials, and where down-time cannot be scheduled with any certainty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Increasing resource depression </a:t>
            </a:r>
            <a:r>
              <a:rPr lang="en-US" dirty="0"/>
              <a:t>leading to longer travel times to more distant patches, fewer and more time-limited encounters with high-ranked mobile prey, and increased climatic variability creating greater stochastic variation in resource availability.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Longer travel times </a:t>
            </a:r>
            <a:r>
              <a:rPr lang="en-US" dirty="0"/>
              <a:t>should also give rise to greater pre-processing of resources to increase utility per unit load</a:t>
            </a:r>
          </a:p>
        </p:txBody>
      </p:sp>
    </p:spTree>
    <p:extLst>
      <p:ext uri="{BB962C8B-B14F-4D97-AF65-F5344CB8AC3E}">
        <p14:creationId xmlns:p14="http://schemas.microsoft.com/office/powerpoint/2010/main" val="2465767187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6277" y="-27384"/>
            <a:ext cx="8748464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/>
              <a:t>Place Provisioning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Where the location and timing of activities to be performed in the future is </a:t>
            </a:r>
            <a:r>
              <a:rPr lang="en-US" sz="2600" dirty="0">
                <a:solidFill>
                  <a:schemeClr val="bg1"/>
                </a:solidFill>
              </a:rPr>
              <a:t>predictable</a:t>
            </a:r>
            <a:r>
              <a:rPr lang="en-US" sz="2600" dirty="0"/>
              <a:t> and mobility is low.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When high-ranked or stable resources are </a:t>
            </a:r>
            <a:r>
              <a:rPr lang="en-US" sz="2600" dirty="0">
                <a:solidFill>
                  <a:schemeClr val="bg1"/>
                </a:solidFill>
              </a:rPr>
              <a:t>abundant</a:t>
            </a:r>
            <a:r>
              <a:rPr lang="en-US" sz="2600" dirty="0"/>
              <a:t> and close by, </a:t>
            </a:r>
            <a:r>
              <a:rPr lang="en-US" sz="2600" dirty="0">
                <a:solidFill>
                  <a:schemeClr val="bg1"/>
                </a:solidFill>
              </a:rPr>
              <a:t>variance in foraging returns is low</a:t>
            </a:r>
            <a:r>
              <a:rPr lang="en-US" sz="2600" dirty="0"/>
              <a:t>, and resources are patchy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Where the type of equipment needed can be </a:t>
            </a:r>
            <a:r>
              <a:rPr lang="en-US" sz="2600" dirty="0">
                <a:solidFill>
                  <a:schemeClr val="bg1"/>
                </a:solidFill>
              </a:rPr>
              <a:t>predicted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Where the range and quantity of extractive tasks may be greater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Low mobility </a:t>
            </a:r>
            <a:r>
              <a:rPr lang="en-US" sz="2600" dirty="0"/>
              <a:t>and relatively short range logistical foraging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Not pre-processed </a:t>
            </a:r>
            <a:r>
              <a:rPr lang="en-US" sz="2600" dirty="0"/>
              <a:t>to any significant degree.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Raw material stockpiling should therefore be a common feature of place provisioning</a:t>
            </a:r>
          </a:p>
        </p:txBody>
      </p:sp>
    </p:spTree>
    <p:extLst>
      <p:ext uri="{BB962C8B-B14F-4D97-AF65-F5344CB8AC3E}">
        <p14:creationId xmlns:p14="http://schemas.microsoft.com/office/powerpoint/2010/main" val="2310433222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512" y="116632"/>
            <a:ext cx="89644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dirty="0"/>
              <a:t>Summary </a:t>
            </a:r>
            <a:endParaRPr lang="en-US" sz="4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400" dirty="0"/>
              <a:t>Debitage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400" dirty="0"/>
              <a:t>Technological </a:t>
            </a:r>
            <a:r>
              <a:rPr lang="en-US" sz="4400" dirty="0" err="1"/>
              <a:t>Organisation</a:t>
            </a:r>
            <a:r>
              <a:rPr lang="en-US" sz="4400" dirty="0"/>
              <a:t> / Toolkit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4400" dirty="0"/>
              <a:t>Risk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400" dirty="0"/>
              <a:t>Mobility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01068952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8846" y="476672"/>
            <a:ext cx="842493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bg1"/>
                </a:solidFill>
              </a:rPr>
              <a:t>Shott</a:t>
            </a:r>
            <a:r>
              <a:rPr lang="en-US" sz="3200" dirty="0"/>
              <a:t> suggests that collectors produce assemblages with no correlation while foragers produce assemblages with a strong positive correlation; additionally, he suggests that there should be an inverse relationship between technological diversity and residential mobility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bg1"/>
                </a:solidFill>
              </a:rPr>
              <a:t>Torrence</a:t>
            </a:r>
            <a:r>
              <a:rPr lang="en-US" sz="3200" dirty="0"/>
              <a:t> argues that technological diversity relates directly to the degree of risk involved in prey capture rather than mobility per se.</a:t>
            </a:r>
          </a:p>
        </p:txBody>
      </p:sp>
    </p:spTree>
    <p:extLst>
      <p:ext uri="{BB962C8B-B14F-4D97-AF65-F5344CB8AC3E}">
        <p14:creationId xmlns:p14="http://schemas.microsoft.com/office/powerpoint/2010/main" val="291118086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4EF3D9-7A55-AF49-91E5-AE8B858DCDA6}"/>
              </a:ext>
            </a:extLst>
          </p:cNvPr>
          <p:cNvSpPr/>
          <p:nvPr/>
        </p:nvSpPr>
        <p:spPr>
          <a:xfrm>
            <a:off x="480864" y="332656"/>
            <a:ext cx="84116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Q1: What's going well in this class? </a:t>
            </a:r>
          </a:p>
          <a:p>
            <a:endParaRPr lang="en-US" sz="3600" dirty="0"/>
          </a:p>
          <a:p>
            <a:r>
              <a:rPr lang="en-US" sz="3600" dirty="0"/>
              <a:t>Q2: What about the class needs improvement? </a:t>
            </a:r>
          </a:p>
        </p:txBody>
      </p:sp>
    </p:spTree>
    <p:extLst>
      <p:ext uri="{BB962C8B-B14F-4D97-AF65-F5344CB8AC3E}">
        <p14:creationId xmlns:p14="http://schemas.microsoft.com/office/powerpoint/2010/main" val="298230739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4EF3D9-7A55-AF49-91E5-AE8B858DCDA6}"/>
              </a:ext>
            </a:extLst>
          </p:cNvPr>
          <p:cNvSpPr/>
          <p:nvPr/>
        </p:nvSpPr>
        <p:spPr>
          <a:xfrm>
            <a:off x="480864" y="332656"/>
            <a:ext cx="841161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Q1: What's going well in this class? </a:t>
            </a:r>
          </a:p>
          <a:p>
            <a:endParaRPr lang="en-US" sz="3600" dirty="0"/>
          </a:p>
          <a:p>
            <a:r>
              <a:rPr lang="en-US" sz="3600" dirty="0"/>
              <a:t>Q2: What about the class needs improvement? </a:t>
            </a:r>
          </a:p>
          <a:p>
            <a:endParaRPr lang="en-US" sz="3600" dirty="0"/>
          </a:p>
          <a:p>
            <a:r>
              <a:rPr lang="en-US" sz="3600" dirty="0"/>
              <a:t>Q3: What can you as students do to improve the class? </a:t>
            </a:r>
          </a:p>
        </p:txBody>
      </p:sp>
    </p:spTree>
    <p:extLst>
      <p:ext uri="{BB962C8B-B14F-4D97-AF65-F5344CB8AC3E}">
        <p14:creationId xmlns:p14="http://schemas.microsoft.com/office/powerpoint/2010/main" val="2367855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4EF3D9-7A55-AF49-91E5-AE8B858DCDA6}"/>
              </a:ext>
            </a:extLst>
          </p:cNvPr>
          <p:cNvSpPr/>
          <p:nvPr/>
        </p:nvSpPr>
        <p:spPr>
          <a:xfrm>
            <a:off x="480864" y="332656"/>
            <a:ext cx="841161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Q1: What's going well in this class? </a:t>
            </a:r>
          </a:p>
          <a:p>
            <a:endParaRPr lang="en-US" sz="3600" dirty="0"/>
          </a:p>
          <a:p>
            <a:r>
              <a:rPr lang="en-US" sz="3600" dirty="0"/>
              <a:t>Q2: What about the class needs improvement? </a:t>
            </a:r>
          </a:p>
          <a:p>
            <a:endParaRPr lang="en-US" sz="3600" dirty="0"/>
          </a:p>
          <a:p>
            <a:r>
              <a:rPr lang="en-US" sz="3600" dirty="0"/>
              <a:t>Q3: What can you do as a student to improve the class? </a:t>
            </a:r>
          </a:p>
          <a:p>
            <a:endParaRPr lang="en-US" sz="3600" dirty="0"/>
          </a:p>
          <a:p>
            <a:r>
              <a:rPr lang="en-US" sz="3600" dirty="0"/>
              <a:t>Q4: What can we as the instructors do to improve the class? </a:t>
            </a:r>
          </a:p>
        </p:txBody>
      </p:sp>
    </p:spTree>
    <p:extLst>
      <p:ext uri="{BB962C8B-B14F-4D97-AF65-F5344CB8AC3E}">
        <p14:creationId xmlns:p14="http://schemas.microsoft.com/office/powerpoint/2010/main" val="203090562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AD70A7-8EAF-4A4E-AC57-F50B8ECA6FF0}"/>
              </a:ext>
            </a:extLst>
          </p:cNvPr>
          <p:cNvSpPr/>
          <p:nvPr/>
        </p:nvSpPr>
        <p:spPr>
          <a:xfrm>
            <a:off x="395536" y="1190937"/>
            <a:ext cx="273630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Bicho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N. and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Cascalheira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J. (2018) The use of lithic assemblages for the definition of short-term occupations in hunter-gatherer prehistory. In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Picin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A. and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Cascalheira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J. (eds.)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Short-term occupations in Paleolithic Archaeology. Interdisciplinary Contributions to Archaeology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Springer. </a:t>
            </a:r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https://doi.org/10.17605/OSF.IO/3WGSA </a:t>
            </a:r>
            <a:endParaRPr lang="en-US" sz="12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Marwick, B., Clarkson, C., O'Connor, S., &amp; Collins, S. (2016). Early modern human lithic technology from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Jerimalai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East Timor.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Journal of Human Evolution,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101, 45-64.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Marwick, B., 2013. Multiple Optima in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Hoabinhian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flaked stone artefact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palaeoeconomics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palaeoecology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at two archaeological sites in Northwest Thailand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. Journal of Anthropological Archaeology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32, 553-564. http://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dx.doi.org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/10.1016/j.jaa.2013.08.004</a:t>
            </a:r>
            <a:endParaRPr lang="en-US" sz="1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FF2C91-3B25-634E-9019-900D3FF7B2A8}"/>
              </a:ext>
            </a:extLst>
          </p:cNvPr>
          <p:cNvSpPr/>
          <p:nvPr/>
        </p:nvSpPr>
        <p:spPr>
          <a:xfrm>
            <a:off x="3419872" y="1190937"/>
            <a:ext cx="532859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Read the paper carefully to identify the key claims made by the authors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Identify a data visualization in the paper that the authors present in support of one of their key claims.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Write some original R code to reproduce the figure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Describe how your figure is similar or different from the original, and what the implications are for the author’s claims (true, false, overstated, understated,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6C3A79-2905-ED46-A84A-55117AA1A4CE}"/>
              </a:ext>
            </a:extLst>
          </p:cNvPr>
          <p:cNvSpPr/>
          <p:nvPr/>
        </p:nvSpPr>
        <p:spPr>
          <a:xfrm>
            <a:off x="611560" y="139578"/>
            <a:ext cx="734047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/>
              <a:t>Replication assignment</a:t>
            </a:r>
          </a:p>
        </p:txBody>
      </p:sp>
    </p:spTree>
    <p:extLst>
      <p:ext uri="{BB962C8B-B14F-4D97-AF65-F5344CB8AC3E}">
        <p14:creationId xmlns:p14="http://schemas.microsoft.com/office/powerpoint/2010/main" val="68911280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FFFF66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FFFF66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16591</TotalTime>
  <Words>1242</Words>
  <Application>Microsoft Macintosh PowerPoint</Application>
  <PresentationFormat>On-screen Show (4:3)</PresentationFormat>
  <Paragraphs>159</Paragraphs>
  <Slides>58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4" baseType="lpstr">
      <vt:lpstr>Arial</vt:lpstr>
      <vt:lpstr>Calibri</vt:lpstr>
      <vt:lpstr>Rockwell Extra Bold</vt:lpstr>
      <vt:lpstr>Tahoma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PCA is about reducing the dimensions of the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Hiscock LIthics Workshop</dc:title>
  <dc:creator>Peter Hiscock</dc:creator>
  <cp:lastModifiedBy>Ben Marwick</cp:lastModifiedBy>
  <cp:revision>998</cp:revision>
  <dcterms:created xsi:type="dcterms:W3CDTF">1601-01-01T00:00:00Z</dcterms:created>
  <dcterms:modified xsi:type="dcterms:W3CDTF">2019-05-02T23:54:59Z</dcterms:modified>
</cp:coreProperties>
</file>