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8" r:id="rId3"/>
    <p:sldId id="274" r:id="rId4"/>
    <p:sldId id="269" r:id="rId5"/>
    <p:sldId id="275" r:id="rId6"/>
    <p:sldId id="276" r:id="rId7"/>
    <p:sldId id="265" r:id="rId8"/>
    <p:sldId id="270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8" autoAdjust="0"/>
    <p:restoredTop sz="81688" autoAdjust="0"/>
  </p:normalViewPr>
  <p:slideViewPr>
    <p:cSldViewPr snapToGrid="0">
      <p:cViewPr varScale="1">
        <p:scale>
          <a:sx n="91" d="100"/>
          <a:sy n="91" d="100"/>
        </p:scale>
        <p:origin x="10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73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9943-A583-4C69-BD00-9B6C31ED3BD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B765-B5F6-4EC4-B44F-71D7634A5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14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Spatial scales (Global / regional / local)</a:t>
            </a:r>
          </a:p>
          <a:p>
            <a:r>
              <a:rPr lang="en-US" dirty="0" smtClean="0"/>
              <a:t>Temporal scales (Daily / seasonal / annual / interannual / decadal)</a:t>
            </a:r>
          </a:p>
          <a:p>
            <a:r>
              <a:rPr lang="en-US" dirty="0" smtClean="0"/>
              <a:t>Units (ppm / ppb) = 1 ppm of</a:t>
            </a:r>
            <a:r>
              <a:rPr lang="en-US" baseline="0" dirty="0" smtClean="0"/>
              <a:t> CO2 is 1 molecule of CO2 per 1 million molecules of air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137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543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True, but misleading.</a:t>
            </a:r>
            <a:r>
              <a:rPr lang="en-US" baseline="0" dirty="0" smtClean="0"/>
              <a:t> We also need to think about rate of change, cause of change, impact of change, reversibility of change. Note: Holocene climate was remarkably stable.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True. </a:t>
            </a:r>
            <a:r>
              <a:rPr lang="en-US" baseline="0" dirty="0" smtClean="0"/>
              <a:t>Consensus </a:t>
            </a:r>
            <a:r>
              <a:rPr lang="en-US" baseline="0" dirty="0" smtClean="0"/>
              <a:t>is not a democracy, </a:t>
            </a:r>
            <a:r>
              <a:rPr lang="en-US" baseline="0" dirty="0" smtClean="0"/>
              <a:t>consensus is </a:t>
            </a:r>
            <a:r>
              <a:rPr lang="en-US" baseline="0" dirty="0" smtClean="0"/>
              <a:t>based on </a:t>
            </a:r>
            <a:r>
              <a:rPr lang="en-US" baseline="0" dirty="0" smtClean="0"/>
              <a:t>science (observations, experiments, etc.).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dirty="0" smtClean="0"/>
              <a:t>Fiction. Science can tell us what would happen, but not what we morally ought to do about it.</a:t>
            </a:r>
          </a:p>
          <a:p>
            <a:pPr marL="228600" indent="-228600">
              <a:buAutoNum type="arabicPeriod"/>
            </a:pPr>
            <a:r>
              <a:rPr lang="en-US" dirty="0" smtClean="0"/>
              <a:t>Nope…</a:t>
            </a:r>
          </a:p>
          <a:p>
            <a:pPr marL="228600" indent="-228600">
              <a:buAutoNum type="arabicPeriod"/>
            </a:pPr>
            <a:r>
              <a:rPr lang="en-US" dirty="0" smtClean="0"/>
              <a:t>Nope, the</a:t>
            </a:r>
            <a:r>
              <a:rPr lang="en-US" baseline="0" dirty="0" smtClean="0"/>
              <a:t> IPCC works entirely with volunteer scientists. Monetary incentives actually work against </a:t>
            </a:r>
            <a:r>
              <a:rPr lang="en-US" baseline="0" dirty="0" smtClean="0"/>
              <a:t>this.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dirty="0" smtClean="0"/>
              <a:t>True, to some extent. Scientists are still trying</a:t>
            </a:r>
            <a:r>
              <a:rPr lang="en-US" baseline="0" dirty="0" smtClean="0"/>
              <a:t> to understand this, but good for plants doesn’t necessarily mean it will be a habitable world for humans.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False, there are radiative (light and heat driven) impacts from CO2, but also chemical impacts (including ocean </a:t>
            </a:r>
            <a:r>
              <a:rPr lang="en-US" baseline="0" dirty="0" smtClean="0"/>
              <a:t>acidification). </a:t>
            </a:r>
            <a:r>
              <a:rPr lang="en-US" baseline="0" dirty="0" smtClean="0"/>
              <a:t>Reflective particles also might dramatically change precipitation patterns even if temperature is controlled.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Fiction. Studies have shown that we actually need to do more to have a realistic shot of remaining below 2 </a:t>
            </a:r>
            <a:r>
              <a:rPr lang="en-US" baseline="0" dirty="0" err="1" smtClean="0"/>
              <a:t>degC</a:t>
            </a:r>
            <a:r>
              <a:rPr lang="en-US" baseline="0" dirty="0" smtClean="0"/>
              <a:t>. Meanwhile, many small island nations are pushing for a 1.5 </a:t>
            </a:r>
            <a:r>
              <a:rPr lang="en-US" baseline="0" dirty="0" err="1" smtClean="0"/>
              <a:t>degC</a:t>
            </a:r>
            <a:r>
              <a:rPr lang="en-US" baseline="0" dirty="0" smtClean="0"/>
              <a:t> target because of the dramatic increase in risks to their populations at 2 </a:t>
            </a:r>
            <a:r>
              <a:rPr lang="en-US" baseline="0" dirty="0" err="1" smtClean="0"/>
              <a:t>degC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0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1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1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4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3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D644-836C-4575-A1B0-E85D59D2CC8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9AD9F-335C-4006-904F-BAFF0398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1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About </a:t>
            </a:r>
            <a:r>
              <a:rPr lang="en-US" b="1" dirty="0" smtClean="0"/>
              <a:t>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b="1" dirty="0" smtClean="0"/>
              <a:t>Write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en-US" dirty="0" smtClean="0"/>
              <a:t>Preferred Name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en-US" dirty="0" smtClean="0"/>
              <a:t>Pronouns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en-US" dirty="0" smtClean="0"/>
              <a:t>Languages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en-US" dirty="0"/>
          </a:p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b="1" dirty="0" smtClean="0"/>
              <a:t>Turn and Talk</a:t>
            </a:r>
            <a:endParaRPr lang="en-US" b="1" dirty="0"/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is your favorite thing about spring quarter</a:t>
            </a:r>
            <a:r>
              <a:rPr lang="en-US" dirty="0" smtClean="0"/>
              <a:t>?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en-US" dirty="0" smtClean="0"/>
              <a:t>What are you excited about this week?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05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045"/>
            <a:ext cx="12191999" cy="67628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ATM S 211 Quiz Section </a:t>
            </a:r>
            <a:r>
              <a:rPr lang="en-US" sz="4000" b="1" dirty="0" smtClean="0"/>
              <a:t>|</a:t>
            </a:r>
            <a:r>
              <a:rPr lang="en-US" sz="3600" dirty="0" smtClean="0"/>
              <a:t> </a:t>
            </a:r>
            <a:r>
              <a:rPr lang="en-US" sz="4000" b="1" dirty="0" smtClean="0"/>
              <a:t>Optional Questionnaire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1267"/>
            <a:ext cx="12192000" cy="5884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What is your preferred learning style? How do you learn best?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(Example: visual, verbal, social, etc.)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quiz section is intended to reinforce material covered in lectures. What helps you reinforce concepts learned in class and/or what do you think would be helpful in this quiz section?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(Examples: re-watching lectures/looking over slides, going over old homework problems, trying new practice problems, doing live demos of concepts, etc.)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can I do to support your learning in this class? What strategies have other instructors used that worked well for you in the past?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(Example: individual vs. small or large group work)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Is there anything else you would like to share with me anonymously? Feel free to use the back side.</a:t>
            </a:r>
          </a:p>
        </p:txBody>
      </p:sp>
    </p:spTree>
    <p:extLst>
      <p:ext uri="{BB962C8B-B14F-4D97-AF65-F5344CB8AC3E}">
        <p14:creationId xmlns:p14="http://schemas.microsoft.com/office/powerpoint/2010/main" val="205161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ld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76" y="0"/>
            <a:ext cx="111836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Geography Practice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smtClean="0"/>
              <a:t>terms (section AA)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7"/>
            <a:ext cx="10886047" cy="5167313"/>
          </a:xfrm>
        </p:spPr>
        <p:txBody>
          <a:bodyPr>
            <a:normAutofit/>
          </a:bodyPr>
          <a:lstStyle/>
          <a:p>
            <a:r>
              <a:rPr lang="en-US" dirty="0" smtClean="0"/>
              <a:t>Variability</a:t>
            </a:r>
          </a:p>
          <a:p>
            <a:r>
              <a:rPr lang="en-US" dirty="0" smtClean="0"/>
              <a:t>Climatological </a:t>
            </a:r>
            <a:r>
              <a:rPr lang="en-US" dirty="0" smtClean="0"/>
              <a:t>mean – mean state of the climate </a:t>
            </a:r>
            <a:r>
              <a:rPr lang="en-US" i="1" dirty="0" smtClean="0"/>
              <a:t>somewhere</a:t>
            </a:r>
            <a:r>
              <a:rPr lang="en-US" dirty="0" smtClean="0"/>
              <a:t> for </a:t>
            </a:r>
            <a:r>
              <a:rPr lang="en-US" i="1" dirty="0" smtClean="0"/>
              <a:t>some variable </a:t>
            </a:r>
            <a:r>
              <a:rPr lang="en-US" dirty="0" smtClean="0"/>
              <a:t>(e.g., climatological mean temperature for WA state)</a:t>
            </a:r>
            <a:endParaRPr lang="en-US" dirty="0" smtClean="0"/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Anomaly</a:t>
            </a:r>
            <a:endParaRPr lang="en-US" dirty="0" smtClean="0"/>
          </a:p>
          <a:p>
            <a:r>
              <a:rPr lang="en-US" dirty="0" smtClean="0"/>
              <a:t>Emissions</a:t>
            </a:r>
          </a:p>
          <a:p>
            <a:r>
              <a:rPr lang="en-US" dirty="0" smtClean="0"/>
              <a:t>Forcing</a:t>
            </a:r>
            <a:endParaRPr lang="en-US" dirty="0" smtClean="0"/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Coupling</a:t>
            </a:r>
          </a:p>
          <a:p>
            <a:r>
              <a:rPr lang="en-US" dirty="0" smtClean="0"/>
              <a:t>Equilibrium – lowest energy state, homeostasis</a:t>
            </a:r>
          </a:p>
        </p:txBody>
      </p:sp>
    </p:spTree>
    <p:extLst>
      <p:ext uri="{BB962C8B-B14F-4D97-AF65-F5344CB8AC3E}">
        <p14:creationId xmlns:p14="http://schemas.microsoft.com/office/powerpoint/2010/main" val="244126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smtClean="0"/>
              <a:t>terms (section AB)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7"/>
            <a:ext cx="10886047" cy="4642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Variability – natural range surrounding a certain mean state</a:t>
            </a:r>
            <a:endParaRPr lang="en-US" dirty="0" smtClean="0"/>
          </a:p>
          <a:p>
            <a:r>
              <a:rPr lang="en-US" dirty="0" smtClean="0"/>
              <a:t>Climatological </a:t>
            </a:r>
            <a:r>
              <a:rPr lang="en-US" dirty="0" smtClean="0"/>
              <a:t>mean - average of a single weather property</a:t>
            </a:r>
          </a:p>
          <a:p>
            <a:r>
              <a:rPr lang="en-US" dirty="0" smtClean="0"/>
              <a:t>Frequency</a:t>
            </a:r>
            <a:endParaRPr lang="en-US" dirty="0" smtClean="0"/>
          </a:p>
          <a:p>
            <a:r>
              <a:rPr lang="en-US" dirty="0" smtClean="0"/>
              <a:t>Anomaly – an instance of unexpected outcome, deviates from the norm, significantly deviates from variability, out of the ordinary</a:t>
            </a:r>
            <a:endParaRPr lang="en-US" dirty="0" smtClean="0"/>
          </a:p>
          <a:p>
            <a:r>
              <a:rPr lang="en-US" dirty="0" smtClean="0"/>
              <a:t>Emissions</a:t>
            </a:r>
          </a:p>
          <a:p>
            <a:r>
              <a:rPr lang="en-US" dirty="0" smtClean="0"/>
              <a:t>Forcing</a:t>
            </a:r>
            <a:endParaRPr lang="en-US" dirty="0" smtClean="0"/>
          </a:p>
          <a:p>
            <a:r>
              <a:rPr lang="en-US" dirty="0" smtClean="0"/>
              <a:t>Feedback – output of a system affects the input, </a:t>
            </a:r>
          </a:p>
          <a:p>
            <a:r>
              <a:rPr lang="en-US" dirty="0" smtClean="0"/>
              <a:t>Coupling</a:t>
            </a:r>
          </a:p>
          <a:p>
            <a:r>
              <a:rPr lang="en-US" dirty="0" smtClean="0"/>
              <a:t>Equilibrium - when the rate of change is zero, stable, homeostasis</a:t>
            </a:r>
          </a:p>
        </p:txBody>
      </p:sp>
    </p:spTree>
    <p:extLst>
      <p:ext uri="{BB962C8B-B14F-4D97-AF65-F5344CB8AC3E}">
        <p14:creationId xmlns:p14="http://schemas.microsoft.com/office/powerpoint/2010/main" val="86738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smtClean="0"/>
              <a:t>terms (section AC)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7"/>
            <a:ext cx="10886047" cy="49903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Variability</a:t>
            </a:r>
          </a:p>
          <a:p>
            <a:r>
              <a:rPr lang="en-US" dirty="0" smtClean="0"/>
              <a:t>Climatological mean – average climate</a:t>
            </a:r>
          </a:p>
          <a:p>
            <a:r>
              <a:rPr lang="en-US" dirty="0" smtClean="0"/>
              <a:t>Frequency</a:t>
            </a:r>
            <a:endParaRPr lang="en-US" dirty="0" smtClean="0"/>
          </a:p>
          <a:p>
            <a:r>
              <a:rPr lang="en-US" dirty="0" smtClean="0"/>
              <a:t>Anomaly – something that doesn’t fit within the observed pattern, deviation from the average</a:t>
            </a:r>
          </a:p>
          <a:p>
            <a:r>
              <a:rPr lang="en-US" dirty="0" smtClean="0"/>
              <a:t>Emissions</a:t>
            </a:r>
          </a:p>
          <a:p>
            <a:r>
              <a:rPr lang="en-US" dirty="0" smtClean="0"/>
              <a:t>Forcing – long-term nearly continuous input of energy, something that drives the system (may drive the steady state system, may drive a change in the system)</a:t>
            </a:r>
            <a:endParaRPr lang="en-US" dirty="0" smtClean="0"/>
          </a:p>
          <a:p>
            <a:r>
              <a:rPr lang="en-US" dirty="0" smtClean="0"/>
              <a:t>Feedback – output that feeds into another input, output intensifies original input (positive)</a:t>
            </a:r>
          </a:p>
          <a:p>
            <a:r>
              <a:rPr lang="en-US" dirty="0" smtClean="0"/>
              <a:t>Coupling</a:t>
            </a:r>
          </a:p>
          <a:p>
            <a:r>
              <a:rPr lang="en-US" dirty="0" smtClean="0"/>
              <a:t>Equilibrium – place of stability (valley), minimum energy state, balanced inputs and outputs</a:t>
            </a:r>
          </a:p>
        </p:txBody>
      </p:sp>
    </p:spTree>
    <p:extLst>
      <p:ext uri="{BB962C8B-B14F-4D97-AF65-F5344CB8AC3E}">
        <p14:creationId xmlns:p14="http://schemas.microsoft.com/office/powerpoint/2010/main" val="664325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smtClean="0"/>
              <a:t>terms (section AD)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7"/>
            <a:ext cx="10886047" cy="49903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Variability</a:t>
            </a:r>
          </a:p>
          <a:p>
            <a:r>
              <a:rPr lang="en-US" dirty="0" smtClean="0"/>
              <a:t>Climatological mean – </a:t>
            </a:r>
            <a:r>
              <a:rPr lang="en-US" dirty="0" err="1" smtClean="0"/>
              <a:t>multidecadal</a:t>
            </a:r>
            <a:r>
              <a:rPr lang="en-US" dirty="0" smtClean="0"/>
              <a:t> average of weather</a:t>
            </a:r>
          </a:p>
          <a:p>
            <a:r>
              <a:rPr lang="en-US" dirty="0" smtClean="0"/>
              <a:t>Frequency</a:t>
            </a:r>
            <a:endParaRPr lang="en-US" dirty="0" smtClean="0"/>
          </a:p>
          <a:p>
            <a:r>
              <a:rPr lang="en-US" dirty="0" smtClean="0"/>
              <a:t>Anomaly – an event that is statistically significantly different than what normally happens</a:t>
            </a:r>
          </a:p>
          <a:p>
            <a:r>
              <a:rPr lang="en-US" dirty="0" smtClean="0"/>
              <a:t>Emissions</a:t>
            </a:r>
          </a:p>
          <a:p>
            <a:r>
              <a:rPr lang="en-US" dirty="0" smtClean="0"/>
              <a:t>Forcing – long-term continuous push on an Earth system (or not), </a:t>
            </a:r>
          </a:p>
          <a:p>
            <a:r>
              <a:rPr lang="en-US" dirty="0" smtClean="0"/>
              <a:t>Feedback – positive (destabilizing) and negative (stabilizing), output that influences the input of another</a:t>
            </a:r>
          </a:p>
          <a:p>
            <a:r>
              <a:rPr lang="en-US" dirty="0" smtClean="0"/>
              <a:t>Coupling – components of the Earth system and how they interact</a:t>
            </a:r>
          </a:p>
          <a:p>
            <a:r>
              <a:rPr lang="en-US" dirty="0" smtClean="0"/>
              <a:t>Equilibrium – lowest energy state, balance of various inputs and outputs in a system</a:t>
            </a:r>
          </a:p>
        </p:txBody>
      </p:sp>
    </p:spTree>
    <p:extLst>
      <p:ext uri="{BB962C8B-B14F-4D97-AF65-F5344CB8AC3E}">
        <p14:creationId xmlns:p14="http://schemas.microsoft.com/office/powerpoint/2010/main" val="29801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terms…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109012"/>
          </a:xfrm>
        </p:spPr>
        <p:txBody>
          <a:bodyPr/>
          <a:lstStyle/>
          <a:p>
            <a:r>
              <a:rPr lang="en-US" dirty="0"/>
              <a:t>Spatial </a:t>
            </a:r>
            <a:r>
              <a:rPr lang="en-US" dirty="0" smtClean="0"/>
              <a:t>scales</a:t>
            </a:r>
            <a:endParaRPr lang="en-US" dirty="0"/>
          </a:p>
          <a:p>
            <a:r>
              <a:rPr lang="en-US" dirty="0" smtClean="0"/>
              <a:t>Temporal </a:t>
            </a:r>
            <a:r>
              <a:rPr lang="en-US" dirty="0"/>
              <a:t>scales</a:t>
            </a:r>
          </a:p>
          <a:p>
            <a:r>
              <a:rPr lang="en-US" dirty="0" smtClean="0"/>
              <a:t>Units of ppm and ppb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refreshers (ask </a:t>
            </a:r>
            <a:r>
              <a:rPr lang="en-US" dirty="0" smtClean="0"/>
              <a:t>me for these)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109012"/>
          </a:xfrm>
        </p:spPr>
        <p:txBody>
          <a:bodyPr/>
          <a:lstStyle/>
          <a:p>
            <a:r>
              <a:rPr lang="en-US" dirty="0"/>
              <a:t>Math review</a:t>
            </a:r>
          </a:p>
          <a:p>
            <a:r>
              <a:rPr lang="en-US" dirty="0" smtClean="0"/>
              <a:t>Graph practice</a:t>
            </a:r>
          </a:p>
        </p:txBody>
      </p:sp>
    </p:spTree>
    <p:extLst>
      <p:ext uri="{BB962C8B-B14F-4D97-AF65-F5344CB8AC3E}">
        <p14:creationId xmlns:p14="http://schemas.microsoft.com/office/powerpoint/2010/main" val="5537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36045"/>
            <a:ext cx="12192000" cy="983721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862"/>
            <a:ext cx="10515600" cy="4994029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The climate is always changing.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97</a:t>
            </a:r>
            <a:r>
              <a:rPr lang="en-US" sz="2000" dirty="0">
                <a:solidFill>
                  <a:schemeClr val="bg1"/>
                </a:solidFill>
              </a:rPr>
              <a:t>% of the world’s climate scientists agree that the world is warming due to </a:t>
            </a:r>
            <a:r>
              <a:rPr lang="en-US" sz="2000" dirty="0" smtClean="0">
                <a:solidFill>
                  <a:schemeClr val="bg1"/>
                </a:solidFill>
              </a:rPr>
              <a:t>manmade emissions </a:t>
            </a:r>
            <a:r>
              <a:rPr lang="en-US" sz="2000" dirty="0">
                <a:solidFill>
                  <a:schemeClr val="bg1"/>
                </a:solidFill>
              </a:rPr>
              <a:t>of greenhouse gases.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Science </a:t>
            </a:r>
            <a:r>
              <a:rPr lang="en-US" sz="2000" dirty="0">
                <a:solidFill>
                  <a:schemeClr val="bg1"/>
                </a:solidFill>
              </a:rPr>
              <a:t>tells us that we must act now to combat climate change by reducing our </a:t>
            </a:r>
            <a:r>
              <a:rPr lang="en-US" sz="2000" dirty="0" smtClean="0">
                <a:solidFill>
                  <a:schemeClr val="bg1"/>
                </a:solidFill>
              </a:rPr>
              <a:t>carbon footprints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concept of global warming was created by and for the Chinese in order to </a:t>
            </a:r>
            <a:r>
              <a:rPr lang="en-US" sz="2000" dirty="0" smtClean="0">
                <a:solidFill>
                  <a:schemeClr val="bg1"/>
                </a:solidFill>
              </a:rPr>
              <a:t>make U.S</a:t>
            </a:r>
            <a:r>
              <a:rPr lang="en-US" sz="2000" dirty="0">
                <a:solidFill>
                  <a:schemeClr val="bg1"/>
                </a:solidFill>
              </a:rPr>
              <a:t>. manufacturing non-competitive.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Intergovernmental Panel on Climate Change is incentivized to overstate the risks </a:t>
            </a:r>
            <a:r>
              <a:rPr lang="en-US" sz="2000" dirty="0" smtClean="0">
                <a:solidFill>
                  <a:schemeClr val="bg1"/>
                </a:solidFill>
              </a:rPr>
              <a:t>of climate </a:t>
            </a:r>
            <a:r>
              <a:rPr lang="en-US" sz="2000" dirty="0">
                <a:solidFill>
                  <a:schemeClr val="bg1"/>
                </a:solidFill>
              </a:rPr>
              <a:t>change so they can keep their jobs.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Carbon </a:t>
            </a:r>
            <a:r>
              <a:rPr lang="en-US" sz="2000" dirty="0">
                <a:solidFill>
                  <a:schemeClr val="bg1"/>
                </a:solidFill>
              </a:rPr>
              <a:t>dioxide is good for plants.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We </a:t>
            </a:r>
            <a:r>
              <a:rPr lang="en-US" sz="2000" dirty="0">
                <a:solidFill>
                  <a:schemeClr val="bg1"/>
                </a:solidFill>
              </a:rPr>
              <a:t>can entirely undo any damage from putting extra CO 2 in the atmosphere by </a:t>
            </a:r>
            <a:r>
              <a:rPr lang="en-US" sz="2000" dirty="0" smtClean="0">
                <a:solidFill>
                  <a:schemeClr val="bg1"/>
                </a:solidFill>
              </a:rPr>
              <a:t>putting reflective </a:t>
            </a:r>
            <a:r>
              <a:rPr lang="en-US" sz="2000" dirty="0">
                <a:solidFill>
                  <a:schemeClr val="bg1"/>
                </a:solidFill>
              </a:rPr>
              <a:t>particles in the stratosphere and reflecting more sunlight.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If </a:t>
            </a:r>
            <a:r>
              <a:rPr lang="en-US" sz="2000" dirty="0">
                <a:solidFill>
                  <a:schemeClr val="bg1"/>
                </a:solidFill>
              </a:rPr>
              <a:t>every country did exactly what it pledged to in the Paris Agreement of 2015, but </a:t>
            </a:r>
            <a:r>
              <a:rPr lang="en-US" sz="2000" dirty="0" smtClean="0">
                <a:solidFill>
                  <a:schemeClr val="bg1"/>
                </a:solidFill>
              </a:rPr>
              <a:t>no more</a:t>
            </a:r>
            <a:r>
              <a:rPr lang="en-US" sz="2000" dirty="0">
                <a:solidFill>
                  <a:schemeClr val="bg1"/>
                </a:solidFill>
              </a:rPr>
              <a:t>, we would avoid exceeding the </a:t>
            </a:r>
            <a:r>
              <a:rPr lang="en-US" sz="2000" dirty="0" smtClean="0">
                <a:solidFill>
                  <a:schemeClr val="bg1"/>
                </a:solidFill>
              </a:rPr>
              <a:t>2°C </a:t>
            </a:r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smtClean="0">
                <a:solidFill>
                  <a:schemeClr val="bg1"/>
                </a:solidFill>
              </a:rPr>
              <a:t>3.6</a:t>
            </a:r>
            <a:r>
              <a:rPr lang="en-US" sz="2000" dirty="0">
                <a:solidFill>
                  <a:schemeClr val="bg1"/>
                </a:solidFill>
              </a:rPr>
              <a:t>°</a:t>
            </a:r>
            <a:r>
              <a:rPr lang="en-US" sz="2000" dirty="0" smtClean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</a:rPr>
              <a:t>) threshold that the UN has </a:t>
            </a:r>
            <a:r>
              <a:rPr lang="en-US" sz="2000" dirty="0" smtClean="0">
                <a:solidFill>
                  <a:schemeClr val="bg1"/>
                </a:solidFill>
              </a:rPr>
              <a:t>designated “</a:t>
            </a:r>
            <a:r>
              <a:rPr lang="en-US" sz="2000" dirty="0">
                <a:solidFill>
                  <a:schemeClr val="bg1"/>
                </a:solidFill>
              </a:rPr>
              <a:t>dangerous</a:t>
            </a:r>
            <a:r>
              <a:rPr lang="en-US" sz="2000" dirty="0" smtClean="0">
                <a:solidFill>
                  <a:schemeClr val="bg1"/>
                </a:solidFill>
              </a:rPr>
              <a:t>.”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Climate confusion: fact or fiction?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923</Words>
  <Application>Microsoft Office PowerPoint</Application>
  <PresentationFormat>Widescreen</PresentationFormat>
  <Paragraphs>91</Paragraphs>
  <Slides>10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Office Theme</vt:lpstr>
      <vt:lpstr>About Yourself</vt:lpstr>
      <vt:lpstr>Geography Practice</vt:lpstr>
      <vt:lpstr>Important terms (section AA)</vt:lpstr>
      <vt:lpstr>Important terms (section AB)</vt:lpstr>
      <vt:lpstr>Important terms (section AC)</vt:lpstr>
      <vt:lpstr>Important terms (section AD)</vt:lpstr>
      <vt:lpstr>A few more terms…</vt:lpstr>
      <vt:lpstr>Optional refreshers (ask me for these)</vt:lpstr>
      <vt:lpstr>Climate confusion: fact or fiction?</vt:lpstr>
      <vt:lpstr>ATM S 211 Quiz Section | Optional Questionnaire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 S 211 Quiz Section | Optional Questionnaire</dc:title>
  <dc:creator>cmcclure</dc:creator>
  <cp:lastModifiedBy>cmcclure</cp:lastModifiedBy>
  <cp:revision>35</cp:revision>
  <dcterms:created xsi:type="dcterms:W3CDTF">2019-04-01T17:27:35Z</dcterms:created>
  <dcterms:modified xsi:type="dcterms:W3CDTF">2019-04-05T20:36:52Z</dcterms:modified>
</cp:coreProperties>
</file>