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1.xml" ContentType="application/vnd.openxmlformats-officedocument.presentationml.tags+xml"/>
  <Override PartName="/ppt/notesSlides/notesSlide36.xml" ContentType="application/vnd.openxmlformats-officedocument.presentationml.notesSlide+xml"/>
  <Override PartName="/ppt/tags/tag32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3.xml" ContentType="application/vnd.openxmlformats-officedocument.presentationml.tags+xml"/>
  <Override PartName="/ppt/notesSlides/notesSlide39.xml" ContentType="application/vnd.openxmlformats-officedocument.presentationml.notesSlide+xml"/>
  <Override PartName="/ppt/tags/tag34.xml" ContentType="application/vnd.openxmlformats-officedocument.presentationml.tags+xml"/>
  <Override PartName="/ppt/notesSlides/notesSlide40.xml" ContentType="application/vnd.openxmlformats-officedocument.presentationml.notesSlide+xml"/>
  <Override PartName="/ppt/tags/tag35.xml" ContentType="application/vnd.openxmlformats-officedocument.presentationml.tags+xml"/>
  <Override PartName="/ppt/notesSlides/notesSlide41.xml" ContentType="application/vnd.openxmlformats-officedocument.presentationml.notesSlide+xml"/>
  <Override PartName="/ppt/tags/tag36.xml" ContentType="application/vnd.openxmlformats-officedocument.presentationml.tags+xml"/>
  <Override PartName="/ppt/notesSlides/notesSlide42.xml" ContentType="application/vnd.openxmlformats-officedocument.presentationml.notesSlide+xml"/>
  <Override PartName="/ppt/tags/tag37.xml" ContentType="application/vnd.openxmlformats-officedocument.presentationml.tags+xml"/>
  <Override PartName="/ppt/notesSlides/notesSlide43.xml" ContentType="application/vnd.openxmlformats-officedocument.presentationml.notesSlide+xml"/>
  <Override PartName="/ppt/tags/tag38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6"/>
  </p:notesMasterIdLst>
  <p:sldIdLst>
    <p:sldId id="479" r:id="rId2"/>
    <p:sldId id="513" r:id="rId3"/>
    <p:sldId id="541" r:id="rId4"/>
    <p:sldId id="533" r:id="rId5"/>
    <p:sldId id="493" r:id="rId6"/>
    <p:sldId id="480" r:id="rId7"/>
    <p:sldId id="458" r:id="rId8"/>
    <p:sldId id="429" r:id="rId9"/>
    <p:sldId id="534" r:id="rId10"/>
    <p:sldId id="481" r:id="rId11"/>
    <p:sldId id="452" r:id="rId12"/>
    <p:sldId id="427" r:id="rId13"/>
    <p:sldId id="455" r:id="rId14"/>
    <p:sldId id="450" r:id="rId15"/>
    <p:sldId id="451" r:id="rId16"/>
    <p:sldId id="532" r:id="rId17"/>
    <p:sldId id="535" r:id="rId18"/>
    <p:sldId id="462" r:id="rId19"/>
    <p:sldId id="463" r:id="rId20"/>
    <p:sldId id="447" r:id="rId21"/>
    <p:sldId id="536" r:id="rId22"/>
    <p:sldId id="538" r:id="rId23"/>
    <p:sldId id="494" r:id="rId24"/>
    <p:sldId id="495" r:id="rId25"/>
    <p:sldId id="486" r:id="rId26"/>
    <p:sldId id="483" r:id="rId27"/>
    <p:sldId id="484" r:id="rId28"/>
    <p:sldId id="530" r:id="rId29"/>
    <p:sldId id="506" r:id="rId30"/>
    <p:sldId id="488" r:id="rId31"/>
    <p:sldId id="508" r:id="rId32"/>
    <p:sldId id="510" r:id="rId33"/>
    <p:sldId id="509" r:id="rId34"/>
    <p:sldId id="504" r:id="rId35"/>
    <p:sldId id="531" r:id="rId36"/>
    <p:sldId id="485" r:id="rId37"/>
    <p:sldId id="505" r:id="rId38"/>
    <p:sldId id="539" r:id="rId39"/>
    <p:sldId id="487" r:id="rId40"/>
    <p:sldId id="489" r:id="rId41"/>
    <p:sldId id="542" r:id="rId42"/>
    <p:sldId id="512" r:id="rId43"/>
    <p:sldId id="520" r:id="rId44"/>
    <p:sldId id="306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  <a:srgbClr val="FFFF66"/>
    <a:srgbClr val="DDDDDD"/>
    <a:srgbClr val="292929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13" autoAdjust="0"/>
    <p:restoredTop sz="71978" autoAdjust="0"/>
  </p:normalViewPr>
  <p:slideViewPr>
    <p:cSldViewPr>
      <p:cViewPr varScale="1">
        <p:scale>
          <a:sx n="84" d="100"/>
          <a:sy n="84" d="100"/>
        </p:scale>
        <p:origin x="2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05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FD5300F-C239-4B58-8C11-BB6D22564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84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B0F02-F379-43A2-B8A1-AB79C46103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2604F-139D-4AA8-AC9E-B4DCF1E2CB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He’s appearing with the classic symbol of Hathor, with the sun and the horns at the back there... this is a human who was captured 10,000 years ago and the alien has possessed it and is regenerating 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So we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have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regeration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prolonged life and possession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… an alien takeover and the continued existence of the body from an ancient past.</a:t>
            </a:r>
          </a:p>
          <a:p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73FCE-8148-49E5-A235-3E6D3896AF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0059A-4D2F-4FCD-8A57-137B49EC81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3E307-83FD-43B2-A240-94FC866FB2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98060-9394-47A1-A6F7-2EA6FAEA75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ACCFF-9998-4B9D-926B-4A44D5FA21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ACCFF-9998-4B9D-926B-4A44D5FA21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5300F-C239-4B58-8C11-BB6D225640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2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90105-13CC-45A5-9607-9493BABD3F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29584-8C3C-4FE9-9D8B-25463EBA50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C6F3F-92BE-4E44-8D74-E9FFD78DDC22}" type="slidenum">
              <a:rPr lang="en-US" smtClean="0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6B368-AD6F-45E9-89CC-35E1E55463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5300F-C239-4B58-8C11-BB6D225640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0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old are the pyramids of Egypt?</a:t>
            </a:r>
          </a:p>
          <a:p>
            <a:r>
              <a:rPr lang="en-US"/>
              <a:t>https://www.polleverywhere.com/multiple_choice_polls/4pP4vs3SGeZjBCL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5300F-C239-4B58-8C11-BB6D225640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5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600BF-2CA6-4A2E-A0AB-A8FA0A47928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A2470-11C2-48F1-82D9-64074B053C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A87A1-EFB8-49D0-9DE3-8918B5C4C55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6CD30-6C88-49EC-A4A6-D86CC4F247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91274-76DD-4E43-9DD0-C16B5306BB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91274-76DD-4E43-9DD0-C16B5306BB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9B034-483C-4B2D-8CE9-389213E25C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C6F3F-92BE-4E44-8D74-E9FFD78DDC22}" type="slidenum">
              <a:rPr lang="en-US" smtClean="0">
                <a:latin typeface="Tahoma" pitchFamily="34" charset="0"/>
              </a:rPr>
              <a:pPr/>
              <a:t>3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57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8D8E5-9400-4409-8B17-7E871F9652C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90455-7F5F-44D1-AC12-1D14C847820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2830D-4333-428F-80E2-841F0CEBB21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0E596-12C2-4D8D-92D5-3F9C833F7D5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22687-404F-46E5-8C34-07076EEAFF1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5300F-C239-4B58-8C11-BB6D225640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2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D93BC-0EAC-4393-95D5-4E2663BAA09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9EEB7-B83C-4049-AE8E-1AFF2227764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old are the pyramids of Egypt?</a:t>
            </a:r>
          </a:p>
          <a:p>
            <a:r>
              <a:rPr lang="en-US" dirty="0"/>
              <a:t>https://</a:t>
            </a:r>
            <a:r>
              <a:rPr lang="en-US" dirty="0" err="1"/>
              <a:t>www.polleverywhere.com</a:t>
            </a:r>
            <a:r>
              <a:rPr lang="en-US" dirty="0"/>
              <a:t>/</a:t>
            </a:r>
            <a:r>
              <a:rPr lang="en-US" dirty="0" err="1"/>
              <a:t>multiple_choice_polls</a:t>
            </a:r>
            <a:r>
              <a:rPr lang="en-US" dirty="0"/>
              <a:t>/y2hHbY36FN5aewi2SIETM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5300F-C239-4B58-8C11-BB6D2256406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2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36767-F3C2-47C0-8438-A0E7908FE2E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5300F-C239-4B58-8C11-BB6D225640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8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6AB38-49DC-4A7A-8DEA-C908C51255B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6AB38-49DC-4A7A-8DEA-C908C51255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7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Derisory comments on Budge… an old translator… a lot of use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Eygtian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iconograohy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… Jackson packing things he’d need… why would he need these books if he can just read them… but a few joke books in the pile, emphasizing the von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danikine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john west connection.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45C31-2E54-4355-A1C8-1BD3126AB7D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342D4-0B63-431A-99F6-EBFB475D14A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59131-6FB2-459A-B322-DABA89475FC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04239-8FE6-44C1-9015-25B8C1DAC6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7251D-BB58-41F2-8956-1224BAFBC9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04DFB-CED2-4325-A8FB-8AFBBCBAF8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FD0CE-ECDA-40A5-BB5E-D37CADD7D4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5300F-C239-4B58-8C11-BB6D225640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76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76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58BF-F06D-4712-8DBF-8490B9FBE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80EE-4CE2-4D0B-8C66-2DC5C5B0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995F2-E903-4668-AFA7-40AC932F5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EA52D-CD6A-4E0A-81F3-8C6D26F1DF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82B2-FC60-4732-BB41-928C3CB3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A181-0966-403B-98F1-C47880F0A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2596-2D63-4612-86C3-7762E471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D991-C02A-4EF3-8E51-43ECBD353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C4DF-6F4C-4904-8ACD-E2AC2833F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AFD8-A6B9-4519-8F5F-0B7027831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EA8B-DB21-4893-857B-5C53DAC80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45768-50DA-404A-9B21-E0314AC3E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66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6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70DEA52D-CD6A-4E0A-81F3-8C6D26F1D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4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hyperlink" Target="http://www.antiquityofman.com/Orion_Fairall.html" TargetMode="Externa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26.tiff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11" descr="C:\Documents and Settings\Ben Marwick.BENMARWICK\My Documents\My UW\Stationary\UWLogos\gif\Column\UWThreeCampusesWhite.png"/>
          <p:cNvPicPr>
            <a:picLocks noChangeAspect="1" noChangeArrowheads="1"/>
          </p:cNvPicPr>
          <p:nvPr/>
        </p:nvPicPr>
        <p:blipFill>
          <a:blip r:embed="rId4" cstate="print"/>
          <a:srcRect b="34927"/>
          <a:stretch>
            <a:fillRect/>
          </a:stretch>
        </p:blipFill>
        <p:spPr bwMode="auto">
          <a:xfrm>
            <a:off x="1011238" y="228600"/>
            <a:ext cx="7142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2057400"/>
            <a:ext cx="449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3600" dirty="0">
                <a:solidFill>
                  <a:srgbClr val="FFFF99"/>
                </a:solidFill>
                <a:latin typeface="Arial" charset="0"/>
              </a:rPr>
              <a:t>ARCHY 109</a:t>
            </a:r>
            <a:br>
              <a:rPr lang="en-AU" sz="3600" dirty="0">
                <a:solidFill>
                  <a:srgbClr val="FFFF99"/>
                </a:solidFill>
                <a:latin typeface="Arial" charset="0"/>
              </a:rPr>
            </a:br>
            <a:r>
              <a:rPr lang="en-AU" sz="3600" dirty="0">
                <a:solidFill>
                  <a:srgbClr val="FFFF99"/>
                </a:solidFill>
                <a:latin typeface="Arial" charset="0"/>
              </a:rPr>
              <a:t>Archaeology in Film</a:t>
            </a:r>
            <a:br>
              <a:rPr lang="en-AU" sz="3600" dirty="0">
                <a:solidFill>
                  <a:srgbClr val="FFFF99"/>
                </a:solidFill>
                <a:latin typeface="Arial" charset="0"/>
              </a:rPr>
            </a:br>
            <a:br>
              <a:rPr lang="en-AU" sz="3600" dirty="0">
                <a:solidFill>
                  <a:srgbClr val="FFFF99"/>
                </a:solidFill>
                <a:latin typeface="Arial" charset="0"/>
              </a:rPr>
            </a:br>
            <a:r>
              <a:rPr lang="en-AU" sz="3600" dirty="0">
                <a:solidFill>
                  <a:srgbClr val="FFFF99"/>
                </a:solidFill>
                <a:latin typeface="Arial" charset="0"/>
              </a:rPr>
              <a:t>Winter 2020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3600" dirty="0">
                <a:solidFill>
                  <a:srgbClr val="FFFF99"/>
                </a:solidFill>
                <a:latin typeface="Arial" charset="0"/>
              </a:rPr>
              <a:t>Lecture 2</a:t>
            </a:r>
            <a:endParaRPr lang="en-AU" sz="3600" dirty="0">
              <a:solidFill>
                <a:srgbClr val="FFFF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AU" sz="3600" dirty="0">
              <a:solidFill>
                <a:srgbClr val="FFFF99"/>
              </a:solidFill>
              <a:latin typeface="Arial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B685BB0-FB9E-A848-9C39-441E178D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8196" y="1905000"/>
            <a:ext cx="285847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52399" y="3111500"/>
            <a:ext cx="426663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5400" b="1" dirty="0">
                <a:solidFill>
                  <a:srgbClr val="FFFF99"/>
                </a:solidFill>
              </a:rPr>
              <a:t>You need to make a note of these themes </a:t>
            </a:r>
            <a:endParaRPr lang="en-AU" sz="3600" dirty="0">
              <a:solidFill>
                <a:srgbClr val="FFFF99"/>
              </a:solidFill>
            </a:endParaRPr>
          </a:p>
        </p:txBody>
      </p:sp>
      <p:pic>
        <p:nvPicPr>
          <p:cNvPr id="18436" name="Picture 4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131" y="0"/>
            <a:ext cx="3733800" cy="3111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495800" y="3352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3200" dirty="0">
                <a:solidFill>
                  <a:srgbClr val="FFFF99"/>
                </a:solidFill>
              </a:rPr>
              <a:t>You will need to use them in the assignments. You need to show awareness of these themes in your work to pass the class.</a:t>
            </a:r>
          </a:p>
        </p:txBody>
      </p:sp>
      <p:pic>
        <p:nvPicPr>
          <p:cNvPr id="5" name="Picture 4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1219200" cy="1016000"/>
          </a:xfrm>
          <a:prstGeom prst="rect">
            <a:avLst/>
          </a:prstGeom>
          <a:noFill/>
        </p:spPr>
      </p:pic>
      <p:pic>
        <p:nvPicPr>
          <p:cNvPr id="7" name="Picture 6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838200"/>
            <a:ext cx="1219200" cy="1016000"/>
          </a:xfrm>
          <a:prstGeom prst="rect">
            <a:avLst/>
          </a:prstGeom>
          <a:noFill/>
        </p:spPr>
      </p:pic>
      <p:pic>
        <p:nvPicPr>
          <p:cNvPr id="8" name="Picture 7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55750"/>
            <a:ext cx="1219200" cy="1016000"/>
          </a:xfrm>
          <a:prstGeom prst="rect">
            <a:avLst/>
          </a:prstGeom>
          <a:noFill/>
        </p:spPr>
      </p:pic>
      <p:pic>
        <p:nvPicPr>
          <p:cNvPr id="9" name="Picture 8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8051" y="152400"/>
            <a:ext cx="1219200" cy="1016000"/>
          </a:xfrm>
          <a:prstGeom prst="rect">
            <a:avLst/>
          </a:prstGeom>
          <a:noFill/>
        </p:spPr>
      </p:pic>
      <p:pic>
        <p:nvPicPr>
          <p:cNvPr id="10" name="Picture 9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523130"/>
            <a:ext cx="762000" cy="635000"/>
          </a:xfrm>
          <a:prstGeom prst="rect">
            <a:avLst/>
          </a:prstGeom>
          <a:noFill/>
        </p:spPr>
      </p:pic>
      <p:pic>
        <p:nvPicPr>
          <p:cNvPr id="11" name="Picture 10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89" y="1746250"/>
            <a:ext cx="762000" cy="635000"/>
          </a:xfrm>
          <a:prstGeom prst="rect">
            <a:avLst/>
          </a:prstGeom>
          <a:noFill/>
        </p:spPr>
      </p:pic>
      <p:pic>
        <p:nvPicPr>
          <p:cNvPr id="12" name="Picture 11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131" y="1111250"/>
            <a:ext cx="762000" cy="635000"/>
          </a:xfrm>
          <a:prstGeom prst="rect">
            <a:avLst/>
          </a:prstGeom>
          <a:noFill/>
        </p:spPr>
      </p:pic>
      <p:pic>
        <p:nvPicPr>
          <p:cNvPr id="13" name="Picture 12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419479"/>
            <a:ext cx="381000" cy="317500"/>
          </a:xfrm>
          <a:prstGeom prst="rect">
            <a:avLst/>
          </a:prstGeom>
          <a:noFill/>
        </p:spPr>
      </p:pic>
      <p:pic>
        <p:nvPicPr>
          <p:cNvPr id="14" name="Picture 13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5616" y="260729"/>
            <a:ext cx="381000" cy="317500"/>
          </a:xfrm>
          <a:prstGeom prst="rect">
            <a:avLst/>
          </a:prstGeom>
          <a:noFill/>
        </p:spPr>
      </p:pic>
      <p:pic>
        <p:nvPicPr>
          <p:cNvPr id="15" name="Picture 14" descr="http://images3.wikia.nocookie.net/anime/en/images/thumb/7/79/Icon-Warning-Red.svg/600px-Icon-Warning-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2631" y="260729"/>
            <a:ext cx="381000" cy="31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28600" y="3000375"/>
            <a:ext cx="47244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Similar themes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Re-animation of the dead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Possession of the bodies by entities from the past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Danger of past continuing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Non-progress</a:t>
            </a:r>
          </a:p>
          <a:p>
            <a:pPr algn="just" eaLnBrk="1" hangingPunct="1">
              <a:spcBef>
                <a:spcPct val="50000"/>
              </a:spcBef>
            </a:pPr>
            <a:endParaRPr lang="en-AU" sz="2200">
              <a:solidFill>
                <a:srgbClr val="FFFF99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Diff, scientific mechanisms</a:t>
            </a:r>
          </a:p>
        </p:txBody>
      </p:sp>
      <p:pic>
        <p:nvPicPr>
          <p:cNvPr id="19459" name="Picture 6" descr="movie_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9144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30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200" i="1" dirty="0">
                <a:solidFill>
                  <a:srgbClr val="FFFF99"/>
                </a:solidFill>
              </a:rPr>
              <a:t>Theme 1: Possession of the bodies by entities from the </a:t>
            </a:r>
            <a:r>
              <a:rPr lang="en-AU" sz="2200" i="1" dirty="0"/>
              <a:t>past</a:t>
            </a:r>
            <a:r>
              <a:rPr lang="en-AU" sz="2200" dirty="0">
                <a:solidFill>
                  <a:srgbClr val="FFFF99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endParaRPr lang="en-AU" sz="2200" dirty="0">
              <a:solidFill>
                <a:srgbClr val="FFFF99"/>
              </a:solidFill>
            </a:endParaRPr>
          </a:p>
          <a:p>
            <a:pPr algn="just"/>
            <a:r>
              <a:rPr lang="en-AU" sz="2200" dirty="0">
                <a:solidFill>
                  <a:srgbClr val="FFFF99"/>
                </a:solidFill>
              </a:rPr>
              <a:t>At least one character, the alien entity called Ra, is able to continue living by regenerating a human body that he has possessed.</a:t>
            </a:r>
          </a:p>
        </p:txBody>
      </p:sp>
      <p:pic>
        <p:nvPicPr>
          <p:cNvPr id="5" name="Picture 4" descr="http://images3.wikia.nocookie.net/anime/en/images/thumb/7/79/Icon-Warning-Red.svg/600px-Icon-Warning-Red.svg.png">
            <a:extLst>
              <a:ext uri="{FF2B5EF4-FFF2-40B4-BE49-F238E27FC236}">
                <a16:creationId xmlns:a16="http://schemas.microsoft.com/office/drawing/2014/main" id="{1ECE32CF-AF39-E449-B3D5-8F5978D5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0800"/>
            <a:ext cx="762000" cy="63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ovie_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93988"/>
            <a:ext cx="91440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30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200" i="1" dirty="0">
                <a:solidFill>
                  <a:srgbClr val="FFFF99"/>
                </a:solidFill>
              </a:rPr>
              <a:t>Theme 2: Re-animation of the </a:t>
            </a:r>
            <a:r>
              <a:rPr lang="en-AU" sz="2200" i="1" dirty="0"/>
              <a:t>dead</a:t>
            </a:r>
            <a:r>
              <a:rPr lang="en-AU" sz="2200" dirty="0">
                <a:solidFill>
                  <a:srgbClr val="FFFF99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endParaRPr lang="en-AU" sz="2200" dirty="0">
              <a:solidFill>
                <a:srgbClr val="FFFF99"/>
              </a:solidFill>
            </a:endParaRPr>
          </a:p>
          <a:p>
            <a:pPr algn="just"/>
            <a:r>
              <a:rPr lang="en-AU" sz="2200" dirty="0">
                <a:solidFill>
                  <a:srgbClr val="FFFF99"/>
                </a:solidFill>
              </a:rPr>
              <a:t>On more than one occasion characters are killed, including the central character Daniel Jackson. Some of these people are reanimated in a container within Ra’s ship.</a:t>
            </a:r>
          </a:p>
        </p:txBody>
      </p:sp>
      <p:pic>
        <p:nvPicPr>
          <p:cNvPr id="4" name="Picture 3" descr="http://images3.wikia.nocookie.net/anime/en/images/thumb/7/79/Icon-Warning-Red.svg/600px-Icon-Warning-Red.svg.png">
            <a:extLst>
              <a:ext uri="{FF2B5EF4-FFF2-40B4-BE49-F238E27FC236}">
                <a16:creationId xmlns:a16="http://schemas.microsoft.com/office/drawing/2014/main" id="{43E7AFB7-8BA3-0240-9747-530777BA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0800"/>
            <a:ext cx="762000" cy="63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vie_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914400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30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200" i="1" dirty="0">
                <a:solidFill>
                  <a:srgbClr val="FFFF99"/>
                </a:solidFill>
              </a:rPr>
              <a:t>Theme 3: Danger of </a:t>
            </a:r>
            <a:r>
              <a:rPr lang="en-AU" sz="2200" i="1" dirty="0"/>
              <a:t>past</a:t>
            </a:r>
            <a:r>
              <a:rPr lang="en-AU" sz="2200" i="1" dirty="0">
                <a:solidFill>
                  <a:srgbClr val="FFFF99"/>
                </a:solidFill>
              </a:rPr>
              <a:t> </a:t>
            </a:r>
            <a:r>
              <a:rPr lang="en-AU" sz="2200" i="1" dirty="0"/>
              <a:t>continuing</a:t>
            </a:r>
            <a:r>
              <a:rPr lang="en-AU" sz="2200" dirty="0">
                <a:solidFill>
                  <a:srgbClr val="FFFF99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endParaRPr lang="en-AU" sz="2200" dirty="0">
              <a:solidFill>
                <a:srgbClr val="FFFF99"/>
              </a:solidFill>
            </a:endParaRPr>
          </a:p>
          <a:p>
            <a:pPr algn="just"/>
            <a:r>
              <a:rPr lang="en-AU" sz="2200" dirty="0">
                <a:solidFill>
                  <a:srgbClr val="FFFF99"/>
                </a:solidFill>
              </a:rPr>
              <a:t>The premise of </a:t>
            </a:r>
            <a:r>
              <a:rPr lang="en-AU" sz="2200" i="1" dirty="0">
                <a:solidFill>
                  <a:srgbClr val="FFFF99"/>
                </a:solidFill>
              </a:rPr>
              <a:t>Stargate</a:t>
            </a:r>
            <a:r>
              <a:rPr lang="en-AU" sz="2200" dirty="0">
                <a:solidFill>
                  <a:srgbClr val="FFFF99"/>
                </a:solidFill>
              </a:rPr>
              <a:t> is that an alien tyranny once gripped earth and may yet return. This is an ancient threat that continues into the present.</a:t>
            </a:r>
          </a:p>
        </p:txBody>
      </p:sp>
      <p:pic>
        <p:nvPicPr>
          <p:cNvPr id="4" name="Picture 3" descr="http://images3.wikia.nocookie.net/anime/en/images/thumb/7/79/Icon-Warning-Red.svg/600px-Icon-Warning-Red.svg.png">
            <a:extLst>
              <a:ext uri="{FF2B5EF4-FFF2-40B4-BE49-F238E27FC236}">
                <a16:creationId xmlns:a16="http://schemas.microsoft.com/office/drawing/2014/main" id="{7A5049C3-75B6-8E48-9FC1-B9BDF7D9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0800"/>
            <a:ext cx="762000" cy="63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6868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200" i="1" dirty="0">
                <a:solidFill>
                  <a:srgbClr val="FFFF99"/>
                </a:solidFill>
              </a:rPr>
              <a:t>Theme 4: </a:t>
            </a:r>
            <a:r>
              <a:rPr lang="en-AU" sz="2200" i="1" dirty="0"/>
              <a:t>Danger</a:t>
            </a:r>
            <a:r>
              <a:rPr lang="en-AU" sz="2200" i="1" dirty="0">
                <a:solidFill>
                  <a:srgbClr val="FFFF99"/>
                </a:solidFill>
              </a:rPr>
              <a:t> is released through archaeology</a:t>
            </a:r>
            <a:r>
              <a:rPr lang="en-AU" sz="2200" dirty="0">
                <a:solidFill>
                  <a:srgbClr val="FFFF99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endParaRPr lang="en-AU" sz="2200" dirty="0">
              <a:solidFill>
                <a:srgbClr val="FFFF99"/>
              </a:solidFill>
            </a:endParaRPr>
          </a:p>
          <a:p>
            <a:pPr algn="just"/>
            <a:r>
              <a:rPr lang="en-AU" sz="2200" dirty="0">
                <a:solidFill>
                  <a:srgbClr val="FFFF99"/>
                </a:solidFill>
              </a:rPr>
              <a:t>The story is one in which human history was shaped by an alien presence – an entity that enslaved humanity.</a:t>
            </a:r>
          </a:p>
          <a:p>
            <a:pPr algn="just"/>
            <a:endParaRPr lang="en-AU" sz="2200" dirty="0">
              <a:solidFill>
                <a:srgbClr val="FFFF99"/>
              </a:solidFill>
            </a:endParaRPr>
          </a:p>
          <a:p>
            <a:pPr algn="just"/>
            <a:r>
              <a:rPr lang="en-AU" sz="2200" dirty="0">
                <a:solidFill>
                  <a:srgbClr val="FFFF99"/>
                </a:solidFill>
              </a:rPr>
              <a:t>The archaeological discovery not only reveals this hidden history but threatens to repeat it by again allowing the alien access to earth. </a:t>
            </a:r>
          </a:p>
        </p:txBody>
      </p:sp>
      <p:pic>
        <p:nvPicPr>
          <p:cNvPr id="23555" name="Picture 8" descr="movie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9250"/>
            <a:ext cx="9144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mages3.wikia.nocookie.net/anime/en/images/thumb/7/79/Icon-Warning-Red.svg/600px-Icon-Warning-Red.svg.png">
            <a:extLst>
              <a:ext uri="{FF2B5EF4-FFF2-40B4-BE49-F238E27FC236}">
                <a16:creationId xmlns:a16="http://schemas.microsoft.com/office/drawing/2014/main" id="{FA085DF0-CFC7-594C-99CB-CE839C8F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0800"/>
            <a:ext cx="762000" cy="63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ovie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6868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 i="1" dirty="0">
                <a:solidFill>
                  <a:srgbClr val="FFFF99"/>
                </a:solidFill>
              </a:rPr>
              <a:t>Theme 5: </a:t>
            </a:r>
            <a:r>
              <a:rPr lang="en-AU" sz="2200" i="1" dirty="0"/>
              <a:t>Non-progress</a:t>
            </a:r>
          </a:p>
          <a:p>
            <a:pPr algn="just" eaLnBrk="1" hangingPunct="1">
              <a:lnSpc>
                <a:spcPct val="70000"/>
              </a:lnSpc>
            </a:pPr>
            <a:endParaRPr lang="en-AU" sz="2200" dirty="0">
              <a:solidFill>
                <a:srgbClr val="FFFF99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On the alien world that is discovered descendents of ancient Egyptian continue to live in the old ways – unchanged from pre-dynastic times, held in stasis by a ban on writing and innovation.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This resembles the plots of movies such as </a:t>
            </a:r>
            <a:r>
              <a:rPr lang="en-AU" sz="2200" i="1" dirty="0">
                <a:solidFill>
                  <a:srgbClr val="FFFF99"/>
                </a:solidFill>
              </a:rPr>
              <a:t>King Kong</a:t>
            </a:r>
            <a:r>
              <a:rPr lang="en-AU" sz="2200" dirty="0">
                <a:solidFill>
                  <a:srgbClr val="FFFF99"/>
                </a:solidFill>
              </a:rPr>
              <a:t> and </a:t>
            </a:r>
            <a:r>
              <a:rPr lang="en-AU" sz="2200" i="1" dirty="0">
                <a:solidFill>
                  <a:srgbClr val="FFFF99"/>
                </a:solidFill>
              </a:rPr>
              <a:t>Lost World</a:t>
            </a:r>
            <a:r>
              <a:rPr lang="en-AU" sz="2200" dirty="0">
                <a:solidFill>
                  <a:srgbClr val="FFFF99"/>
                </a:solidFill>
              </a:rPr>
              <a:t> – in which there is no intrinsic capacity for change... scary...</a:t>
            </a:r>
          </a:p>
        </p:txBody>
      </p:sp>
      <p:pic>
        <p:nvPicPr>
          <p:cNvPr id="4" name="Picture 3" descr="http://images3.wikia.nocookie.net/anime/en/images/thumb/7/79/Icon-Warning-Red.svg/600px-Icon-Warning-Red.svg.png">
            <a:extLst>
              <a:ext uri="{FF2B5EF4-FFF2-40B4-BE49-F238E27FC236}">
                <a16:creationId xmlns:a16="http://schemas.microsoft.com/office/drawing/2014/main" id="{D23F82F8-62ED-B841-BAEB-C5C86125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0800"/>
            <a:ext cx="762000" cy="63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686800" cy="337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 i="1" dirty="0">
                <a:solidFill>
                  <a:srgbClr val="FFFF99"/>
                </a:solidFill>
              </a:rPr>
              <a:t>Theme 6: Culture </a:t>
            </a:r>
            <a:r>
              <a:rPr lang="en-AU" sz="2200" i="1" dirty="0"/>
              <a:t>difference</a:t>
            </a:r>
          </a:p>
          <a:p>
            <a:pPr algn="just" eaLnBrk="1" hangingPunct="1">
              <a:lnSpc>
                <a:spcPct val="70000"/>
              </a:lnSpc>
            </a:pPr>
            <a:endParaRPr lang="en-AU" sz="2200" dirty="0">
              <a:solidFill>
                <a:srgbClr val="FFFF99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The film presents us with several degrees of cultural difference: within the modern earth inhabitants, between them and the inhabitants of the alien planet, and within the inhabitants of the alien planet.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We naturally take sides as we watch the film, this subtly shapes our view of what is normal and what is different, and what is good and what is wrong.</a:t>
            </a:r>
          </a:p>
        </p:txBody>
      </p:sp>
      <p:pic>
        <p:nvPicPr>
          <p:cNvPr id="1026" name="Picture 2" descr="http://images5.fanpop.com/image/photos/25100000/Stargate-stargate-the-movie-25135975-2048-1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755"/>
            <a:ext cx="43944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UTa88BBFjaI/T4U39crrkzI/AAAAAAAAAZg/q1pJg7sPxjU/s1600/stargate-james-spader-and-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7126"/>
            <a:ext cx="4572000" cy="305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3.wikia.nocookie.net/anime/en/images/thumb/7/79/Icon-Warning-Red.svg/600px-Icon-Warning-Red.svg.png">
            <a:extLst>
              <a:ext uri="{FF2B5EF4-FFF2-40B4-BE49-F238E27FC236}">
                <a16:creationId xmlns:a16="http://schemas.microsoft.com/office/drawing/2014/main" id="{F4FAFE93-0734-304E-9383-B32695E8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50800"/>
            <a:ext cx="762000" cy="635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7066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1916113"/>
            <a:ext cx="84963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7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Inspiration for </a:t>
            </a:r>
            <a:r>
              <a:rPr lang="en-US" sz="72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Stargate</a:t>
            </a:r>
            <a:endParaRPr lang="en-US" sz="7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74021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4800" dirty="0">
                <a:solidFill>
                  <a:srgbClr val="FFFF99"/>
                </a:solidFill>
              </a:rPr>
              <a:t>What elements of popular culture is this film drawing on to combine </a:t>
            </a:r>
            <a:r>
              <a:rPr lang="en-AU" sz="4800" dirty="0"/>
              <a:t>aliens</a:t>
            </a:r>
            <a:r>
              <a:rPr lang="en-AU" sz="4800" dirty="0">
                <a:solidFill>
                  <a:srgbClr val="FFFF99"/>
                </a:solidFill>
              </a:rPr>
              <a:t>, alien </a:t>
            </a:r>
            <a:r>
              <a:rPr lang="en-AU" sz="4800" dirty="0"/>
              <a:t>technology</a:t>
            </a:r>
            <a:r>
              <a:rPr lang="en-AU" sz="4800" dirty="0">
                <a:solidFill>
                  <a:srgbClr val="FFFF99"/>
                </a:solidFill>
              </a:rPr>
              <a:t>, and the </a:t>
            </a:r>
            <a:r>
              <a:rPr lang="en-AU" sz="4800" dirty="0"/>
              <a:t>ancient world</a:t>
            </a:r>
            <a:r>
              <a:rPr lang="en-AU" sz="4800" dirty="0">
                <a:solidFill>
                  <a:srgbClr val="FFFF99"/>
                </a:solidFill>
              </a:rPr>
              <a:t>? </a:t>
            </a:r>
          </a:p>
        </p:txBody>
      </p:sp>
      <p:pic>
        <p:nvPicPr>
          <p:cNvPr id="27651" name="Picture 6" descr="uk99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68725"/>
            <a:ext cx="56689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movie_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05200" y="3771900"/>
            <a:ext cx="8458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vondanik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117850"/>
            <a:ext cx="7162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3058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AU" sz="2400" dirty="0">
                <a:solidFill>
                  <a:srgbClr val="FFFF99"/>
                </a:solidFill>
              </a:rPr>
              <a:t>The plot of </a:t>
            </a:r>
            <a:r>
              <a:rPr lang="en-AU" sz="2400" i="1" dirty="0" err="1">
                <a:solidFill>
                  <a:srgbClr val="FFFF99"/>
                </a:solidFill>
              </a:rPr>
              <a:t>Stargate</a:t>
            </a:r>
            <a:r>
              <a:rPr lang="en-AU" sz="2400" dirty="0">
                <a:solidFill>
                  <a:srgbClr val="FFFF99"/>
                </a:solidFill>
              </a:rPr>
              <a:t> is derived from two related ideas:</a:t>
            </a:r>
          </a:p>
          <a:p>
            <a:pPr marL="463550" indent="-46355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AU" sz="2400" dirty="0">
                <a:solidFill>
                  <a:srgbClr val="FFFF99"/>
                </a:solidFill>
              </a:rPr>
              <a:t>Claims for much longer history for the pyramids than could be accommodated in conventional archaeological interpretations.</a:t>
            </a:r>
          </a:p>
          <a:p>
            <a:pPr marL="463550" indent="-46355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AU" sz="2400" dirty="0">
                <a:solidFill>
                  <a:srgbClr val="FFFF99"/>
                </a:solidFill>
              </a:rPr>
              <a:t>The idea that human history was shaped by the visitation of aliens.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AU" sz="2200" dirty="0">
              <a:solidFill>
                <a:srgbClr val="FFFF99"/>
              </a:solidFill>
            </a:endParaRPr>
          </a:p>
        </p:txBody>
      </p:sp>
      <p:pic>
        <p:nvPicPr>
          <p:cNvPr id="29700" name="Picture 4" descr="SpHe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05150"/>
            <a:ext cx="4876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0" y="3048000"/>
            <a:ext cx="9144000" cy="152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4495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300">
                <a:solidFill>
                  <a:srgbClr val="FFFF99"/>
                </a:solidFill>
              </a:rPr>
              <a:t>What are we going to do today?</a:t>
            </a:r>
            <a:endParaRPr lang="en-AU" sz="2300">
              <a:solidFill>
                <a:srgbClr val="FFFF99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449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FF99"/>
                </a:solidFill>
              </a:rPr>
              <a:t>1. Describe some of the archaeological themes in </a:t>
            </a:r>
            <a:r>
              <a:rPr lang="en-US" sz="3600" dirty="0" err="1">
                <a:solidFill>
                  <a:srgbClr val="FFFF99"/>
                </a:solidFill>
              </a:rPr>
              <a:t>Stargate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7200" y="3386078"/>
            <a:ext cx="472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FF99"/>
                </a:solidFill>
              </a:rPr>
              <a:t>2. Evaluate the veracity of the archaeological content and its likely function in the film</a:t>
            </a:r>
          </a:p>
        </p:txBody>
      </p:sp>
      <p:pic>
        <p:nvPicPr>
          <p:cNvPr id="3074" name="Picture 2" descr="parabol-1.jpg (429×6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257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4" cstate="print"/>
          <a:srcRect l="11578" t="5263" r="4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" y="62805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800" dirty="0">
                <a:solidFill>
                  <a:srgbClr val="FFFF99"/>
                </a:solidFill>
              </a:rPr>
              <a:t>There have been some serious claims for a ‘higher civilization’ – either alien or more ancient – based on archaeological evidence such as...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52400" y="4787205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800" dirty="0">
                <a:solidFill>
                  <a:srgbClr val="FFFF99"/>
                </a:solidFill>
              </a:rPr>
              <a:t>Let’s look at some of these claims...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52400" y="1586805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800" dirty="0">
                <a:solidFill>
                  <a:srgbClr val="FFFF99"/>
                </a:solidFill>
              </a:rPr>
              <a:t>1. The erosion of the Sphinx</a:t>
            </a:r>
          </a:p>
        </p:txBody>
      </p:sp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152400" y="2613898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800" dirty="0">
                <a:solidFill>
                  <a:srgbClr val="FFFF99"/>
                </a:solidFill>
              </a:rPr>
              <a:t>2. Astronomical alignments of the pyramids</a:t>
            </a:r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152400" y="368069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800" dirty="0">
                <a:solidFill>
                  <a:srgbClr val="FFFF99"/>
                </a:solidFill>
              </a:rPr>
              <a:t>3. Architectural features inside the pyramids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1916113"/>
            <a:ext cx="84963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7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Archaeology and </a:t>
            </a:r>
            <a:r>
              <a:rPr lang="en-US" sz="72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Stargate</a:t>
            </a:r>
            <a:endParaRPr lang="en-US" sz="7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603020205020403" pitchFamily="18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77CA6-AA64-8840-B099-0804BD0C9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698"/>
          <a:stretch/>
        </p:blipFill>
        <p:spPr>
          <a:xfrm>
            <a:off x="8715452" y="6400800"/>
            <a:ext cx="381000" cy="3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0210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8C53-3EA8-6C4D-8D4F-9CB4B4CB284F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5A8D1-C63B-1E43-B001-ADC7B0E161C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4pP4vs3SGeZjBCL">
            <a:extLst>
              <a:ext uri="{FF2B5EF4-FFF2-40B4-BE49-F238E27FC236}">
                <a16:creationId xmlns:a16="http://schemas.microsoft.com/office/drawing/2014/main" id="{81293A61-0E02-D744-B883-873634367D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586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r="36612"/>
          <a:stretch>
            <a:fillRect/>
          </a:stretch>
        </p:blipFill>
        <p:spPr bwMode="auto">
          <a:xfrm>
            <a:off x="6934200" y="0"/>
            <a:ext cx="2209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48200" y="4114800"/>
            <a:ext cx="4448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6" cstate="print"/>
          <a:srcRect l="36295" r="4678" b="36325"/>
          <a:stretch>
            <a:fillRect/>
          </a:stretch>
        </p:blipFill>
        <p:spPr bwMode="auto">
          <a:xfrm>
            <a:off x="3733800" y="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9575"/>
            <a:ext cx="34210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0" y="0"/>
            <a:ext cx="3505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BU Geologist Robert Schoch interpreted erosion patterns on the Sphinx as a result of heavy rain from 7-9,000 BP</a:t>
            </a:r>
          </a:p>
        </p:txBody>
      </p:sp>
      <p:sp>
        <p:nvSpPr>
          <p:cNvPr id="34823" name="Text Box 2"/>
          <p:cNvSpPr txBox="1">
            <a:spLocks noChangeArrowheads="1"/>
          </p:cNvSpPr>
          <p:nvPr/>
        </p:nvSpPr>
        <p:spPr bwMode="auto">
          <a:xfrm>
            <a:off x="76200" y="2143125"/>
            <a:ext cx="35052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John Anthony West, author and tour guide, has written numerous books promoting this interpretation</a:t>
            </a:r>
          </a:p>
        </p:txBody>
      </p:sp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8" cstate="print"/>
          <a:srcRect l="4395"/>
          <a:stretch>
            <a:fillRect/>
          </a:stretch>
        </p:blipFill>
        <p:spPr bwMode="auto">
          <a:xfrm>
            <a:off x="3657600" y="2667000"/>
            <a:ext cx="6630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90058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04800" y="29718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99"/>
                </a:solidFill>
              </a:rPr>
              <a:t>The Sphinx isn’t just one giant rock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87074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03089"/>
            <a:ext cx="8555038" cy="26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04800" y="29718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99"/>
                </a:solidFill>
              </a:rPr>
              <a:t>The Sphinx isn’t just one giant rock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28547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ChangeArrowheads="1"/>
          </p:cNvSpPr>
          <p:nvPr/>
        </p:nvSpPr>
        <p:spPr bwMode="auto">
          <a:xfrm>
            <a:off x="0" y="152400"/>
            <a:ext cx="4572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rgbClr val="FFFF99"/>
                </a:solidFill>
              </a:rPr>
              <a:t>Geologists have found that the </a:t>
            </a:r>
            <a:r>
              <a:rPr lang="en-US" sz="3000" dirty="0"/>
              <a:t>rapid weathering </a:t>
            </a:r>
            <a:r>
              <a:rPr lang="en-US" sz="3000" dirty="0">
                <a:solidFill>
                  <a:srgbClr val="FFFF99"/>
                </a:solidFill>
              </a:rPr>
              <a:t>due to formation of salt crystals in the rock pores which causes exfoliation due to hydrostatic pressure from </a:t>
            </a:r>
            <a:r>
              <a:rPr lang="en-US" sz="3000" dirty="0"/>
              <a:t>ground water </a:t>
            </a:r>
            <a:r>
              <a:rPr lang="en-US" sz="3000" dirty="0">
                <a:solidFill>
                  <a:srgbClr val="FFFF99"/>
                </a:solidFill>
              </a:rPr>
              <a:t>and </a:t>
            </a:r>
            <a:r>
              <a:rPr lang="en-US" sz="3000" dirty="0"/>
              <a:t>acid rain</a:t>
            </a:r>
            <a:r>
              <a:rPr lang="en-US" sz="2800" dirty="0">
                <a:solidFill>
                  <a:srgbClr val="FFFF99"/>
                </a:solidFill>
              </a:rPr>
              <a:t>. </a:t>
            </a:r>
          </a:p>
          <a:p>
            <a:pPr algn="just"/>
            <a:endParaRPr lang="en-US" sz="1600" dirty="0">
              <a:solidFill>
                <a:srgbClr val="FFFF99"/>
              </a:solidFill>
            </a:endParaRPr>
          </a:p>
          <a:p>
            <a:pPr algn="just"/>
            <a:r>
              <a:rPr lang="en-US" sz="1200" dirty="0" err="1">
                <a:solidFill>
                  <a:srgbClr val="FFFF99"/>
                </a:solidFill>
              </a:rPr>
              <a:t>Chowdhury</a:t>
            </a:r>
            <a:r>
              <a:rPr lang="en-US" sz="1200" dirty="0">
                <a:solidFill>
                  <a:srgbClr val="FFFF99"/>
                </a:solidFill>
              </a:rPr>
              <a:t>, A.N., A.R. </a:t>
            </a:r>
            <a:r>
              <a:rPr lang="en-US" sz="1200" dirty="0" err="1">
                <a:solidFill>
                  <a:srgbClr val="FFFF99"/>
                </a:solidFill>
              </a:rPr>
              <a:t>Punuru</a:t>
            </a:r>
            <a:r>
              <a:rPr lang="en-US" sz="1200" dirty="0">
                <a:solidFill>
                  <a:srgbClr val="FFFF99"/>
                </a:solidFill>
              </a:rPr>
              <a:t>, and K.L. </a:t>
            </a:r>
            <a:r>
              <a:rPr lang="en-US" sz="1200" dirty="0" err="1">
                <a:solidFill>
                  <a:srgbClr val="FFFF99"/>
                </a:solidFill>
              </a:rPr>
              <a:t>Gauri</a:t>
            </a:r>
            <a:r>
              <a:rPr lang="en-US" sz="1200" dirty="0">
                <a:solidFill>
                  <a:srgbClr val="FFFF99"/>
                </a:solidFill>
              </a:rPr>
              <a:t>, 1990. Weathering of Limestone Beds at the Great Sphinx; </a:t>
            </a:r>
            <a:r>
              <a:rPr lang="en-US" sz="1200" i="1" dirty="0">
                <a:solidFill>
                  <a:srgbClr val="FFFF99"/>
                </a:solidFill>
              </a:rPr>
              <a:t>Environmental Geology and Water Science</a:t>
            </a:r>
            <a:r>
              <a:rPr lang="en-US" sz="1200" dirty="0">
                <a:solidFill>
                  <a:srgbClr val="FFFF99"/>
                </a:solidFill>
              </a:rPr>
              <a:t>, Vol. 15, No. 3, pp. 217-225.</a:t>
            </a:r>
          </a:p>
          <a:p>
            <a:pPr algn="just"/>
            <a:r>
              <a:rPr lang="en-US" sz="1200" dirty="0" err="1">
                <a:solidFill>
                  <a:srgbClr val="FFFF99"/>
                </a:solidFill>
              </a:rPr>
              <a:t>Gauri</a:t>
            </a:r>
            <a:r>
              <a:rPr lang="en-US" sz="1200" dirty="0">
                <a:solidFill>
                  <a:srgbClr val="FFFF99"/>
                </a:solidFill>
              </a:rPr>
              <a:t>, K.L., A.N. </a:t>
            </a:r>
            <a:r>
              <a:rPr lang="en-US" sz="1200" dirty="0" err="1">
                <a:solidFill>
                  <a:srgbClr val="FFFF99"/>
                </a:solidFill>
              </a:rPr>
              <a:t>Chowdhury</a:t>
            </a:r>
            <a:r>
              <a:rPr lang="en-US" sz="1200" dirty="0">
                <a:solidFill>
                  <a:srgbClr val="FFFF99"/>
                </a:solidFill>
              </a:rPr>
              <a:t>, N.P. </a:t>
            </a:r>
            <a:r>
              <a:rPr lang="en-US" sz="1200" dirty="0" err="1">
                <a:solidFill>
                  <a:srgbClr val="FFFF99"/>
                </a:solidFill>
              </a:rPr>
              <a:t>Kulshreshtha</a:t>
            </a:r>
            <a:r>
              <a:rPr lang="en-US" sz="1200" dirty="0">
                <a:solidFill>
                  <a:srgbClr val="FFFF99"/>
                </a:solidFill>
              </a:rPr>
              <a:t>, and A. R. </a:t>
            </a:r>
            <a:r>
              <a:rPr lang="en-US" sz="1200" dirty="0" err="1">
                <a:solidFill>
                  <a:srgbClr val="FFFF99"/>
                </a:solidFill>
              </a:rPr>
              <a:t>Punuru</a:t>
            </a:r>
            <a:r>
              <a:rPr lang="en-US" sz="1200" dirty="0">
                <a:solidFill>
                  <a:srgbClr val="FFFF99"/>
                </a:solidFill>
              </a:rPr>
              <a:t>, 1990. Geologic Features and Durability of </a:t>
            </a:r>
            <a:r>
              <a:rPr lang="en-US" sz="1200" dirty="0" err="1">
                <a:solidFill>
                  <a:srgbClr val="FFFF99"/>
                </a:solidFill>
              </a:rPr>
              <a:t>Limestones</a:t>
            </a:r>
            <a:r>
              <a:rPr lang="en-US" sz="1200" dirty="0">
                <a:solidFill>
                  <a:srgbClr val="FFFF99"/>
                </a:solidFill>
              </a:rPr>
              <a:t> at the Sphinx; </a:t>
            </a:r>
            <a:r>
              <a:rPr lang="en-US" sz="1200" i="1" dirty="0">
                <a:solidFill>
                  <a:srgbClr val="FFFF99"/>
                </a:solidFill>
              </a:rPr>
              <a:t>Environmental Geology and Water Science</a:t>
            </a:r>
            <a:r>
              <a:rPr lang="en-US" sz="1200" dirty="0">
                <a:solidFill>
                  <a:srgbClr val="FFFF99"/>
                </a:solidFill>
              </a:rPr>
              <a:t>, Vol. 16, No. 1, pp. 57-62.</a:t>
            </a:r>
          </a:p>
          <a:p>
            <a:pPr algn="just"/>
            <a:r>
              <a:rPr lang="en-US" sz="1200" dirty="0" err="1">
                <a:solidFill>
                  <a:srgbClr val="FFFF99"/>
                </a:solidFill>
              </a:rPr>
              <a:t>Punuru</a:t>
            </a:r>
            <a:r>
              <a:rPr lang="en-US" sz="1200" dirty="0">
                <a:solidFill>
                  <a:srgbClr val="FFFF99"/>
                </a:solidFill>
              </a:rPr>
              <a:t>, A.R., A.N. </a:t>
            </a:r>
            <a:r>
              <a:rPr lang="en-US" sz="1200" dirty="0" err="1">
                <a:solidFill>
                  <a:srgbClr val="FFFF99"/>
                </a:solidFill>
              </a:rPr>
              <a:t>Chowdhury</a:t>
            </a:r>
            <a:r>
              <a:rPr lang="en-US" sz="1200" dirty="0">
                <a:solidFill>
                  <a:srgbClr val="FFFF99"/>
                </a:solidFill>
              </a:rPr>
              <a:t>, N.P. </a:t>
            </a:r>
            <a:r>
              <a:rPr lang="en-US" sz="1200" dirty="0" err="1">
                <a:solidFill>
                  <a:srgbClr val="FFFF99"/>
                </a:solidFill>
              </a:rPr>
              <a:t>Kulshreshtha</a:t>
            </a:r>
            <a:r>
              <a:rPr lang="en-US" sz="1200" dirty="0">
                <a:solidFill>
                  <a:srgbClr val="FFFF99"/>
                </a:solidFill>
              </a:rPr>
              <a:t>, and K.L. </a:t>
            </a:r>
            <a:r>
              <a:rPr lang="en-US" sz="1200" dirty="0" err="1">
                <a:solidFill>
                  <a:srgbClr val="FFFF99"/>
                </a:solidFill>
              </a:rPr>
              <a:t>Gauri</a:t>
            </a:r>
            <a:r>
              <a:rPr lang="en-US" sz="1200" dirty="0">
                <a:solidFill>
                  <a:srgbClr val="FFFF99"/>
                </a:solidFill>
              </a:rPr>
              <a:t>, 1990. Control of Porosity on Durability of </a:t>
            </a:r>
            <a:r>
              <a:rPr lang="en-US" sz="1200" dirty="0" err="1">
                <a:solidFill>
                  <a:srgbClr val="FFFF99"/>
                </a:solidFill>
              </a:rPr>
              <a:t>Limestones</a:t>
            </a:r>
            <a:r>
              <a:rPr lang="en-US" sz="1200" dirty="0">
                <a:solidFill>
                  <a:srgbClr val="FFFF99"/>
                </a:solidFill>
              </a:rPr>
              <a:t> at the Great Sphinx, Egypt; </a:t>
            </a:r>
            <a:r>
              <a:rPr lang="en-US" sz="1200" i="1" dirty="0">
                <a:solidFill>
                  <a:srgbClr val="FFFF99"/>
                </a:solidFill>
              </a:rPr>
              <a:t>Environmental Geology and Water Science</a:t>
            </a:r>
            <a:r>
              <a:rPr lang="en-US" sz="1200" dirty="0">
                <a:solidFill>
                  <a:srgbClr val="FFFF99"/>
                </a:solidFill>
              </a:rPr>
              <a:t>, Vol. 15, No. 3, pp. 225-232.</a:t>
            </a:r>
          </a:p>
          <a:p>
            <a:pPr algn="just"/>
            <a:r>
              <a:rPr lang="en-US" sz="1200" dirty="0" err="1">
                <a:solidFill>
                  <a:srgbClr val="FFFF99"/>
                </a:solidFill>
              </a:rPr>
              <a:t>Guari</a:t>
            </a:r>
            <a:r>
              <a:rPr lang="en-US" sz="1200" dirty="0">
                <a:solidFill>
                  <a:srgbClr val="FFFF99"/>
                </a:solidFill>
              </a:rPr>
              <a:t>, K. L., J.J. Sinai, and J.K. </a:t>
            </a:r>
            <a:r>
              <a:rPr lang="en-US" sz="1200" dirty="0" err="1">
                <a:solidFill>
                  <a:srgbClr val="FFFF99"/>
                </a:solidFill>
              </a:rPr>
              <a:t>Bandyopadhyay</a:t>
            </a:r>
            <a:r>
              <a:rPr lang="en-US" sz="1200" dirty="0">
                <a:solidFill>
                  <a:srgbClr val="FFFF99"/>
                </a:solidFill>
              </a:rPr>
              <a:t>, 1995. Geologic Weathering and its Implications on the Age of the Sphinx; </a:t>
            </a:r>
            <a:r>
              <a:rPr lang="en-US" sz="1200" i="1" dirty="0">
                <a:solidFill>
                  <a:srgbClr val="FFFF99"/>
                </a:solidFill>
              </a:rPr>
              <a:t>Geoarchaeology</a:t>
            </a:r>
            <a:r>
              <a:rPr lang="en-US" sz="1200" dirty="0">
                <a:solidFill>
                  <a:srgbClr val="FFFF99"/>
                </a:solidFill>
              </a:rPr>
              <a:t>, </a:t>
            </a:r>
            <a:r>
              <a:rPr lang="en-US" sz="1200" dirty="0" err="1">
                <a:solidFill>
                  <a:srgbClr val="FFFF99"/>
                </a:solidFill>
              </a:rPr>
              <a:t>Vol</a:t>
            </a:r>
            <a:r>
              <a:rPr lang="en-US" sz="1200" dirty="0">
                <a:solidFill>
                  <a:srgbClr val="FFFF99"/>
                </a:solidFill>
              </a:rPr>
              <a:t> 10, No. 2, pp. 119-133</a:t>
            </a:r>
          </a:p>
          <a:p>
            <a:pPr algn="just"/>
            <a:endParaRPr lang="en-US" dirty="0"/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-1387475"/>
            <a:ext cx="419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163" y="3810000"/>
            <a:ext cx="44148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23306" y="202918"/>
            <a:ext cx="43486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99"/>
                </a:solidFill>
              </a:rPr>
              <a:t>Things to know to help you succeed in the class</a:t>
            </a:r>
            <a:endParaRPr lang="en-AU" sz="2800" dirty="0">
              <a:solidFill>
                <a:srgbClr val="FFFF99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6841" y="1382554"/>
            <a:ext cx="492615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dirty="0">
                <a:solidFill>
                  <a:srgbClr val="FFFF99"/>
                </a:solidFill>
              </a:rPr>
              <a:t>Check Canvas announcement for instructions on how to access </a:t>
            </a:r>
            <a:r>
              <a:rPr lang="en-US" sz="2000" dirty="0" err="1">
                <a:solidFill>
                  <a:srgbClr val="FFFF99"/>
                </a:solidFill>
              </a:rPr>
              <a:t>Campuswire</a:t>
            </a:r>
            <a:endParaRPr lang="en-US" sz="2000" dirty="0">
              <a:solidFill>
                <a:srgbClr val="FFFF99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dirty="0">
                <a:solidFill>
                  <a:srgbClr val="FFFF99"/>
                </a:solidFill>
              </a:rPr>
              <a:t>You’re warmly welcome to use it professionally and respectfully during class to ask questions and share feedback and observations.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rgbClr val="FFFF99"/>
                </a:solidFill>
              </a:rPr>
              <a:t>Survey on classroom behavior policy is now up, due Mon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dirty="0">
                <a:solidFill>
                  <a:srgbClr val="FFFF99"/>
                </a:solidFill>
              </a:rPr>
              <a:t>Reading annotation assignment is now up, due Mon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dirty="0">
                <a:solidFill>
                  <a:srgbClr val="FFFF99"/>
                </a:solidFill>
              </a:rPr>
              <a:t>I’ll discuss the instructions for the viewing notes assignment on Fri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dirty="0">
                <a:solidFill>
                  <a:srgbClr val="FFFF99"/>
                </a:solidFill>
              </a:rPr>
              <a:t>Office hours begins today!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BB2963-0329-4C4B-8998-AD4030543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698" y="440532"/>
            <a:ext cx="3989996" cy="2611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754542-8387-D64B-B5E8-471C0A167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159" y="3386078"/>
            <a:ext cx="3994535" cy="237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652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4" cstate="print"/>
          <a:srcRect t="6250" b="1042"/>
          <a:stretch>
            <a:fillRect/>
          </a:stretch>
        </p:blipFill>
        <p:spPr bwMode="auto">
          <a:xfrm>
            <a:off x="0" y="1981200"/>
            <a:ext cx="44783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1973263"/>
            <a:ext cx="48577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3810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/>
              <a:t>Astronomical alignments </a:t>
            </a:r>
            <a:r>
              <a:rPr lang="en-US" sz="2400" dirty="0">
                <a:solidFill>
                  <a:srgbClr val="FFFF99"/>
                </a:solidFill>
              </a:rPr>
              <a:t>of the pyramids have been used to determine when they were built: 2600 BC or…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4" cstate="print"/>
          <a:srcRect b="4742"/>
          <a:stretch>
            <a:fillRect/>
          </a:stretch>
        </p:blipFill>
        <p:spPr bwMode="auto">
          <a:xfrm>
            <a:off x="762000" y="889000"/>
            <a:ext cx="7620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28600" y="381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…10,000BC?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28600" y="381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10,000BC?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 b="3876"/>
          <a:stretch>
            <a:fillRect/>
          </a:stretch>
        </p:blipFill>
        <p:spPr bwMode="auto">
          <a:xfrm>
            <a:off x="1054100" y="960438"/>
            <a:ext cx="6718300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28600" y="381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99"/>
                </a:solidFill>
              </a:rPr>
              <a:t>10,000BC? Really?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572000" y="121920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The picture of the pyramids is oriented with north at the bottom of the page. Orion's Belt, on the other hand, has north at the top. 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rgbClr val="FFFF99"/>
                </a:solidFill>
              </a:rPr>
              <a:t>To make the pyramids match the sky, you have </a:t>
            </a:r>
            <a:r>
              <a:rPr lang="en-US" sz="2400" dirty="0"/>
              <a:t>to turn Egypt upside down</a:t>
            </a:r>
            <a:r>
              <a:rPr lang="en-US" sz="2400" dirty="0">
                <a:solidFill>
                  <a:srgbClr val="FFFF99"/>
                </a:solidFill>
              </a:rPr>
              <a:t>. 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rgbClr val="FFFF99"/>
                </a:solidFill>
              </a:rPr>
              <a:t>Planetarium equipment has failed to reproduce this alignment: 47-50 degrees per the planetarium measurements, compared to the 38 degree angle formed by the pyramids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8862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152400" y="5486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Fairall, A. (1999). "</a:t>
            </a:r>
            <a:r>
              <a:rPr lang="en-US">
                <a:solidFill>
                  <a:srgbClr val="FFFF99"/>
                </a:solidFill>
                <a:hlinkClick r:id="rId5" tooltip="http://www.antiquityofman.com/Orion_Fairall.html"/>
              </a:rPr>
              <a:t>Precession and the layout of the Ancient Egyptian pyramids</a:t>
            </a:r>
            <a:r>
              <a:rPr lang="en-US">
                <a:solidFill>
                  <a:srgbClr val="FFFF99"/>
                </a:solidFill>
              </a:rPr>
              <a:t>". </a:t>
            </a:r>
            <a:r>
              <a:rPr lang="en-US" i="1">
                <a:solidFill>
                  <a:srgbClr val="FFFF99"/>
                </a:solidFill>
              </a:rPr>
              <a:t>Astronomy &amp; Geophysics: The Journal of the Royal Astronomical Society</a:t>
            </a:r>
            <a:r>
              <a:rPr lang="en-US">
                <a:solidFill>
                  <a:srgbClr val="FFFF99"/>
                </a:solidFill>
              </a:rPr>
              <a:t> </a:t>
            </a:r>
            <a:r>
              <a:rPr lang="en-US" b="1">
                <a:solidFill>
                  <a:srgbClr val="FFFF99"/>
                </a:solidFill>
              </a:rPr>
              <a:t>40</a:t>
            </a:r>
            <a:r>
              <a:rPr lang="en-US">
                <a:solidFill>
                  <a:srgbClr val="FFFF99"/>
                </a:solidFill>
              </a:rPr>
              <a:t> (4)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ChangeArrowheads="1"/>
          </p:cNvSpPr>
          <p:nvPr/>
        </p:nvSpPr>
        <p:spPr bwMode="auto">
          <a:xfrm>
            <a:off x="228600" y="685800"/>
            <a:ext cx="86868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dirty="0">
                <a:solidFill>
                  <a:srgbClr val="FFFF99"/>
                </a:solidFill>
              </a:rPr>
              <a:t>How old are the Sphinx and pyramids, really?</a:t>
            </a:r>
            <a:endParaRPr lang="en-US" sz="7200" dirty="0">
              <a:solidFill>
                <a:srgbClr val="FFFF99"/>
              </a:solidFill>
            </a:endParaRPr>
          </a:p>
          <a:p>
            <a:pPr algn="just"/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3" y="93149"/>
            <a:ext cx="6361177" cy="661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5118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588" y="2133600"/>
            <a:ext cx="59674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2895600"/>
            <a:ext cx="3124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FF99"/>
                </a:solidFill>
              </a:rPr>
              <a:t>Bonani</a:t>
            </a:r>
            <a:r>
              <a:rPr lang="en-US" dirty="0">
                <a:solidFill>
                  <a:srgbClr val="FFFF99"/>
                </a:solidFill>
              </a:rPr>
              <a:t> G, Haas H, </a:t>
            </a:r>
            <a:r>
              <a:rPr lang="en-US" dirty="0" err="1">
                <a:solidFill>
                  <a:srgbClr val="FFFF99"/>
                </a:solidFill>
              </a:rPr>
              <a:t>Hawass</a:t>
            </a:r>
            <a:r>
              <a:rPr lang="en-US" dirty="0">
                <a:solidFill>
                  <a:srgbClr val="FFFF99"/>
                </a:solidFill>
              </a:rPr>
              <a:t> Z, </a:t>
            </a:r>
            <a:r>
              <a:rPr lang="en-US" dirty="0" err="1">
                <a:solidFill>
                  <a:srgbClr val="FFFF99"/>
                </a:solidFill>
              </a:rPr>
              <a:t>Lehner</a:t>
            </a:r>
            <a:r>
              <a:rPr lang="en-US" dirty="0">
                <a:solidFill>
                  <a:srgbClr val="FFFF99"/>
                </a:solidFill>
              </a:rPr>
              <a:t> M, </a:t>
            </a:r>
            <a:r>
              <a:rPr lang="en-US" dirty="0" err="1">
                <a:solidFill>
                  <a:srgbClr val="FFFF99"/>
                </a:solidFill>
              </a:rPr>
              <a:t>Nakhla</a:t>
            </a:r>
            <a:r>
              <a:rPr lang="en-US" dirty="0">
                <a:solidFill>
                  <a:srgbClr val="FFFF99"/>
                </a:solidFill>
              </a:rPr>
              <a:t> S, Nolan J, </a:t>
            </a:r>
            <a:r>
              <a:rPr lang="en-US" dirty="0" err="1">
                <a:solidFill>
                  <a:srgbClr val="FFFF99"/>
                </a:solidFill>
              </a:rPr>
              <a:t>Wenke</a:t>
            </a:r>
            <a:r>
              <a:rPr lang="en-US" dirty="0">
                <a:solidFill>
                  <a:srgbClr val="FFFF99"/>
                </a:solidFill>
              </a:rPr>
              <a:t> R, </a:t>
            </a:r>
            <a:r>
              <a:rPr lang="en-US" dirty="0" err="1">
                <a:solidFill>
                  <a:srgbClr val="FFFF99"/>
                </a:solidFill>
              </a:rPr>
              <a:t>Wölfli</a:t>
            </a:r>
            <a:r>
              <a:rPr lang="en-US" dirty="0">
                <a:solidFill>
                  <a:srgbClr val="FFFF99"/>
                </a:solidFill>
              </a:rPr>
              <a:t> W. “Radiocarbon Dates of Old and Middle Kingdom Monuments in Egypt,” </a:t>
            </a:r>
            <a:r>
              <a:rPr lang="en-US" i="1" dirty="0">
                <a:solidFill>
                  <a:srgbClr val="FFFF99"/>
                </a:solidFill>
              </a:rPr>
              <a:t>Radiocarbon</a:t>
            </a:r>
            <a:r>
              <a:rPr lang="en-US" dirty="0">
                <a:solidFill>
                  <a:srgbClr val="FFFF99"/>
                </a:solidFill>
              </a:rPr>
              <a:t> 43, No. 3 (2001), 1297-1320(24)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2400" y="381000"/>
            <a:ext cx="868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/>
              <a:t>Radiocarbon dates </a:t>
            </a:r>
            <a:r>
              <a:rPr lang="en-US" sz="3200" dirty="0">
                <a:solidFill>
                  <a:srgbClr val="FFFF99"/>
                </a:solidFill>
              </a:rPr>
              <a:t>have been obtained from specks of charcoal inside the mortar used to the build the  pyramids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76200"/>
            <a:ext cx="9239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9FA73-41B1-8945-A53F-0744504AB9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0698"/>
          <a:stretch/>
        </p:blipFill>
        <p:spPr>
          <a:xfrm>
            <a:off x="8715452" y="6400800"/>
            <a:ext cx="381000" cy="321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F947-6C94-3B49-A2F9-DC748FBE187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776F8-4AD6-0447-B646-F948D25B490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y2hHbY36FN5aewi2SIETM">
            <a:extLst>
              <a:ext uri="{FF2B5EF4-FFF2-40B4-BE49-F238E27FC236}">
                <a16:creationId xmlns:a16="http://schemas.microsoft.com/office/drawing/2014/main" id="{4B6F0248-7448-7B4D-9438-7A6AC2EA333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979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"/>
            <a:ext cx="3124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1450" y="266700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0"/>
            <a:ext cx="1905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3962400"/>
            <a:ext cx="3505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15000"/>
              </a:spcBef>
            </a:pPr>
            <a:r>
              <a:rPr lang="en-AU" sz="2200" dirty="0">
                <a:solidFill>
                  <a:srgbClr val="FFFF99"/>
                </a:solidFill>
                <a:cs typeface="Arial" charset="0"/>
              </a:rPr>
              <a:t>In 1993 permission was granted to test Cayce’s predictions about the unopened chamber.</a:t>
            </a:r>
          </a:p>
          <a:p>
            <a:pPr algn="just" eaLnBrk="1" hangingPunct="1">
              <a:spcBef>
                <a:spcPct val="15000"/>
              </a:spcBef>
            </a:pPr>
            <a:endParaRPr lang="en-AU" sz="2200" dirty="0">
              <a:solidFill>
                <a:srgbClr val="FFFF99"/>
              </a:solidFill>
              <a:cs typeface="Arial" charset="0"/>
            </a:endParaRPr>
          </a:p>
          <a:p>
            <a:pPr algn="just" eaLnBrk="1" hangingPunct="1">
              <a:spcBef>
                <a:spcPct val="15000"/>
              </a:spcBef>
            </a:pPr>
            <a:r>
              <a:rPr lang="en-AU" sz="2200" dirty="0">
                <a:solidFill>
                  <a:srgbClr val="FFFF99"/>
                </a:solidFill>
                <a:cs typeface="Arial" charset="0"/>
              </a:rPr>
              <a:t>A robot was used to explore  some shafts...</a:t>
            </a:r>
            <a:endParaRPr lang="en-AU" sz="2200" dirty="0">
              <a:solidFill>
                <a:srgbClr val="FFFF99"/>
              </a:solidFill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57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1916113"/>
            <a:ext cx="84963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7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Stargate plot summary</a:t>
            </a:r>
          </a:p>
        </p:txBody>
      </p:sp>
    </p:spTree>
    <p:extLst>
      <p:ext uri="{BB962C8B-B14F-4D97-AF65-F5344CB8AC3E}">
        <p14:creationId xmlns:p14="http://schemas.microsoft.com/office/powerpoint/2010/main" val="313740210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4" cstate="print"/>
          <a:srcRect l="20000" r="20000"/>
          <a:stretch>
            <a:fillRect/>
          </a:stretch>
        </p:blipFill>
        <p:spPr bwMode="auto">
          <a:xfrm>
            <a:off x="0" y="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5" cstate="print"/>
          <a:srcRect l="16667" r="16667"/>
          <a:stretch>
            <a:fillRect/>
          </a:stretch>
        </p:blipFill>
        <p:spPr bwMode="auto">
          <a:xfrm>
            <a:off x="1600200" y="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6" cstate="print"/>
          <a:srcRect l="20000" r="20000"/>
          <a:stretch>
            <a:fillRect/>
          </a:stretch>
        </p:blipFill>
        <p:spPr bwMode="auto">
          <a:xfrm>
            <a:off x="7772400" y="45720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0"/>
            <a:ext cx="1497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9"/>
          <p:cNvPicPr>
            <a:picLocks noChangeAspect="1" noChangeArrowheads="1"/>
          </p:cNvPicPr>
          <p:nvPr/>
        </p:nvPicPr>
        <p:blipFill>
          <a:blip r:embed="rId8" cstate="print"/>
          <a:srcRect l="20000" r="20000"/>
          <a:stretch>
            <a:fillRect/>
          </a:stretch>
        </p:blipFill>
        <p:spPr bwMode="auto">
          <a:xfrm>
            <a:off x="0" y="22860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0"/>
          <p:cNvPicPr>
            <a:picLocks noChangeAspect="1" noChangeArrowheads="1"/>
          </p:cNvPicPr>
          <p:nvPr/>
        </p:nvPicPr>
        <p:blipFill>
          <a:blip r:embed="rId9" cstate="print"/>
          <a:srcRect l="20000" r="20000"/>
          <a:stretch>
            <a:fillRect/>
          </a:stretch>
        </p:blipFill>
        <p:spPr bwMode="auto">
          <a:xfrm>
            <a:off x="1676400" y="2362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1"/>
          <p:cNvPicPr>
            <a:picLocks noChangeAspect="1" noChangeArrowheads="1"/>
          </p:cNvPicPr>
          <p:nvPr/>
        </p:nvPicPr>
        <p:blipFill>
          <a:blip r:embed="rId10" cstate="print"/>
          <a:srcRect l="16667" r="20000"/>
          <a:stretch>
            <a:fillRect/>
          </a:stretch>
        </p:blipFill>
        <p:spPr bwMode="auto">
          <a:xfrm>
            <a:off x="3200400" y="4572000"/>
            <a:ext cx="144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2"/>
          <p:cNvPicPr>
            <a:picLocks noChangeAspect="1" noChangeArrowheads="1"/>
          </p:cNvPicPr>
          <p:nvPr/>
        </p:nvPicPr>
        <p:blipFill>
          <a:blip r:embed="rId11" cstate="print"/>
          <a:srcRect l="16667" r="16667"/>
          <a:stretch>
            <a:fillRect/>
          </a:stretch>
        </p:blipFill>
        <p:spPr bwMode="auto">
          <a:xfrm>
            <a:off x="0" y="45720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3"/>
          <p:cNvPicPr>
            <a:picLocks noChangeAspect="1" noChangeArrowheads="1"/>
          </p:cNvPicPr>
          <p:nvPr/>
        </p:nvPicPr>
        <p:blipFill>
          <a:blip r:embed="rId12" cstate="print"/>
          <a:srcRect l="16667" r="13333"/>
          <a:stretch>
            <a:fillRect/>
          </a:stretch>
        </p:blipFill>
        <p:spPr bwMode="auto">
          <a:xfrm>
            <a:off x="1447800" y="45720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4"/>
          <p:cNvPicPr>
            <a:picLocks noChangeAspect="1" noChangeArrowheads="1"/>
          </p:cNvPicPr>
          <p:nvPr/>
        </p:nvPicPr>
        <p:blipFill>
          <a:blip r:embed="rId13" cstate="print"/>
          <a:srcRect l="20000" r="20000"/>
          <a:stretch>
            <a:fillRect/>
          </a:stretch>
        </p:blipFill>
        <p:spPr bwMode="auto">
          <a:xfrm>
            <a:off x="4800600" y="45720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2525" y="2514600"/>
            <a:ext cx="1476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4038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15000"/>
              </a:spcBef>
            </a:pPr>
            <a:r>
              <a:rPr lang="en-US" sz="3600" dirty="0">
                <a:solidFill>
                  <a:srgbClr val="FFFF99"/>
                </a:solidFill>
                <a:cs typeface="Arial" charset="0"/>
              </a:rPr>
              <a:t>The </a:t>
            </a:r>
            <a:r>
              <a:rPr lang="en-US" sz="3600" b="1" dirty="0">
                <a:solidFill>
                  <a:srgbClr val="FFFF99"/>
                </a:solidFill>
                <a:cs typeface="Arial" charset="0"/>
              </a:rPr>
              <a:t>real mystery </a:t>
            </a:r>
            <a:r>
              <a:rPr lang="en-US" sz="3600" dirty="0">
                <a:solidFill>
                  <a:srgbClr val="FFFF99"/>
                </a:solidFill>
                <a:cs typeface="Arial" charset="0"/>
              </a:rPr>
              <a:t>is how wealthy are these guys from their numerous popular books, </a:t>
            </a:r>
            <a:r>
              <a:rPr lang="en-US" sz="3600" dirty="0" err="1">
                <a:solidFill>
                  <a:srgbClr val="FFFF99"/>
                </a:solidFill>
                <a:cs typeface="Arial" charset="0"/>
              </a:rPr>
              <a:t>tv</a:t>
            </a:r>
            <a:r>
              <a:rPr lang="en-US" sz="3600" dirty="0">
                <a:solidFill>
                  <a:srgbClr val="FFFF99"/>
                </a:solidFill>
                <a:cs typeface="Arial" charset="0"/>
              </a:rPr>
              <a:t> appearances and tours?</a:t>
            </a:r>
            <a:endParaRPr lang="en-AU" sz="3600" dirty="0">
              <a:solidFill>
                <a:srgbClr val="FFFF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4" cstate="print"/>
          <a:srcRect l="20000" r="20000"/>
          <a:stretch>
            <a:fillRect/>
          </a:stretch>
        </p:blipFill>
        <p:spPr bwMode="auto">
          <a:xfrm>
            <a:off x="0" y="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5" cstate="print"/>
          <a:srcRect l="16667" r="16667"/>
          <a:stretch>
            <a:fillRect/>
          </a:stretch>
        </p:blipFill>
        <p:spPr bwMode="auto">
          <a:xfrm>
            <a:off x="1600200" y="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6" cstate="print"/>
          <a:srcRect l="20000" r="20000"/>
          <a:stretch>
            <a:fillRect/>
          </a:stretch>
        </p:blipFill>
        <p:spPr bwMode="auto">
          <a:xfrm>
            <a:off x="7772400" y="45720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0"/>
            <a:ext cx="1497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9"/>
          <p:cNvPicPr>
            <a:picLocks noChangeAspect="1" noChangeArrowheads="1"/>
          </p:cNvPicPr>
          <p:nvPr/>
        </p:nvPicPr>
        <p:blipFill>
          <a:blip r:embed="rId8" cstate="print"/>
          <a:srcRect l="20000" r="20000"/>
          <a:stretch>
            <a:fillRect/>
          </a:stretch>
        </p:blipFill>
        <p:spPr bwMode="auto">
          <a:xfrm>
            <a:off x="0" y="22860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0"/>
          <p:cNvPicPr>
            <a:picLocks noChangeAspect="1" noChangeArrowheads="1"/>
          </p:cNvPicPr>
          <p:nvPr/>
        </p:nvPicPr>
        <p:blipFill>
          <a:blip r:embed="rId9" cstate="print"/>
          <a:srcRect l="20000" r="20000"/>
          <a:stretch>
            <a:fillRect/>
          </a:stretch>
        </p:blipFill>
        <p:spPr bwMode="auto">
          <a:xfrm>
            <a:off x="1676400" y="2362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1"/>
          <p:cNvPicPr>
            <a:picLocks noChangeAspect="1" noChangeArrowheads="1"/>
          </p:cNvPicPr>
          <p:nvPr/>
        </p:nvPicPr>
        <p:blipFill>
          <a:blip r:embed="rId10" cstate="print"/>
          <a:srcRect l="16667" r="20000"/>
          <a:stretch>
            <a:fillRect/>
          </a:stretch>
        </p:blipFill>
        <p:spPr bwMode="auto">
          <a:xfrm>
            <a:off x="3200400" y="4572000"/>
            <a:ext cx="144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2"/>
          <p:cNvPicPr>
            <a:picLocks noChangeAspect="1" noChangeArrowheads="1"/>
          </p:cNvPicPr>
          <p:nvPr/>
        </p:nvPicPr>
        <p:blipFill>
          <a:blip r:embed="rId11" cstate="print"/>
          <a:srcRect l="16667" r="16667"/>
          <a:stretch>
            <a:fillRect/>
          </a:stretch>
        </p:blipFill>
        <p:spPr bwMode="auto">
          <a:xfrm>
            <a:off x="0" y="45720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3"/>
          <p:cNvPicPr>
            <a:picLocks noChangeAspect="1" noChangeArrowheads="1"/>
          </p:cNvPicPr>
          <p:nvPr/>
        </p:nvPicPr>
        <p:blipFill>
          <a:blip r:embed="rId12" cstate="print"/>
          <a:srcRect l="16667" r="13333"/>
          <a:stretch>
            <a:fillRect/>
          </a:stretch>
        </p:blipFill>
        <p:spPr bwMode="auto">
          <a:xfrm>
            <a:off x="1447800" y="45720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4"/>
          <p:cNvPicPr>
            <a:picLocks noChangeAspect="1" noChangeArrowheads="1"/>
          </p:cNvPicPr>
          <p:nvPr/>
        </p:nvPicPr>
        <p:blipFill>
          <a:blip r:embed="rId13" cstate="print"/>
          <a:srcRect l="20000" r="20000"/>
          <a:stretch>
            <a:fillRect/>
          </a:stretch>
        </p:blipFill>
        <p:spPr bwMode="auto">
          <a:xfrm>
            <a:off x="4800600" y="45720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2525" y="2514600"/>
            <a:ext cx="1476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4038600" cy="414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lang="en-US" sz="3600" dirty="0">
                <a:solidFill>
                  <a:srgbClr val="FFFF99"/>
                </a:solidFill>
                <a:cs typeface="Arial" charset="0"/>
              </a:rPr>
              <a:t>“They are not failed archaeologists, but </a:t>
            </a:r>
            <a:r>
              <a:rPr lang="en-US" sz="3600" dirty="0">
                <a:cs typeface="Arial" charset="0"/>
              </a:rPr>
              <a:t>successful mythographers of a post-science age</a:t>
            </a:r>
            <a:r>
              <a:rPr lang="en-US" sz="3600" dirty="0">
                <a:solidFill>
                  <a:srgbClr val="FFFF99"/>
                </a:solidFill>
                <a:cs typeface="Arial" charset="0"/>
              </a:rPr>
              <a:t>.”</a:t>
            </a:r>
          </a:p>
          <a:p>
            <a:pPr eaLnBrk="1" hangingPunct="1">
              <a:spcBef>
                <a:spcPct val="15000"/>
              </a:spcBef>
            </a:pPr>
            <a:r>
              <a:rPr lang="en-US" sz="1000" dirty="0">
                <a:solidFill>
                  <a:srgbClr val="FFFF99"/>
                </a:solidFill>
                <a:cs typeface="Arial" charset="0"/>
              </a:rPr>
              <a:t>Jeb Card, SAA Archaeological Record, Nov 2019, p. 26-30</a:t>
            </a:r>
            <a:endParaRPr lang="en-AU" sz="1000" dirty="0">
              <a:solidFill>
                <a:srgbClr val="FFFF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58462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4953000" y="638175"/>
            <a:ext cx="3886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300" dirty="0">
                <a:solidFill>
                  <a:srgbClr val="FFFF99"/>
                </a:solidFill>
              </a:rPr>
              <a:t>To summarise...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3886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300" dirty="0">
                <a:solidFill>
                  <a:srgbClr val="FFFF99"/>
                </a:solidFill>
              </a:rPr>
              <a:t>Five archaeological themes are in </a:t>
            </a:r>
            <a:r>
              <a:rPr lang="en-AU" sz="2300" dirty="0" err="1">
                <a:solidFill>
                  <a:srgbClr val="FFFF99"/>
                </a:solidFill>
              </a:rPr>
              <a:t>Stargate</a:t>
            </a:r>
            <a:endParaRPr lang="en-AU" sz="2300" dirty="0">
              <a:solidFill>
                <a:srgbClr val="FFFF99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53000" y="3352800"/>
            <a:ext cx="38862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300" dirty="0">
                <a:solidFill>
                  <a:srgbClr val="FFFF99"/>
                </a:solidFill>
              </a:rPr>
              <a:t>The archaeological content is used to create drama through fear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53000" y="5067300"/>
            <a:ext cx="3886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300">
                <a:solidFill>
                  <a:srgbClr val="FFFF99"/>
                </a:solidFill>
              </a:rPr>
              <a:t>There isn’t a lot of scientific support for the archaeology in the film</a:t>
            </a:r>
          </a:p>
        </p:txBody>
      </p:sp>
      <p:pic>
        <p:nvPicPr>
          <p:cNvPr id="53254" name="Picture 3" descr="movie_04"/>
          <p:cNvPicPr>
            <a:picLocks noChangeAspect="1" noChangeArrowheads="1"/>
          </p:cNvPicPr>
          <p:nvPr/>
        </p:nvPicPr>
        <p:blipFill>
          <a:blip r:embed="rId4" cstate="print"/>
          <a:srcRect l="40845" r="18558"/>
          <a:stretch>
            <a:fillRect/>
          </a:stretch>
        </p:blipFill>
        <p:spPr bwMode="auto">
          <a:xfrm>
            <a:off x="0" y="685800"/>
            <a:ext cx="46339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457200" y="638175"/>
            <a:ext cx="3886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300" dirty="0">
                <a:solidFill>
                  <a:srgbClr val="FFFF99"/>
                </a:solidFill>
              </a:rPr>
              <a:t>To do…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426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3200" dirty="0"/>
              <a:t>Read</a:t>
            </a:r>
            <a:r>
              <a:rPr lang="en-AU" sz="3200" dirty="0">
                <a:solidFill>
                  <a:srgbClr val="FFFF99"/>
                </a:solidFill>
              </a:rPr>
              <a:t> the syllabus and assignment instructions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"/>
            <a:ext cx="39814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2890897"/>
            <a:ext cx="426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3200" dirty="0"/>
              <a:t>Fri</a:t>
            </a:r>
            <a:r>
              <a:rPr lang="en-AU" sz="3200" dirty="0">
                <a:solidFill>
                  <a:srgbClr val="FFFF99"/>
                </a:solidFill>
              </a:rPr>
              <a:t>: watch Stargate, get ready to make your first entry in your film journal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CBED6F9-69A5-ED40-96BE-81165CB8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35940"/>
            <a:ext cx="426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3200" dirty="0"/>
              <a:t>Visit</a:t>
            </a:r>
            <a:r>
              <a:rPr lang="en-AU" sz="3200" dirty="0">
                <a:solidFill>
                  <a:srgbClr val="FFFF99"/>
                </a:solidFill>
              </a:rPr>
              <a:t> us in office hours, right now, Mary Gates Commons.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7800" y="-742950"/>
            <a:ext cx="115824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1330325"/>
            <a:ext cx="449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The depiction of a 1928 excavation on the Giza plateau serves several purposes: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551113"/>
            <a:ext cx="449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AU" sz="2200" dirty="0">
                <a:solidFill>
                  <a:srgbClr val="FFFF99"/>
                </a:solidFill>
              </a:rPr>
              <a:t> to embed the plot in a </a:t>
            </a:r>
            <a:r>
              <a:rPr lang="en-AU" sz="2200" dirty="0"/>
              <a:t>puzzle</a:t>
            </a:r>
            <a:r>
              <a:rPr lang="en-AU" sz="2200" dirty="0">
                <a:solidFill>
                  <a:srgbClr val="FFFF99"/>
                </a:solidFill>
              </a:rPr>
              <a:t> connected to archaeological discoveries, and to the Giza pyramids in particular.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sz="2200" dirty="0">
                <a:solidFill>
                  <a:srgbClr val="FFFF99"/>
                </a:solidFill>
              </a:rPr>
              <a:t> to define an </a:t>
            </a:r>
            <a:r>
              <a:rPr lang="en-AU" sz="2200" dirty="0"/>
              <a:t>object</a:t>
            </a:r>
            <a:r>
              <a:rPr lang="en-AU" sz="2200" dirty="0">
                <a:solidFill>
                  <a:srgbClr val="FFFF99"/>
                </a:solidFill>
              </a:rPr>
              <a:t> discovered at Giza – an object we later discovered to be an ‘object of power’.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sz="2200" dirty="0">
                <a:solidFill>
                  <a:srgbClr val="FFFF99"/>
                </a:solidFill>
              </a:rPr>
              <a:t> to frame archaeological knowledge as central to the </a:t>
            </a:r>
            <a:r>
              <a:rPr lang="en-AU" sz="2200" dirty="0"/>
              <a:t>mystery</a:t>
            </a:r>
            <a:r>
              <a:rPr lang="en-AU" sz="2200" dirty="0">
                <a:solidFill>
                  <a:srgbClr val="FFFF99"/>
                </a:solidFill>
              </a:rPr>
              <a:t> at hand.</a:t>
            </a:r>
          </a:p>
        </p:txBody>
      </p:sp>
      <p:pic>
        <p:nvPicPr>
          <p:cNvPr id="11268" name="Picture 5" descr="C:\Documents and Settings\Ben Marwick\My Documents\My Pictures\vlcsnap-147495.png"/>
          <p:cNvPicPr>
            <a:picLocks noChangeAspect="1" noChangeArrowheads="1"/>
          </p:cNvPicPr>
          <p:nvPr/>
        </p:nvPicPr>
        <p:blipFill>
          <a:blip r:embed="rId4" cstate="print"/>
          <a:srcRect l="42223" t="11629"/>
          <a:stretch>
            <a:fillRect/>
          </a:stretch>
        </p:blipFill>
        <p:spPr bwMode="auto">
          <a:xfrm>
            <a:off x="4884738" y="838200"/>
            <a:ext cx="42592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Documents and Settings\Ben Marwick\My Documents\My Pictures\vlcsnap-147978.png"/>
          <p:cNvPicPr>
            <a:picLocks noChangeAspect="1" noChangeArrowheads="1"/>
          </p:cNvPicPr>
          <p:nvPr/>
        </p:nvPicPr>
        <p:blipFill>
          <a:blip r:embed="rId5" cstate="print"/>
          <a:srcRect l="42223"/>
          <a:stretch>
            <a:fillRect/>
          </a:stretch>
        </p:blipFill>
        <p:spPr bwMode="auto">
          <a:xfrm>
            <a:off x="4876800" y="3575050"/>
            <a:ext cx="4267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300038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sz="2400" dirty="0">
                <a:solidFill>
                  <a:srgbClr val="FFFF99"/>
                </a:solidFill>
              </a:rPr>
              <a:t>The opening  titles of </a:t>
            </a:r>
            <a:r>
              <a:rPr lang="en-AU" sz="2400" dirty="0" err="1">
                <a:solidFill>
                  <a:srgbClr val="FFFF99"/>
                </a:solidFill>
              </a:rPr>
              <a:t>Stargate</a:t>
            </a:r>
            <a:r>
              <a:rPr lang="en-AU" sz="2400" dirty="0">
                <a:solidFill>
                  <a:srgbClr val="FFFF99"/>
                </a:solidFill>
              </a:rPr>
              <a:t> hint at an alien ancient </a:t>
            </a:r>
            <a:br>
              <a:rPr lang="en-AU" sz="2400" dirty="0">
                <a:solidFill>
                  <a:srgbClr val="FFFF99"/>
                </a:solidFill>
              </a:rPr>
            </a:br>
            <a:r>
              <a:rPr lang="en-AU" sz="2400" dirty="0">
                <a:solidFill>
                  <a:srgbClr val="FFFF99"/>
                </a:solidFill>
              </a:rPr>
              <a:t>Egyptian-ness...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The film then transports us into the present, where we are introduced to a new generation of archaeologist in the guise of Daniel Jackson giving a lecture on “The Old Kingdom and the </a:t>
            </a:r>
            <a:r>
              <a:rPr lang="en-AU" sz="2200" dirty="0" err="1">
                <a:solidFill>
                  <a:srgbClr val="FFFF99"/>
                </a:solidFill>
              </a:rPr>
              <a:t>IV</a:t>
            </a:r>
            <a:r>
              <a:rPr lang="en-AU" sz="2200" baseline="30000" dirty="0" err="1">
                <a:solidFill>
                  <a:srgbClr val="FFFF99"/>
                </a:solidFill>
              </a:rPr>
              <a:t>th</a:t>
            </a:r>
            <a:r>
              <a:rPr lang="en-AU" sz="2200" dirty="0">
                <a:solidFill>
                  <a:srgbClr val="FFFF99"/>
                </a:solidFill>
              </a:rPr>
              <a:t> Dynasty”.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His thesis is that the pharaohs of the 4</a:t>
            </a:r>
            <a:r>
              <a:rPr lang="en-AU" sz="2200" baseline="30000" dirty="0">
                <a:solidFill>
                  <a:srgbClr val="FFFF99"/>
                </a:solidFill>
              </a:rPr>
              <a:t>th</a:t>
            </a:r>
            <a:r>
              <a:rPr lang="en-AU" sz="2200" dirty="0">
                <a:solidFill>
                  <a:srgbClr val="FFFF99"/>
                </a:solidFill>
              </a:rPr>
              <a:t> dynasty </a:t>
            </a:r>
            <a:r>
              <a:rPr lang="en-AU" sz="2200" dirty="0"/>
              <a:t>did not </a:t>
            </a:r>
            <a:r>
              <a:rPr lang="en-AU" sz="2200" dirty="0">
                <a:solidFill>
                  <a:srgbClr val="FFFF99"/>
                </a:solidFill>
              </a:rPr>
              <a:t>build the pyramids...</a:t>
            </a:r>
          </a:p>
        </p:txBody>
      </p:sp>
      <p:pic>
        <p:nvPicPr>
          <p:cNvPr id="14339" name="Picture 4" descr="movie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32138"/>
            <a:ext cx="91440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movie_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938" y="0"/>
            <a:ext cx="532606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7" name="Picture 7" descr="movie_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7938" y="2362200"/>
            <a:ext cx="532606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8" name="Picture 8" descr="movie_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40238"/>
            <a:ext cx="533400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200400" y="-228600"/>
            <a:ext cx="1600200" cy="784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4191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Initially the archaeology of ancient Egypt is reproduced in the new world.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152400" y="2713038"/>
            <a:ext cx="419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Then ancient Egyptians are discovered, </a:t>
            </a:r>
            <a:r>
              <a:rPr lang="en-AU" sz="2200" dirty="0"/>
              <a:t>linguistically and culturally unchanged </a:t>
            </a:r>
            <a:r>
              <a:rPr lang="en-AU" sz="2200" dirty="0">
                <a:solidFill>
                  <a:srgbClr val="FFFF99"/>
                </a:solidFill>
              </a:rPr>
              <a:t>as captives in a time capsule.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52400" y="4740275"/>
            <a:ext cx="4191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 dirty="0">
                <a:solidFill>
                  <a:srgbClr val="FFFF99"/>
                </a:solidFill>
              </a:rPr>
              <a:t>Ultimately the non-human element of the human past is revealed. The </a:t>
            </a:r>
            <a:r>
              <a:rPr lang="en-AU" sz="2200" dirty="0"/>
              <a:t>alien</a:t>
            </a:r>
            <a:r>
              <a:rPr lang="en-AU" sz="2200" dirty="0">
                <a:solidFill>
                  <a:srgbClr val="FFFF99"/>
                </a:solidFill>
              </a:rPr>
              <a:t> shaping human history still exists and still threatens humanity.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0" y="152400"/>
            <a:ext cx="464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AU" sz="2200">
                <a:solidFill>
                  <a:srgbClr val="FFFF99"/>
                </a:solidFill>
              </a:rPr>
              <a:t>The past is revealed in the present: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0" grpId="0"/>
      <p:bldP spid="215051" grpId="0"/>
      <p:bldP spid="215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609600"/>
            <a:ext cx="84963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7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Themes for </a:t>
            </a:r>
            <a:r>
              <a:rPr lang="en-US" sz="72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Stargate</a:t>
            </a:r>
            <a:r>
              <a:rPr lang="en-US" sz="7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603020205020403" pitchFamily="18" charset="77"/>
              </a:rPr>
              <a:t> (and every film we watch in this class)</a:t>
            </a:r>
          </a:p>
        </p:txBody>
      </p:sp>
    </p:spTree>
    <p:extLst>
      <p:ext uri="{BB962C8B-B14F-4D97-AF65-F5344CB8AC3E}">
        <p14:creationId xmlns:p14="http://schemas.microsoft.com/office/powerpoint/2010/main" val="313740210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  <p:tag name="TPSTANDARDS" val=""/>
  <p:tag name="CHARTCOLORS" val="1"/>
  <p:tag name="CHARTCOLORINDICES" val="2,2,2,2,2,2,2,9,5,16,10,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4133</TotalTime>
  <Words>1669</Words>
  <Application>Microsoft Macintosh PowerPoint</Application>
  <PresentationFormat>On-screen Show (4:3)</PresentationFormat>
  <Paragraphs>154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Rockwell Extra Bold</vt:lpstr>
      <vt:lpstr>Tahoma</vt:lpstr>
      <vt:lpstr>Times New Roman</vt:lpstr>
      <vt:lpstr>Wingdings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</dc:creator>
  <cp:lastModifiedBy>Ben Marwick</cp:lastModifiedBy>
  <cp:revision>717</cp:revision>
  <dcterms:created xsi:type="dcterms:W3CDTF">1601-01-01T00:00:00Z</dcterms:created>
  <dcterms:modified xsi:type="dcterms:W3CDTF">2020-01-08T20:26:53Z</dcterms:modified>
</cp:coreProperties>
</file>