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786" r:id="rId2"/>
  </p:sldMasterIdLst>
  <p:notesMasterIdLst>
    <p:notesMasterId r:id="rId17"/>
  </p:notesMasterIdLst>
  <p:sldIdLst>
    <p:sldId id="479" r:id="rId3"/>
    <p:sldId id="702" r:id="rId4"/>
    <p:sldId id="700" r:id="rId5"/>
    <p:sldId id="456" r:id="rId6"/>
    <p:sldId id="513" r:id="rId7"/>
    <p:sldId id="701" r:id="rId8"/>
    <p:sldId id="491" r:id="rId9"/>
    <p:sldId id="416" r:id="rId10"/>
    <p:sldId id="514" r:id="rId11"/>
    <p:sldId id="515" r:id="rId12"/>
    <p:sldId id="516" r:id="rId13"/>
    <p:sldId id="425" r:id="rId14"/>
    <p:sldId id="512" r:id="rId15"/>
    <p:sldId id="544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564" autoAdjust="0"/>
    <p:restoredTop sz="66209" autoAdjust="0"/>
  </p:normalViewPr>
  <p:slideViewPr>
    <p:cSldViewPr showGuides="1">
      <p:cViewPr>
        <p:scale>
          <a:sx n="51" d="100"/>
          <a:sy n="51" d="100"/>
        </p:scale>
        <p:origin x="1160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-3058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60B4DF37-5F6F-5D44-AF87-5177C538FB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63A3E848-5E92-0049-98E2-254BD946FFA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1275F961-5927-364A-B543-AFDF07F08D6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7" name="Rectangle 5">
            <a:extLst>
              <a:ext uri="{FF2B5EF4-FFF2-40B4-BE49-F238E27FC236}">
                <a16:creationId xmlns:a16="http://schemas.microsoft.com/office/drawing/2014/main" id="{5C0537DB-56F9-344A-BBE9-D916258F83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3958" name="Rectangle 6">
            <a:extLst>
              <a:ext uri="{FF2B5EF4-FFF2-40B4-BE49-F238E27FC236}">
                <a16:creationId xmlns:a16="http://schemas.microsoft.com/office/drawing/2014/main" id="{F50E8387-B443-314B-880F-13991BC034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959" name="Rectangle 7">
            <a:extLst>
              <a:ext uri="{FF2B5EF4-FFF2-40B4-BE49-F238E27FC236}">
                <a16:creationId xmlns:a16="http://schemas.microsoft.com/office/drawing/2014/main" id="{77F345FB-9264-1748-8DA4-20FCFD80E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1BDBDD0-CB1B-0346-B06B-B2740C6E9F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ft.vanderbilt.edu/guides-sub-pages/metacognitio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04FDB18-5A15-884F-8C62-8D8A0D785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D4CF31E0-CEF0-F246-B768-91D188AE8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76297A2-E6E6-1341-8623-78EBD05AE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5B3A8-04B2-154D-BB1C-CAC1210CAAE8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BE21DD7C-320D-C842-B177-2926186EAB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E2D10076-AB4B-6E41-9869-2C83AF20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F55BB063-0C5A-7A46-93D0-CC5160644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EEB241-8AC1-5041-BA82-38CF2EAACF89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0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A50378E6-0B20-E440-A57F-6131BC6780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BDCEB7CE-4B0F-1B44-9441-AEC5A3DFA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935887DD-2158-8B47-B132-D2820F0A7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BB6636-444C-4447-8160-CAD20AD0EBD7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2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21E83C9B-03D4-3549-805E-01A8C9F2A0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3E4311C-D30B-D54D-99A3-07A0D9801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8F0E86D-7E9A-914B-90D1-4A3B8391D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26CAD8-1B91-1143-86FC-0CDF635C6414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7537A332-E61C-8A48-AE20-10D637103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D8874A0-1658-2643-852D-2D6BE81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29AA884D-AECC-4441-9723-67C92ADBA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4DBD0-1449-A14F-8EC9-B21B3304A80B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DBDD0-CB1B-0346-B06B-B2740C6E9FA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90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C6F3F-92BE-4E44-8D74-E9FFD78DDC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6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300F-C239-4B58-8C11-BB6D225640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92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B062648-8F0D-C541-A938-ED88C02AE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04CF159-BFD4-7F4D-80C4-08B3024B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A384F84A-D81A-8D4F-B845-D1104BC1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C959F6-CD92-7E4A-ACD8-6A09EA10CDD8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B062648-8F0D-C541-A938-ED88C02AE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04CF159-BFD4-7F4D-80C4-08B3024B4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Metacognition is, put simply, thinking about one’s thinking.  More precisely, it refers to the processes used to plan, monitor, and assess one’s understanding and performance. Metacognition includes a critical awareness of a) one’s thinking and learning and b) oneself as a thinker and learner. </a:t>
            </a:r>
            <a:r>
              <a:rPr lang="en-US" dirty="0">
                <a:hlinkClick r:id="rId3"/>
              </a:rPr>
              <a:t>https://cft.vanderbilt.edu/guides-sub-pages/metacognition/</a:t>
            </a:r>
            <a:endParaRPr lang="en-US" altLang="en-US" dirty="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A384F84A-D81A-8D4F-B845-D1104BC1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C959F6-CD92-7E4A-ACD8-6A09EA10CDD8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3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archaeology? Submit three words</a:t>
            </a:r>
          </a:p>
          <a:p>
            <a:r>
              <a:rPr lang="en-US"/>
              <a:t>https://www.polleverywhere.com/free_text_polls/keqwZSzkXHhiRD37naFWY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DBDD0-CB1B-0346-B06B-B2740C6E9FA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422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5E3FD6C-0F2F-9740-B46D-5472900A3B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3E6F614-311B-C343-9C15-DC8B4A9D4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C6F127D-C574-AB40-A722-B98614D1E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3FF595-0719-BF4C-96F3-43CC594E85EB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7F167DE5-832B-0446-9522-91118F65C6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658116B2-6DCD-E84C-A946-285A65613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FF2DD4CE-9288-7F45-A3E9-7FD488567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00845D-24D2-654F-9C24-79E8AB31723A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C1A7CD3-AE4B-7049-A06E-FE86A8AE63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196CD7E-C748-EF46-9932-DF183F5E2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EFA1F46-80D0-794E-9A8F-F1D68E2FF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559AF1-13BD-AE4F-98B6-D883C448C79C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3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19248D3-EAAF-D045-9C69-209500C310DD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4DD2C78-E9D7-D648-AC88-EA05989EA3B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F3715F3-58EB-4E4C-BE4E-BA7D2A86A9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0699C36-F099-AE43-ACC0-99E4CF62E67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C4DC7D0-5865-BE45-97E3-40E67619747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040A3B2D-3C0C-4C4A-9A1C-03C18CA74A8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5337DAB-51D3-C34F-BEB2-BAB7C67659E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9E302F60-7011-DD40-A2CB-47538194FA6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3A200F8C-D0B5-3C45-A186-443E4C7207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CB4380E-0B5F-2446-89D0-059A5D34A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074BCB1-1451-4A49-A724-02B0462CE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24A35-6033-8047-A0BE-F93E8D5E7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23574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BDEDDA1-9037-9844-B84A-CC85468B3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F07D501-D3A5-344C-9334-337B577052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9F0A331-11AC-D043-85FF-76442D87E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79E87-3BE6-1640-AC69-FE4FD9B5F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92301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45CD20B-94B1-C24B-97F6-DE4CCBB5B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E96A509-334D-904A-A959-6C0C204A0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24841F8-29D9-3441-86B2-9197630D2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E9292-8A50-9C4B-B33F-77A250048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4999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764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4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58BF-F06D-4712-8DBF-8490B9FBE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259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182B2-FC60-4732-BB41-928C3CB3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162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A181-0966-403B-98F1-C47880F0A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0643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2596-2D63-4612-86C3-7762E471E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9320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4D991-C02A-4EF3-8E51-43ECBD35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1877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C4DF-6F4C-4904-8ACD-E2AC2833F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489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AFD8-A6B9-4519-8F5F-0B7027831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3958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8EA8B-DB21-4893-857B-5C53DAC80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9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EAE87B3-035F-604E-9EDE-F4C01206E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20BCCD1-CC51-5C47-8748-C0315E7391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5C55912-97D0-7943-81EE-A39FBFBDEC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EF1E0-41F5-ED41-8A00-CBE30D69C5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85954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5768-50DA-404A-9B21-E0314AC3E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7729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80EE-4CE2-4D0B-8C66-2DC5C5B02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33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995F2-E903-4668-AFA7-40AC932F5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107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EA52D-CD6A-4E0A-81F3-8C6D26F1DF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68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F795B81-860B-F443-A83E-002411910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CD141E3-3C9B-FF45-BB04-7E78AD088C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AE28DFE-EDA3-0941-B3A9-58CE66F63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71DFE-A7AD-1844-9536-20D6DEC5B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2909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4AEF4BF-89AB-344B-B06D-839979BCB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8F99A00-5AF1-C341-BB07-DF7F3E6D6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1D513E8-9481-3A41-86FE-9646CC3C7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161D7-F280-B248-A73D-522785D4C1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394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6E54794-0D85-754A-B817-D760ED6C7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C773B54-5CD1-4C4A-8B69-DB9D97FEC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11ECCD2-1669-1E4A-8F0E-5A884C09E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B33E1-08C4-BE49-BEE7-3678A4DD2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4120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1FF9FBD-37A9-1044-96B1-345F94D3D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F934B6F-FCB0-1A4C-989A-A8E7F40E60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3A36F97-B8B2-4C4F-9797-6C791449F2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9E799-1536-8549-B79B-011EA28D0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1529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4BB4DC4-B577-9D4D-BDD0-74908B50E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ACF4645-18F6-FA47-A768-9BA249134E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878EAE4-B992-3D49-8096-8A5EABF4C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21096-BBE7-6041-9539-F218FEB21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20326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8FFDB57-964C-3248-9F83-613DAB1A05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3888A34-E571-3D46-873C-B875B4D7A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6F4B042-30F9-4A43-A278-74EE996E4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AAE75-E9B8-4A42-9769-960B75986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7527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5F4E372-E2EC-0544-B487-B99675BE4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178CC3C-FB93-9346-8EF9-9BD471337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E780277-107C-564E-BDBA-5E6DE1C5C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7993B-9EFF-8B45-8BDA-21AA1FFC1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2926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35EAF642-F710-1344-9B36-99A225FE3A8E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6611" name="Freeform 3">
              <a:extLst>
                <a:ext uri="{FF2B5EF4-FFF2-40B4-BE49-F238E27FC236}">
                  <a16:creationId xmlns:a16="http://schemas.microsoft.com/office/drawing/2014/main" id="{A72540BC-9DB6-F247-8E81-1AC2224C81E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2" name="Freeform 4">
              <a:extLst>
                <a:ext uri="{FF2B5EF4-FFF2-40B4-BE49-F238E27FC236}">
                  <a16:creationId xmlns:a16="http://schemas.microsoft.com/office/drawing/2014/main" id="{7D463AAE-58FC-CC48-8E93-A066D6E1DA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3" name="Freeform 5">
              <a:extLst>
                <a:ext uri="{FF2B5EF4-FFF2-40B4-BE49-F238E27FC236}">
                  <a16:creationId xmlns:a16="http://schemas.microsoft.com/office/drawing/2014/main" id="{FE51F67C-F0A3-2B49-83CC-B24BE2AFB86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4" name="Freeform 6">
              <a:extLst>
                <a:ext uri="{FF2B5EF4-FFF2-40B4-BE49-F238E27FC236}">
                  <a16:creationId xmlns:a16="http://schemas.microsoft.com/office/drawing/2014/main" id="{19EEEC8D-1ACA-6641-9B37-D22523BB776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5" name="Oval 7">
              <a:extLst>
                <a:ext uri="{FF2B5EF4-FFF2-40B4-BE49-F238E27FC236}">
                  <a16:creationId xmlns:a16="http://schemas.microsoft.com/office/drawing/2014/main" id="{5966FB9C-04EB-9D42-B645-88810F1BE61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6" name="Oval 8">
              <a:extLst>
                <a:ext uri="{FF2B5EF4-FFF2-40B4-BE49-F238E27FC236}">
                  <a16:creationId xmlns:a16="http://schemas.microsoft.com/office/drawing/2014/main" id="{B9E05087-DAB8-EC4B-AF4A-CC9D667C09A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6617" name="Oval 9">
              <a:extLst>
                <a:ext uri="{FF2B5EF4-FFF2-40B4-BE49-F238E27FC236}">
                  <a16:creationId xmlns:a16="http://schemas.microsoft.com/office/drawing/2014/main" id="{60316981-2F67-FD44-A7D9-3ABA91B10A7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96618" name="Rectangle 10">
            <a:extLst>
              <a:ext uri="{FF2B5EF4-FFF2-40B4-BE49-F238E27FC236}">
                <a16:creationId xmlns:a16="http://schemas.microsoft.com/office/drawing/2014/main" id="{FEAE3133-6E41-3843-A360-924816D6B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6619" name="Rectangle 11">
            <a:extLst>
              <a:ext uri="{FF2B5EF4-FFF2-40B4-BE49-F238E27FC236}">
                <a16:creationId xmlns:a16="http://schemas.microsoft.com/office/drawing/2014/main" id="{42097B7C-03BD-F041-A2B1-E1DADF29D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20" name="Rectangle 12">
            <a:extLst>
              <a:ext uri="{FF2B5EF4-FFF2-40B4-BE49-F238E27FC236}">
                <a16:creationId xmlns:a16="http://schemas.microsoft.com/office/drawing/2014/main" id="{29D7536A-9455-F344-AFD2-756D64987B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>
            <a:extLst>
              <a:ext uri="{FF2B5EF4-FFF2-40B4-BE49-F238E27FC236}">
                <a16:creationId xmlns:a16="http://schemas.microsoft.com/office/drawing/2014/main" id="{09FD4678-E249-3048-9D9B-9EF4D033BE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>
            <a:extLst>
              <a:ext uri="{FF2B5EF4-FFF2-40B4-BE49-F238E27FC236}">
                <a16:creationId xmlns:a16="http://schemas.microsoft.com/office/drawing/2014/main" id="{7FDC255B-263E-E544-9155-EE31EE1ECA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C871C08D-6A68-BD46-8826-77DF08A93A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66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2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662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70DEA52D-CD6A-4E0A-81F3-8C6D26F1D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4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1DAA03AD-4F26-1E4D-BE0E-7E991A4F8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99" name="Text Box 6">
            <a:extLst>
              <a:ext uri="{FF2B5EF4-FFF2-40B4-BE49-F238E27FC236}">
                <a16:creationId xmlns:a16="http://schemas.microsoft.com/office/drawing/2014/main" id="{729B5249-A552-1F4A-A478-4698BEF1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71800"/>
            <a:ext cx="65532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4000" dirty="0">
                <a:solidFill>
                  <a:srgbClr val="FFFF99"/>
                </a:solidFill>
              </a:rPr>
              <a:t>ARCHY 109</a:t>
            </a:r>
            <a:br>
              <a:rPr lang="en-AU" altLang="en-US" sz="4000" dirty="0">
                <a:solidFill>
                  <a:srgbClr val="FFFF99"/>
                </a:solidFill>
              </a:rPr>
            </a:br>
            <a:r>
              <a:rPr lang="en-AU" altLang="en-US" sz="4000" dirty="0">
                <a:solidFill>
                  <a:srgbClr val="FFFF99"/>
                </a:solidFill>
              </a:rPr>
              <a:t>Winter 2020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altLang="en-US" sz="4000" dirty="0">
                <a:solidFill>
                  <a:srgbClr val="FFFF99"/>
                </a:solidFill>
              </a:rPr>
              <a:t>Lecture 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FFFF99"/>
                </a:solidFill>
              </a:rPr>
              <a:t>Stargate Screening Notes</a:t>
            </a:r>
            <a:endParaRPr lang="en-AU" altLang="en-US" sz="4000" dirty="0">
              <a:solidFill>
                <a:srgbClr val="FFFF99"/>
              </a:solidFill>
            </a:endParaRPr>
          </a:p>
        </p:txBody>
      </p:sp>
      <p:pic>
        <p:nvPicPr>
          <p:cNvPr id="4100" name="Picture 11" descr="C:\Documents and Settings\Ben Marwick.BENMARWICK\My Documents\My UW\Stationary\UWLogos\gif\Column\UWThreeCampusesWhite.png">
            <a:extLst>
              <a:ext uri="{FF2B5EF4-FFF2-40B4-BE49-F238E27FC236}">
                <a16:creationId xmlns:a16="http://schemas.microsoft.com/office/drawing/2014/main" id="{5A5B8815-C1E8-F246-80A6-AA6A2B9C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7"/>
          <a:stretch>
            <a:fillRect/>
          </a:stretch>
        </p:blipFill>
        <p:spPr bwMode="auto">
          <a:xfrm>
            <a:off x="1011238" y="609600"/>
            <a:ext cx="71421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movie_01">
            <a:extLst>
              <a:ext uri="{FF2B5EF4-FFF2-40B4-BE49-F238E27FC236}">
                <a16:creationId xmlns:a16="http://schemas.microsoft.com/office/drawing/2014/main" id="{7BE92F44-FD22-BA4E-8B57-2E057A52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3722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3" descr="movie_04">
            <a:extLst>
              <a:ext uri="{FF2B5EF4-FFF2-40B4-BE49-F238E27FC236}">
                <a16:creationId xmlns:a16="http://schemas.microsoft.com/office/drawing/2014/main" id="{45DC6FFE-34E4-5445-BF9E-6504DECE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0"/>
            <a:ext cx="54102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6" name="Picture 10" descr="movie_39">
            <a:extLst>
              <a:ext uri="{FF2B5EF4-FFF2-40B4-BE49-F238E27FC236}">
                <a16:creationId xmlns:a16="http://schemas.microsoft.com/office/drawing/2014/main" id="{528B79A3-3E1E-7B40-BCEB-E10DC22B1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40288"/>
            <a:ext cx="46482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>
            <a:extLst>
              <a:ext uri="{FF2B5EF4-FFF2-40B4-BE49-F238E27FC236}">
                <a16:creationId xmlns:a16="http://schemas.microsoft.com/office/drawing/2014/main" id="{19F40AA9-F82E-8C4B-A538-00E8629F0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-228600"/>
            <a:ext cx="2667000" cy="784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4022" name="Text Box 6">
            <a:extLst>
              <a:ext uri="{FF2B5EF4-FFF2-40B4-BE49-F238E27FC236}">
                <a16:creationId xmlns:a16="http://schemas.microsoft.com/office/drawing/2014/main" id="{B26737A2-55AB-B646-8E22-B2E4DCBE4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72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Dr Daniel Jackson (James </a:t>
            </a:r>
            <a:r>
              <a:rPr lang="en-AU" altLang="en-US" sz="2200" dirty="0" err="1">
                <a:solidFill>
                  <a:srgbClr val="FFFF99"/>
                </a:solidFill>
              </a:rPr>
              <a:t>Spader</a:t>
            </a:r>
            <a:r>
              <a:rPr lang="en-AU" altLang="en-US" sz="2200" dirty="0">
                <a:solidFill>
                  <a:srgbClr val="FFFF99"/>
                </a:solidFill>
              </a:rPr>
              <a:t>) begins as a marginalized archaeologist/linguist advocating </a:t>
            </a:r>
            <a:r>
              <a:rPr lang="en-AU" altLang="en-US" sz="2200" dirty="0"/>
              <a:t>radically unacceptable </a:t>
            </a:r>
            <a:r>
              <a:rPr lang="en-AU" altLang="en-US" sz="2200" dirty="0">
                <a:solidFill>
                  <a:srgbClr val="FFFF99"/>
                </a:solidFill>
              </a:rPr>
              <a:t>theories of the human past.</a:t>
            </a:r>
          </a:p>
        </p:txBody>
      </p:sp>
      <p:sp>
        <p:nvSpPr>
          <p:cNvPr id="214023" name="Text Box 7">
            <a:extLst>
              <a:ext uri="{FF2B5EF4-FFF2-40B4-BE49-F238E27FC236}">
                <a16:creationId xmlns:a16="http://schemas.microsoft.com/office/drawing/2014/main" id="{33CB7B7E-7446-5F41-B3C1-A62239FC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87675"/>
            <a:ext cx="4724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He is saved by his involvement in an archaeological riddle which he solves and by </a:t>
            </a:r>
            <a:r>
              <a:rPr lang="en-AU" altLang="en-US" sz="2200" dirty="0"/>
              <a:t>his integration into a new, non-academic community</a:t>
            </a:r>
            <a:r>
              <a:rPr lang="en-AU" altLang="en-US" sz="2200" dirty="0">
                <a:solidFill>
                  <a:srgbClr val="FFFF99"/>
                </a:solidFill>
              </a:rPr>
              <a:t>.</a:t>
            </a:r>
          </a:p>
        </p:txBody>
      </p:sp>
      <p:sp>
        <p:nvSpPr>
          <p:cNvPr id="214024" name="Text Box 8">
            <a:extLst>
              <a:ext uri="{FF2B5EF4-FFF2-40B4-BE49-F238E27FC236}">
                <a16:creationId xmlns:a16="http://schemas.microsoft.com/office/drawing/2014/main" id="{26BA6C91-2400-1448-8D92-DAFE4D80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86313"/>
            <a:ext cx="472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Ultimately he	is transformed by his </a:t>
            </a:r>
            <a:r>
              <a:rPr lang="en-AU" altLang="en-US" sz="2200" dirty="0"/>
              <a:t>confrontation with the present/reality </a:t>
            </a:r>
            <a:r>
              <a:rPr lang="en-AU" altLang="en-US" sz="2200" dirty="0">
                <a:solidFill>
                  <a:srgbClr val="FFFF99"/>
                </a:solidFill>
              </a:rPr>
              <a:t>rather than his engagement with the past/theory to become an agent for action.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44C05796-ABEA-BA41-A5E8-900A820A1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886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>
                <a:solidFill>
                  <a:srgbClr val="FFFF99"/>
                </a:solidFill>
              </a:rPr>
              <a:t>Transformations:</a:t>
            </a:r>
          </a:p>
        </p:txBody>
      </p:sp>
    </p:spTree>
    <p:extLst>
      <p:ext uri="{BB962C8B-B14F-4D97-AF65-F5344CB8AC3E}">
        <p14:creationId xmlns:p14="http://schemas.microsoft.com/office/powerpoint/2010/main" val="306898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2" grpId="0"/>
      <p:bldP spid="214023" grpId="0"/>
      <p:bldP spid="2140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ovie_46">
            <a:extLst>
              <a:ext uri="{FF2B5EF4-FFF2-40B4-BE49-F238E27FC236}">
                <a16:creationId xmlns:a16="http://schemas.microsoft.com/office/drawing/2014/main" id="{1C44A24D-1F92-F746-AB0C-FC27119B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91050"/>
            <a:ext cx="51530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 descr="movie_53">
            <a:extLst>
              <a:ext uri="{FF2B5EF4-FFF2-40B4-BE49-F238E27FC236}">
                <a16:creationId xmlns:a16="http://schemas.microsoft.com/office/drawing/2014/main" id="{A4160DEB-FD1D-574E-B523-E6EE4D5E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5162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movie_13">
            <a:extLst>
              <a:ext uri="{FF2B5EF4-FFF2-40B4-BE49-F238E27FC236}">
                <a16:creationId xmlns:a16="http://schemas.microsoft.com/office/drawing/2014/main" id="{1B8E685B-0243-CC4F-B82F-E90A8BB1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5181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9">
            <a:extLst>
              <a:ext uri="{FF2B5EF4-FFF2-40B4-BE49-F238E27FC236}">
                <a16:creationId xmlns:a16="http://schemas.microsoft.com/office/drawing/2014/main" id="{0080F728-92B4-774F-A5F0-EB50AF946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-228600"/>
            <a:ext cx="1600200" cy="784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4" name="Text Box 13">
            <a:extLst>
              <a:ext uri="{FF2B5EF4-FFF2-40B4-BE49-F238E27FC236}">
                <a16:creationId xmlns:a16="http://schemas.microsoft.com/office/drawing/2014/main" id="{2495BE64-753C-E547-9761-CCDEE5F1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2425"/>
            <a:ext cx="4648200" cy="429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Of course there are the annoyingly contemporary themes of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sz="2200" dirty="0">
                <a:solidFill>
                  <a:srgbClr val="FFFF99"/>
                </a:solidFill>
              </a:rPr>
              <a:t>an American </a:t>
            </a:r>
            <a:r>
              <a:rPr lang="en-AU" altLang="en-US" sz="2200" dirty="0"/>
              <a:t>military response to the unknown</a:t>
            </a:r>
            <a:r>
              <a:rPr lang="en-AU" altLang="en-US" sz="2200" dirty="0">
                <a:solidFill>
                  <a:srgbClr val="FFFF99"/>
                </a:solidFill>
              </a:rPr>
              <a:t>,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sz="2200" dirty="0">
                <a:solidFill>
                  <a:srgbClr val="FFFF99"/>
                </a:solidFill>
              </a:rPr>
              <a:t>followed by an American </a:t>
            </a:r>
            <a:r>
              <a:rPr lang="en-AU" altLang="en-US" sz="2200" dirty="0"/>
              <a:t>attempt to ‘liberate’</a:t>
            </a:r>
            <a:r>
              <a:rPr lang="en-AU" altLang="en-US" sz="2200" dirty="0">
                <a:solidFill>
                  <a:srgbClr val="FFFF99"/>
                </a:solidFill>
              </a:rPr>
              <a:t> and change an ancient society,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sz="2200" dirty="0">
                <a:solidFill>
                  <a:srgbClr val="FFFF99"/>
                </a:solidFill>
              </a:rPr>
              <a:t>culminating in an American decision to </a:t>
            </a:r>
            <a:r>
              <a:rPr lang="en-AU" altLang="en-US" sz="2200" dirty="0"/>
              <a:t>use atomic weaponry </a:t>
            </a:r>
            <a:r>
              <a:rPr lang="en-AU" altLang="en-US" sz="2200" dirty="0">
                <a:solidFill>
                  <a:srgbClr val="FFFF99"/>
                </a:solidFill>
              </a:rPr>
              <a:t>to destroy the enemy.</a:t>
            </a:r>
          </a:p>
        </p:txBody>
      </p:sp>
      <p:sp>
        <p:nvSpPr>
          <p:cNvPr id="203790" name="Text Box 14">
            <a:extLst>
              <a:ext uri="{FF2B5EF4-FFF2-40B4-BE49-F238E27FC236}">
                <a16:creationId xmlns:a16="http://schemas.microsoft.com/office/drawing/2014/main" id="{C20D2446-80B3-BC4C-B2A4-698701B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92804"/>
            <a:ext cx="457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i="1" dirty="0">
                <a:solidFill>
                  <a:srgbClr val="FFFF99"/>
                </a:solidFill>
              </a:rPr>
              <a:t>Lets agree to not be too annoyed and to focus on some of the more archaeological aspects of the film.</a:t>
            </a:r>
          </a:p>
        </p:txBody>
      </p:sp>
    </p:spTree>
    <p:extLst>
      <p:ext uri="{BB962C8B-B14F-4D97-AF65-F5344CB8AC3E}">
        <p14:creationId xmlns:p14="http://schemas.microsoft.com/office/powerpoint/2010/main" val="2912553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vie_04">
            <a:extLst>
              <a:ext uri="{FF2B5EF4-FFF2-40B4-BE49-F238E27FC236}">
                <a16:creationId xmlns:a16="http://schemas.microsoft.com/office/drawing/2014/main" id="{F1DF4A39-2818-8749-AB96-853B58B2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movie_05">
            <a:extLst>
              <a:ext uri="{FF2B5EF4-FFF2-40B4-BE49-F238E27FC236}">
                <a16:creationId xmlns:a16="http://schemas.microsoft.com/office/drawing/2014/main" id="{7275882C-75BD-DE47-B3C1-D7806687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3434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454EC7C3-8CA4-6C43-9811-BE85B07BB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37338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>
                <a:solidFill>
                  <a:srgbClr val="FFFF99"/>
                </a:solidFill>
              </a:rPr>
              <a:t>Things to watch for… </a:t>
            </a:r>
            <a:endParaRPr lang="en-AU" altLang="en-US" sz="2300">
              <a:solidFill>
                <a:srgbClr val="FFFF99"/>
              </a:solidFill>
            </a:endParaRP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9162F2AF-853A-4A4A-A5FD-05AAC261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4572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99"/>
                </a:solidFill>
              </a:rPr>
              <a:t>One joy of this film is the existence of lots of reasonably accurate archaeological statements and in-jokes:</a:t>
            </a:r>
            <a:endParaRPr lang="en-AU" altLang="en-US" sz="2000">
              <a:solidFill>
                <a:srgbClr val="FFFF99"/>
              </a:solidFill>
            </a:endParaRP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338DAF15-99A9-7D44-9120-5FEA00799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55838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FFFF99"/>
                </a:solidFill>
              </a:rPr>
              <a:t> Derisory comments on Budge’s guides to hieroglyphs.</a:t>
            </a:r>
            <a:endParaRPr lang="en-AU" altLang="en-US" sz="2000">
              <a:solidFill>
                <a:srgbClr val="FFFF99"/>
              </a:solidFill>
            </a:endParaRPr>
          </a:p>
        </p:txBody>
      </p:sp>
      <p:sp>
        <p:nvSpPr>
          <p:cNvPr id="212999" name="Text Box 7">
            <a:extLst>
              <a:ext uri="{FF2B5EF4-FFF2-40B4-BE49-F238E27FC236}">
                <a16:creationId xmlns:a16="http://schemas.microsoft.com/office/drawing/2014/main" id="{F1BE9D6A-6329-B244-8CC5-595998CD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8610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FFFF99"/>
                </a:solidFill>
              </a:rPr>
              <a:t> On a table full of Jackson’s books, not only a copy of Christopher Frayling’s </a:t>
            </a:r>
            <a:r>
              <a:rPr lang="en-US" altLang="en-US" sz="2000" i="1">
                <a:solidFill>
                  <a:srgbClr val="FFFF99"/>
                </a:solidFill>
              </a:rPr>
              <a:t>The Face of Tutankhamun</a:t>
            </a:r>
            <a:r>
              <a:rPr lang="en-US" altLang="en-US" sz="2000">
                <a:solidFill>
                  <a:srgbClr val="FFFF99"/>
                </a:solidFill>
              </a:rPr>
              <a:t> (an inappropriately popular book dealing with a much late time period), but also pseudo-scientific book on Egypt.</a:t>
            </a:r>
            <a:endParaRPr lang="en-AU" altLang="en-US" sz="2000">
              <a:solidFill>
                <a:srgbClr val="FFFF99"/>
              </a:solidFill>
            </a:endParaRPr>
          </a:p>
        </p:txBody>
      </p:sp>
      <p:sp>
        <p:nvSpPr>
          <p:cNvPr id="213000" name="Text Box 8">
            <a:extLst>
              <a:ext uri="{FF2B5EF4-FFF2-40B4-BE49-F238E27FC236}">
                <a16:creationId xmlns:a16="http://schemas.microsoft.com/office/drawing/2014/main" id="{37E27412-A2DF-2947-A87B-D8BCA634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277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 dirty="0">
                <a:solidFill>
                  <a:srgbClr val="FFFF99"/>
                </a:solidFill>
              </a:rPr>
              <a:t> The famous Kurt Russel line “Give my regards to King Tut asshole”. (Emmerich had a film of </a:t>
            </a:r>
            <a:r>
              <a:rPr lang="en-US" altLang="en-US" sz="2000" i="1" dirty="0" err="1">
                <a:solidFill>
                  <a:srgbClr val="FFFF99"/>
                </a:solidFill>
              </a:rPr>
              <a:t>Tutanhkamun</a:t>
            </a:r>
            <a:r>
              <a:rPr lang="en-US" altLang="en-US" sz="2000" dirty="0">
                <a:solidFill>
                  <a:srgbClr val="FFFF99"/>
                </a:solidFill>
              </a:rPr>
              <a:t> in production, but didn’t get made).</a:t>
            </a:r>
            <a:endParaRPr lang="en-AU" altLang="en-US" sz="2000" dirty="0">
              <a:solidFill>
                <a:srgbClr val="FFFF99"/>
              </a:solidFill>
            </a:endParaRPr>
          </a:p>
        </p:txBody>
      </p:sp>
      <p:sp>
        <p:nvSpPr>
          <p:cNvPr id="213001" name="Text Box 9">
            <a:extLst>
              <a:ext uri="{FF2B5EF4-FFF2-40B4-BE49-F238E27FC236}">
                <a16:creationId xmlns:a16="http://schemas.microsoft.com/office/drawing/2014/main" id="{B7A83902-7D11-144A-A157-404E1C2A1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70238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FFFF99"/>
                </a:solidFill>
              </a:rPr>
              <a:t> Recycling of Egyptian symbolism (Eye of Horus becomes eye of Ra, lots of uses of Hathor’s horns etc).</a:t>
            </a:r>
            <a:endParaRPr lang="en-AU" altLang="en-US" sz="20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/>
      <p:bldP spid="212999" grpId="0"/>
      <p:bldP spid="213000" grpId="0"/>
      <p:bldP spid="2130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8950913E-00A5-F942-B774-4CC01B929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8175"/>
            <a:ext cx="3886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/>
              <a:t>Coming up next…</a:t>
            </a:r>
          </a:p>
        </p:txBody>
      </p:sp>
      <p:sp>
        <p:nvSpPr>
          <p:cNvPr id="226309" name="Text Box 5">
            <a:extLst>
              <a:ext uri="{FF2B5EF4-FFF2-40B4-BE49-F238E27FC236}">
                <a16:creationId xmlns:a16="http://schemas.microsoft.com/office/drawing/2014/main" id="{E4DDBAEA-DB7B-0A4F-9C4B-E39D9940C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64381"/>
            <a:ext cx="38862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Closing remarks on </a:t>
            </a:r>
            <a:r>
              <a:rPr lang="en-AU" altLang="en-US" sz="2300" i="1" dirty="0">
                <a:solidFill>
                  <a:srgbClr val="FFFF99"/>
                </a:solidFill>
              </a:rPr>
              <a:t>Stargate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56C8001-DD3B-AB44-8E59-494C0F50D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022219"/>
            <a:ext cx="38862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Introduction to </a:t>
            </a:r>
            <a:r>
              <a:rPr lang="en-AU" altLang="en-US" sz="2300" i="1" dirty="0">
                <a:solidFill>
                  <a:srgbClr val="FFFF99"/>
                </a:solidFill>
              </a:rPr>
              <a:t>The Mummy </a:t>
            </a:r>
            <a:r>
              <a:rPr lang="en-AU" altLang="en-US" sz="2300" dirty="0">
                <a:solidFill>
                  <a:srgbClr val="FFFF99"/>
                </a:solidFill>
              </a:rPr>
              <a:t>(1932)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7BE1BF2-7754-724D-91F6-8B10123D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3886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Don’t hesitate to contact us with any questions at all!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51B527F-C776-3843-8B74-2A77D79C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38862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Do your viewing notes and your reading annotations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728649-C904-DF42-BF27-39F02FB89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56" y="0"/>
            <a:ext cx="4466844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/>
      <p:bldP spid="8" grpId="0"/>
      <p:bldP spid="1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wick\Downloads\FreeGreatPicture.com-11326-red-curtain-curt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9138346" cy="60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201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44958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are we going to do today?</a:t>
            </a:r>
            <a:endParaRPr kumimoji="0" lang="en-AU" sz="23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7200" y="1371600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Feedback on your work so far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57200" y="2667000"/>
            <a:ext cx="472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2. Instructions on viewing notes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786BA-1B09-A747-837A-9C678760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68593"/>
            <a:ext cx="4073525" cy="6110287"/>
          </a:xfrm>
          <a:prstGeom prst="rect">
            <a:avLst/>
          </a:prstGeom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61E69BCE-10FE-8E49-BD0C-101768CDF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4114800"/>
            <a:ext cx="472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99"/>
                </a:solidFill>
                <a:latin typeface="Arial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lang="en-US" sz="3600" dirty="0">
                <a:solidFill>
                  <a:srgbClr val="FFFF99"/>
                </a:solidFill>
                <a:latin typeface="Arial" charset="0"/>
              </a:rPr>
              <a:t>Screening notes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950A9C7-F289-4F44-8B59-597E2CFF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5356919"/>
            <a:ext cx="472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FFFF99"/>
                </a:solidFill>
                <a:latin typeface="Arial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Enjoy the film! 🍿🎉🎞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9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D4A87-CFB3-5E43-B341-E57952C00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05" y="0"/>
            <a:ext cx="6078190" cy="14885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0C7DC-4CB3-B64B-A47C-2FF3BA8A443C}"/>
              </a:ext>
            </a:extLst>
          </p:cNvPr>
          <p:cNvSpPr/>
          <p:nvPr/>
        </p:nvSpPr>
        <p:spPr>
          <a:xfrm>
            <a:off x="2562403" y="1600200"/>
            <a:ext cx="4033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class activities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85FFA-87F3-B943-9762-DF56A7000DCB}"/>
              </a:ext>
            </a:extLst>
          </p:cNvPr>
          <p:cNvSpPr/>
          <p:nvPr/>
        </p:nvSpPr>
        <p:spPr>
          <a:xfrm>
            <a:off x="2133600" y="3962400"/>
            <a:ext cx="4891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Reading annotations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31950-5EF3-6944-B767-DF55235A6B34}"/>
              </a:ext>
            </a:extLst>
          </p:cNvPr>
          <p:cNvSpPr/>
          <p:nvPr/>
        </p:nvSpPr>
        <p:spPr>
          <a:xfrm>
            <a:off x="2887724" y="6073914"/>
            <a:ext cx="3368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Viewing notes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9DA7E7-6ABF-0A43-A71D-BD06B6866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76" y="2362200"/>
            <a:ext cx="6078190" cy="14885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29FB8F-58E6-A147-9F37-BDAC422F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45" y="4648200"/>
            <a:ext cx="6078190" cy="148853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8D61859-69A2-C24E-80B5-26CB4004E8E6}"/>
              </a:ext>
            </a:extLst>
          </p:cNvPr>
          <p:cNvSpPr/>
          <p:nvPr/>
        </p:nvSpPr>
        <p:spPr bwMode="auto">
          <a:xfrm>
            <a:off x="1865971" y="2486581"/>
            <a:ext cx="1143000" cy="1143000"/>
          </a:xfrm>
          <a:prstGeom prst="ellipse">
            <a:avLst/>
          </a:prstGeom>
          <a:noFill/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B10C35-ADA3-6549-89F4-7F6942225E47}"/>
              </a:ext>
            </a:extLst>
          </p:cNvPr>
          <p:cNvSpPr/>
          <p:nvPr/>
        </p:nvSpPr>
        <p:spPr bwMode="auto">
          <a:xfrm>
            <a:off x="3962400" y="133749"/>
            <a:ext cx="1143000" cy="1143000"/>
          </a:xfrm>
          <a:prstGeom prst="ellipse">
            <a:avLst/>
          </a:prstGeom>
          <a:noFill/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C3CB7F-0E4A-1148-99C8-7E3D929A566D}"/>
              </a:ext>
            </a:extLst>
          </p:cNvPr>
          <p:cNvSpPr txBox="1"/>
          <p:nvPr/>
        </p:nvSpPr>
        <p:spPr>
          <a:xfrm rot="16200000">
            <a:off x="-2631815" y="2412655"/>
            <a:ext cx="655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Feedback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A7B120-E7DF-6641-A97B-CE7CDD2910D3}"/>
              </a:ext>
            </a:extLst>
          </p:cNvPr>
          <p:cNvSpPr/>
          <p:nvPr/>
        </p:nvSpPr>
        <p:spPr bwMode="auto">
          <a:xfrm>
            <a:off x="-1447800" y="4820968"/>
            <a:ext cx="1143000" cy="1143000"/>
          </a:xfrm>
          <a:prstGeom prst="ellipse">
            <a:avLst/>
          </a:prstGeom>
          <a:noFill/>
          <a:ln w="1016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59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26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D279DAC0-C301-0E41-92F3-C07410D3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4400" dirty="0">
                <a:solidFill>
                  <a:srgbClr val="FFFF99"/>
                </a:solidFill>
              </a:rPr>
              <a:t>How to ace the viewing notes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EE29C-DC98-A040-B90A-FBADEC5AB53A}"/>
              </a:ext>
            </a:extLst>
          </p:cNvPr>
          <p:cNvSpPr txBox="1"/>
          <p:nvPr/>
        </p:nvSpPr>
        <p:spPr>
          <a:xfrm>
            <a:off x="381000" y="1447800"/>
            <a:ext cx="853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5988" indent="-906463">
              <a:buClr>
                <a:srgbClr val="FEFF9A"/>
              </a:buClr>
              <a:buAutoNum type="arabicPeriod"/>
            </a:pPr>
            <a:r>
              <a:rPr lang="en-US" sz="5400" dirty="0"/>
              <a:t>Watch</a:t>
            </a:r>
            <a:r>
              <a:rPr lang="en-US" sz="5400" dirty="0">
                <a:solidFill>
                  <a:srgbClr val="FEFF9A"/>
                </a:solidFill>
              </a:rPr>
              <a:t> the film, then</a:t>
            </a:r>
          </a:p>
          <a:p>
            <a:pPr marL="915988" indent="-906463">
              <a:buClr>
                <a:srgbClr val="FEFF9A"/>
              </a:buClr>
              <a:buAutoNum type="arabicPeriod"/>
            </a:pPr>
            <a:r>
              <a:rPr lang="en-US" sz="5400" dirty="0"/>
              <a:t>Write</a:t>
            </a:r>
            <a:r>
              <a:rPr lang="en-US" sz="5400" dirty="0">
                <a:solidFill>
                  <a:srgbClr val="FEFF9A"/>
                </a:solidFill>
              </a:rPr>
              <a:t> your notes, then</a:t>
            </a:r>
          </a:p>
          <a:p>
            <a:pPr marL="915988" indent="-906463">
              <a:buClr>
                <a:srgbClr val="FEFF9A"/>
              </a:buClr>
              <a:buAutoNum type="arabicPeriod"/>
            </a:pPr>
            <a:r>
              <a:rPr lang="en-US" sz="5400" dirty="0"/>
              <a:t>Submit</a:t>
            </a:r>
            <a:r>
              <a:rPr lang="en-US" sz="5400" dirty="0">
                <a:solidFill>
                  <a:srgbClr val="FEFF9A"/>
                </a:solidFill>
              </a:rPr>
              <a:t> your notes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D279DAC0-C301-0E41-92F3-C07410D3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915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4400" dirty="0">
                <a:solidFill>
                  <a:srgbClr val="FFFF99"/>
                </a:solidFill>
              </a:rPr>
              <a:t>How to ace the viewing notes: show us your meta-cognition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B2EF15-579A-594C-A590-3123C18D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636854"/>
            <a:ext cx="8153400" cy="4840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F793C-5F9F-8549-A98F-ECC7BBB79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698"/>
          <a:stretch/>
        </p:blipFill>
        <p:spPr>
          <a:xfrm>
            <a:off x="8715452" y="6400800"/>
            <a:ext cx="381000" cy="3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19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5E68-362B-8045-93B2-A23FC72E8576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5B3CD-C2F8-6443-BBA7-821B7AB14AA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lide.url=https://www.polleverywhere.com/free_text_polls/keqwZSzkXHhiRD37naFWY">
            <a:extLst>
              <a:ext uri="{FF2B5EF4-FFF2-40B4-BE49-F238E27FC236}">
                <a16:creationId xmlns:a16="http://schemas.microsoft.com/office/drawing/2014/main" id="{58C1C9B5-6446-D34F-9329-AE534C0F1B9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50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>
            <a:extLst>
              <a:ext uri="{FF2B5EF4-FFF2-40B4-BE49-F238E27FC236}">
                <a16:creationId xmlns:a16="http://schemas.microsoft.com/office/drawing/2014/main" id="{3C34161B-CBDD-DB46-BE44-7BC0BD29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44958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/>
              <a:t>Facts and figures about the film</a:t>
            </a:r>
            <a:endParaRPr lang="en-AU" altLang="en-US" sz="2300" dirty="0"/>
          </a:p>
        </p:txBody>
      </p:sp>
      <p:sp>
        <p:nvSpPr>
          <p:cNvPr id="215046" name="Text Box 6">
            <a:extLst>
              <a:ext uri="{FF2B5EF4-FFF2-40B4-BE49-F238E27FC236}">
                <a16:creationId xmlns:a16="http://schemas.microsoft.com/office/drawing/2014/main" id="{D99E5B47-C2E6-0846-BC18-8A54334C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4495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>
                <a:solidFill>
                  <a:srgbClr val="FFFF99"/>
                </a:solidFill>
              </a:rPr>
              <a:t>3.5 months to shoot, 2.5 months for CGI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00" dirty="0">
                <a:solidFill>
                  <a:srgbClr val="FFFF99"/>
                </a:solidFill>
              </a:rPr>
              <a:t>Budget of  $55 million.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00" dirty="0">
                <a:solidFill>
                  <a:srgbClr val="FFFF99"/>
                </a:solidFill>
              </a:rPr>
              <a:t>US release on Dec 28, 1994, domestic gross of $71 million and  worldwide $196 million.</a:t>
            </a:r>
            <a:endParaRPr lang="en-AU" altLang="en-US" sz="2300" dirty="0">
              <a:solidFill>
                <a:srgbClr val="FFFF99"/>
              </a:solidFill>
            </a:endParaRPr>
          </a:p>
        </p:txBody>
      </p:sp>
      <p:sp>
        <p:nvSpPr>
          <p:cNvPr id="215047" name="Text Box 7">
            <a:extLst>
              <a:ext uri="{FF2B5EF4-FFF2-40B4-BE49-F238E27FC236}">
                <a16:creationId xmlns:a16="http://schemas.microsoft.com/office/drawing/2014/main" id="{0B747B4D-D8EA-F947-A2EF-E4AE4731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449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>
                <a:solidFill>
                  <a:srgbClr val="FFFF99"/>
                </a:solidFill>
              </a:rPr>
              <a:t>Won five minor Sci-Fi/Fantasy awards</a:t>
            </a:r>
          </a:p>
        </p:txBody>
      </p:sp>
      <p:sp>
        <p:nvSpPr>
          <p:cNvPr id="215050" name="Text Box 10">
            <a:extLst>
              <a:ext uri="{FF2B5EF4-FFF2-40B4-BE49-F238E27FC236}">
                <a16:creationId xmlns:a16="http://schemas.microsoft.com/office/drawing/2014/main" id="{E85C2407-0A4F-A74D-AF41-FF1E76DA4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57800"/>
            <a:ext cx="82296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>
                <a:solidFill>
                  <a:srgbClr val="FFFF99"/>
                </a:solidFill>
              </a:rPr>
              <a:t>Generally poor reviews upon release... </a:t>
            </a:r>
            <a:br>
              <a:rPr lang="en-US" altLang="en-US" sz="2300">
                <a:solidFill>
                  <a:srgbClr val="FFFF99"/>
                </a:solidFill>
              </a:rPr>
            </a:br>
            <a:r>
              <a:rPr lang="en-US" altLang="en-US" sz="2300" i="1">
                <a:solidFill>
                  <a:srgbClr val="FFFF99"/>
                </a:solidFill>
              </a:rPr>
              <a:t>Variety: “</a:t>
            </a:r>
            <a:r>
              <a:rPr lang="en-US" altLang="en-US" sz="2300">
                <a:solidFill>
                  <a:srgbClr val="FFFF99"/>
                </a:solidFill>
              </a:rPr>
              <a:t>badly remembered movie cliches” </a:t>
            </a:r>
            <a:br>
              <a:rPr lang="en-US" altLang="en-US" sz="2300">
                <a:solidFill>
                  <a:srgbClr val="FFFF99"/>
                </a:solidFill>
              </a:rPr>
            </a:br>
            <a:r>
              <a:rPr lang="en-US" altLang="en-US" sz="2300" i="1">
                <a:solidFill>
                  <a:srgbClr val="FFFF99"/>
                </a:solidFill>
              </a:rPr>
              <a:t>Sunday Times</a:t>
            </a:r>
            <a:r>
              <a:rPr lang="en-US" altLang="en-US" sz="2300">
                <a:solidFill>
                  <a:srgbClr val="FFFF99"/>
                </a:solidFill>
              </a:rPr>
              <a:t>: “A load of outer space codswallop! ”</a:t>
            </a:r>
          </a:p>
        </p:txBody>
      </p:sp>
      <p:pic>
        <p:nvPicPr>
          <p:cNvPr id="6150" name="Picture 2">
            <a:extLst>
              <a:ext uri="{FF2B5EF4-FFF2-40B4-BE49-F238E27FC236}">
                <a16:creationId xmlns:a16="http://schemas.microsoft.com/office/drawing/2014/main" id="{77156A12-9FF1-A345-BC77-E4C336A1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32670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/>
      <p:bldP spid="215047" grpId="0"/>
      <p:bldP spid="215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Text Box 5">
            <a:extLst>
              <a:ext uri="{FF2B5EF4-FFF2-40B4-BE49-F238E27FC236}">
                <a16:creationId xmlns:a16="http://schemas.microsoft.com/office/drawing/2014/main" id="{19FA55DF-5D3E-1248-9CFC-86BBF45D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11638"/>
            <a:ext cx="56388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Despite all the well-research plot elements (</a:t>
            </a:r>
            <a:r>
              <a:rPr lang="en-AU" altLang="en-US" sz="2300" dirty="0" err="1">
                <a:solidFill>
                  <a:srgbClr val="FFFF99"/>
                </a:solidFill>
              </a:rPr>
              <a:t>ie</a:t>
            </a:r>
            <a:r>
              <a:rPr lang="en-AU" altLang="en-US" sz="2300" dirty="0">
                <a:solidFill>
                  <a:srgbClr val="FFFF99"/>
                </a:solidFill>
              </a:rPr>
              <a:t>. Linguistics), </a:t>
            </a:r>
            <a:r>
              <a:rPr lang="en-AU" altLang="en-US" sz="2300" i="1" dirty="0">
                <a:solidFill>
                  <a:srgbClr val="FFFF99"/>
                </a:solidFill>
              </a:rPr>
              <a:t>Stargate</a:t>
            </a:r>
            <a:r>
              <a:rPr lang="en-AU" altLang="en-US" sz="2300" dirty="0">
                <a:solidFill>
                  <a:srgbClr val="FFFF99"/>
                </a:solidFill>
              </a:rPr>
              <a:t> is founded </a:t>
            </a:r>
            <a:r>
              <a:rPr lang="en-AU" altLang="en-US" sz="2300" dirty="0"/>
              <a:t>not on any validated academic archaeological findings</a:t>
            </a:r>
            <a:r>
              <a:rPr lang="en-AU" altLang="en-US" sz="2300" dirty="0">
                <a:solidFill>
                  <a:srgbClr val="FFFF99"/>
                </a:solidFill>
              </a:rPr>
              <a:t> but on popular, pseudo-scientific (and undoubtedly wrong) understandings of the Egyptian / human past. </a:t>
            </a:r>
          </a:p>
        </p:txBody>
      </p:sp>
      <p:sp>
        <p:nvSpPr>
          <p:cNvPr id="7171" name="Text Box 9">
            <a:extLst>
              <a:ext uri="{FF2B5EF4-FFF2-40B4-BE49-F238E27FC236}">
                <a16:creationId xmlns:a16="http://schemas.microsoft.com/office/drawing/2014/main" id="{3C0699DD-6A1D-D242-A7FA-F3F5B4FE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0"/>
            <a:ext cx="5548312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Roland Emmerich was </a:t>
            </a:r>
            <a:r>
              <a:rPr lang="en-AU" altLang="en-US" sz="2300" dirty="0"/>
              <a:t>clearly influenced by von </a:t>
            </a:r>
            <a:r>
              <a:rPr lang="en-AU" altLang="en-US" sz="2300" dirty="0" err="1"/>
              <a:t>Daniken</a:t>
            </a:r>
            <a:r>
              <a:rPr lang="en-AU" altLang="en-US" sz="2300" dirty="0">
                <a:solidFill>
                  <a:srgbClr val="FFFF99"/>
                </a:solidFill>
              </a:rPr>
              <a:t>. He watched von </a:t>
            </a:r>
            <a:r>
              <a:rPr lang="en-AU" altLang="en-US" sz="2300" dirty="0" err="1">
                <a:solidFill>
                  <a:srgbClr val="FFFF99"/>
                </a:solidFill>
              </a:rPr>
              <a:t>Daniken’s</a:t>
            </a:r>
            <a:r>
              <a:rPr lang="en-AU" altLang="en-US" sz="2300" dirty="0">
                <a:solidFill>
                  <a:srgbClr val="FFFF99"/>
                </a:solidFill>
              </a:rPr>
              <a:t> film </a:t>
            </a:r>
            <a:r>
              <a:rPr lang="en-AU" altLang="en-US" sz="2300" i="1" dirty="0">
                <a:solidFill>
                  <a:srgbClr val="FFFF99"/>
                </a:solidFill>
              </a:rPr>
              <a:t>Chariot of the Gods</a:t>
            </a:r>
            <a:r>
              <a:rPr lang="en-AU" altLang="en-US" sz="2300" dirty="0">
                <a:solidFill>
                  <a:srgbClr val="FFFF99"/>
                </a:solidFill>
              </a:rPr>
              <a:t> as a school boy.</a:t>
            </a:r>
          </a:p>
          <a:p>
            <a:pPr eaLnBrk="1" hangingPunct="1">
              <a:spcBef>
                <a:spcPct val="50000"/>
              </a:spcBef>
            </a:pPr>
            <a:r>
              <a:rPr lang="en-AU" altLang="en-US" sz="2300" dirty="0">
                <a:solidFill>
                  <a:srgbClr val="FFFF99"/>
                </a:solidFill>
              </a:rPr>
              <a:t>The extended edition of the </a:t>
            </a:r>
            <a:r>
              <a:rPr lang="en-AU" altLang="en-US" sz="2300" i="1" dirty="0">
                <a:solidFill>
                  <a:srgbClr val="FFFF99"/>
                </a:solidFill>
              </a:rPr>
              <a:t>Stargate</a:t>
            </a:r>
            <a:r>
              <a:rPr lang="en-AU" altLang="en-US" sz="2300" dirty="0">
                <a:solidFill>
                  <a:srgbClr val="FFFF99"/>
                </a:solidFill>
              </a:rPr>
              <a:t> DVD Emmerich includes a featurette </a:t>
            </a:r>
            <a:r>
              <a:rPr lang="en-AU" altLang="en-US" sz="2300" i="1" dirty="0">
                <a:solidFill>
                  <a:srgbClr val="FFFF99"/>
                </a:solidFill>
              </a:rPr>
              <a:t>Is there a Stargate</a:t>
            </a:r>
            <a:r>
              <a:rPr lang="en-AU" altLang="en-US" sz="2300" dirty="0">
                <a:solidFill>
                  <a:srgbClr val="FFFF99"/>
                </a:solidFill>
              </a:rPr>
              <a:t>? which includes an interview with von </a:t>
            </a:r>
            <a:r>
              <a:rPr lang="en-AU" altLang="en-US" sz="2300" dirty="0" err="1">
                <a:solidFill>
                  <a:srgbClr val="FFFF99"/>
                </a:solidFill>
              </a:rPr>
              <a:t>Daniken</a:t>
            </a:r>
            <a:r>
              <a:rPr lang="en-AU" altLang="en-US" sz="2300" dirty="0">
                <a:solidFill>
                  <a:srgbClr val="FFFF99"/>
                </a:solidFill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AU" altLang="en-US" sz="2300" dirty="0"/>
              <a:t>“the past teemed with unknown gods who visited the primeval earth in spaceships”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0820208-CD33-D045-8292-EA69FAD9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8194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84CEE34-6DA7-2D46-9725-848AC414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2"/>
          <a:stretch>
            <a:fillRect/>
          </a:stretch>
        </p:blipFill>
        <p:spPr bwMode="auto">
          <a:xfrm>
            <a:off x="0" y="0"/>
            <a:ext cx="3159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C891441E-AE14-9643-9DB9-10B8243D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7" b="14563"/>
          <a:stretch>
            <a:fillRect/>
          </a:stretch>
        </p:blipFill>
        <p:spPr bwMode="auto">
          <a:xfrm>
            <a:off x="0" y="2209800"/>
            <a:ext cx="3176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ndaniken">
            <a:extLst>
              <a:ext uri="{FF2B5EF4-FFF2-40B4-BE49-F238E27FC236}">
                <a16:creationId xmlns:a16="http://schemas.microsoft.com/office/drawing/2014/main" id="{5DBBA5DA-DFDF-5C48-86E6-E60780F0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11652"/>
          <a:stretch>
            <a:fillRect/>
          </a:stretch>
        </p:blipFill>
        <p:spPr bwMode="auto">
          <a:xfrm>
            <a:off x="-76200" y="4572000"/>
            <a:ext cx="3241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vie_03">
            <a:extLst>
              <a:ext uri="{FF2B5EF4-FFF2-40B4-BE49-F238E27FC236}">
                <a16:creationId xmlns:a16="http://schemas.microsoft.com/office/drawing/2014/main" id="{96828400-97FE-A648-AE10-C991C460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Picture 3" descr="movie_06">
            <a:extLst>
              <a:ext uri="{FF2B5EF4-FFF2-40B4-BE49-F238E27FC236}">
                <a16:creationId xmlns:a16="http://schemas.microsoft.com/office/drawing/2014/main" id="{D37A7C61-B305-CC4E-8F66-039A8610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5188"/>
            <a:ext cx="80772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Picture 4" descr="movie_13">
            <a:extLst>
              <a:ext uri="{FF2B5EF4-FFF2-40B4-BE49-F238E27FC236}">
                <a16:creationId xmlns:a16="http://schemas.microsoft.com/office/drawing/2014/main" id="{9DDFBB4B-3E67-A747-ADB4-312174FF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08500"/>
            <a:ext cx="5181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7689128A-F9CA-E54C-A44F-B408CA048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-228600"/>
            <a:ext cx="2667000" cy="784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0950" name="Text Box 6">
            <a:extLst>
              <a:ext uri="{FF2B5EF4-FFF2-40B4-BE49-F238E27FC236}">
                <a16:creationId xmlns:a16="http://schemas.microsoft.com/office/drawing/2014/main" id="{1A8D41F4-42DE-A148-BF61-74EBE9F6A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Colonel Jack O’Neil (Kurt Russell) begins as a </a:t>
            </a:r>
            <a:r>
              <a:rPr lang="en-AU" altLang="en-US" sz="2200" dirty="0"/>
              <a:t>failed</a:t>
            </a:r>
            <a:r>
              <a:rPr lang="en-AU" altLang="en-US" sz="2200" dirty="0">
                <a:solidFill>
                  <a:srgbClr val="FFFF99"/>
                </a:solidFill>
              </a:rPr>
              <a:t> suicidal army officer.</a:t>
            </a:r>
          </a:p>
        </p:txBody>
      </p:sp>
      <p:sp>
        <p:nvSpPr>
          <p:cNvPr id="210951" name="Text Box 7">
            <a:extLst>
              <a:ext uri="{FF2B5EF4-FFF2-40B4-BE49-F238E27FC236}">
                <a16:creationId xmlns:a16="http://schemas.microsoft.com/office/drawing/2014/main" id="{805D1252-A940-A146-8073-19E315C82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13038"/>
            <a:ext cx="4724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He is transformed into a </a:t>
            </a:r>
            <a:r>
              <a:rPr lang="en-AU" altLang="en-US" sz="2200" dirty="0"/>
              <a:t>military machine and patriot</a:t>
            </a:r>
            <a:r>
              <a:rPr lang="en-AU" altLang="en-US" sz="2200" dirty="0">
                <a:solidFill>
                  <a:srgbClr val="FFFF99"/>
                </a:solidFill>
              </a:rPr>
              <a:t> with a death wish.</a:t>
            </a:r>
          </a:p>
        </p:txBody>
      </p:sp>
      <p:sp>
        <p:nvSpPr>
          <p:cNvPr id="210952" name="Text Box 8">
            <a:extLst>
              <a:ext uri="{FF2B5EF4-FFF2-40B4-BE49-F238E27FC236}">
                <a16:creationId xmlns:a16="http://schemas.microsoft.com/office/drawing/2014/main" id="{FD0E5E01-A9D2-024A-B1FD-DFAB5817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40275"/>
            <a:ext cx="4724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200" dirty="0">
                <a:solidFill>
                  <a:srgbClr val="FFFF99"/>
                </a:solidFill>
              </a:rPr>
              <a:t>Ultimately he learns to value the ancient people, to find a replacement son and to </a:t>
            </a:r>
            <a:r>
              <a:rPr lang="en-AU" altLang="en-US" sz="2200" dirty="0"/>
              <a:t>revitalise</a:t>
            </a:r>
            <a:r>
              <a:rPr lang="en-AU" altLang="en-US" sz="2200" dirty="0">
                <a:solidFill>
                  <a:srgbClr val="FFFF99"/>
                </a:solidFill>
              </a:rPr>
              <a:t> his life and career.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3FBF88B3-A631-D843-B480-27455CBF8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38862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2300">
                <a:solidFill>
                  <a:srgbClr val="FFFF99"/>
                </a:solidFill>
              </a:rPr>
              <a:t>Transformations:</a:t>
            </a:r>
          </a:p>
        </p:txBody>
      </p:sp>
    </p:spTree>
    <p:extLst>
      <p:ext uri="{BB962C8B-B14F-4D97-AF65-F5344CB8AC3E}">
        <p14:creationId xmlns:p14="http://schemas.microsoft.com/office/powerpoint/2010/main" val="158127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3768</TotalTime>
  <Words>716</Words>
  <Application>Microsoft Macintosh PowerPoint</Application>
  <PresentationFormat>On-screen Show (4:3)</PresentationFormat>
  <Paragraphs>68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Tahoma</vt:lpstr>
      <vt:lpstr>Times New Roman</vt:lpstr>
      <vt:lpstr>Wingdings</vt:lpstr>
      <vt:lpstr>Orbit</vt:lpstr>
      <vt:lpstr>1_Orbit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Ben Marwick</cp:lastModifiedBy>
  <cp:revision>653</cp:revision>
  <dcterms:created xsi:type="dcterms:W3CDTF">1601-01-01T00:00:00Z</dcterms:created>
  <dcterms:modified xsi:type="dcterms:W3CDTF">2020-01-10T20:56:09Z</dcterms:modified>
</cp:coreProperties>
</file>