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5.xml" ContentType="application/vnd.openxmlformats-officedocument.presentationml.tags+xml"/>
  <Override PartName="/ppt/notesSlides/notesSlide25.xml" ContentType="application/vnd.openxmlformats-officedocument.presentationml.notesSlide+xml"/>
  <Override PartName="/ppt/tags/tag1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775" r:id="rId2"/>
    <p:sldMasterId id="2147483788" r:id="rId3"/>
  </p:sldMasterIdLst>
  <p:notesMasterIdLst>
    <p:notesMasterId r:id="rId32"/>
  </p:notesMasterIdLst>
  <p:sldIdLst>
    <p:sldId id="479" r:id="rId4"/>
    <p:sldId id="609" r:id="rId5"/>
    <p:sldId id="547" r:id="rId6"/>
    <p:sldId id="550" r:id="rId7"/>
    <p:sldId id="1044" r:id="rId8"/>
    <p:sldId id="1028" r:id="rId9"/>
    <p:sldId id="1035" r:id="rId10"/>
    <p:sldId id="1045" r:id="rId11"/>
    <p:sldId id="1043" r:id="rId12"/>
    <p:sldId id="1042" r:id="rId13"/>
    <p:sldId id="827" r:id="rId14"/>
    <p:sldId id="1038" r:id="rId15"/>
    <p:sldId id="767" r:id="rId16"/>
    <p:sldId id="768" r:id="rId17"/>
    <p:sldId id="769" r:id="rId18"/>
    <p:sldId id="772" r:id="rId19"/>
    <p:sldId id="773" r:id="rId20"/>
    <p:sldId id="774" r:id="rId21"/>
    <p:sldId id="775" r:id="rId22"/>
    <p:sldId id="802" r:id="rId23"/>
    <p:sldId id="776" r:id="rId24"/>
    <p:sldId id="1039" r:id="rId25"/>
    <p:sldId id="1040" r:id="rId26"/>
    <p:sldId id="1041" r:id="rId27"/>
    <p:sldId id="770" r:id="rId28"/>
    <p:sldId id="777" r:id="rId29"/>
    <p:sldId id="465" r:id="rId30"/>
    <p:sldId id="544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2CA"/>
    <a:srgbClr val="FFFF99"/>
    <a:srgbClr val="FFFFFF"/>
    <a:srgbClr val="5493CA"/>
    <a:srgbClr val="000000"/>
    <a:srgbClr val="777777"/>
    <a:srgbClr val="DDDDDD"/>
    <a:srgbClr val="292929"/>
    <a:srgbClr val="FFFFF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9" autoAdjust="0"/>
    <p:restoredTop sz="78997" autoAdjust="0"/>
  </p:normalViewPr>
  <p:slideViewPr>
    <p:cSldViewPr>
      <p:cViewPr varScale="1">
        <p:scale>
          <a:sx n="96" d="100"/>
          <a:sy n="96" d="100"/>
        </p:scale>
        <p:origin x="232" y="160"/>
      </p:cViewPr>
      <p:guideLst>
        <p:guide orient="horz" pos="36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058" y="-8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FD5300F-C239-4B58-8C11-BB6D22564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16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100930162934/http:/www.louvre.fr/llv/oeuvres/detail_notice.jsp?CONTENT%3C%3Ecnt_id=10134198673225951&amp;CURRENT_LLV_NOTICE%3C%3Ecnt_id=10134198673225951&amp;FOLDER%3C%3Efolder_id=9852723696500800&amp;baseIndex=56&amp;bmLocale=e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exhibitions/listings/2014/assyria-to-iberia/blog/posts/pazuzu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onversation.com/should-scientists-engage-in-activism-72234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journals.equinoxpub.com/JCA/article/view/29592/pdf" TargetMode="External"/><Relationship Id="rId4" Type="http://schemas.openxmlformats.org/officeDocument/2006/relationships/hyperlink" Target="https://link.springer.com.sci-hub.se/referenceworkentry/10.1007/978-1-4419-0465-2_1076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onversation.com/should-scientists-engage-in-activism-72234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journals.equinoxpub.com/JCA/article/view/29592/pdf" TargetMode="External"/><Relationship Id="rId4" Type="http://schemas.openxmlformats.org/officeDocument/2006/relationships/hyperlink" Target="https://link.springer.com.sci-hub.se/referenceworkentry/10.1007/978-1-4419-0465-2_1076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B0F02-F379-43A2-B8A1-AB79C461034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thing that you liked, one thing that you didn’t, and what the film tells us about the viewing </a:t>
            </a:r>
            <a:r>
              <a:rPr lang="en-US" dirty="0" err="1"/>
              <a:t>pulblic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5300F-C239-4B58-8C11-BB6D225640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590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5300F-C239-4B58-8C11-BB6D225640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406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do you think Pazuzu is?</a:t>
            </a:r>
          </a:p>
          <a:p>
            <a:r>
              <a:rPr lang="en-US"/>
              <a:t>https://www.polleverywhere.com/multiple_choice_polls/OcWnxMdYBJzarv9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79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68BEAB-3FF8-4ABD-8773-BEDBD150C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675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CCF9B8-2196-4A80-8A00-5D551EB01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755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DCF246-36DE-4386-AE05-C7BBF8A8AD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729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43E0D-D58E-45A2-9C16-07193E3046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73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3134DD-883B-428A-9D77-D2A9CFB39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56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3D8CF-065C-42C4-B001-B17B6CF35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915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CA0F8-8084-4910-A954-FBA9AFEBB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185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5850CC-E4A6-4917-9047-EA2DB62BD3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306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6205B-2901-4EB1-A692-387FE91BC3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441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6205B-2901-4EB1-A692-387FE91BC3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769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6205B-2901-4EB1-A692-387FE91BC3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90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https://web.archive.org/web/20100930162934/http://www.louvre.fr/llv/oeuvres/detail_notice.jsp?CONTENT%3C%3Ecnt_id=10134198673225951&amp;CURRENT_LLV_NOTICE%3C%3Ecnt_id=10134198673225951&amp;FOLDER%3C%3Efolder_id=9852723696500800&amp;baseIndex=56&amp;bmLocale=en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00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https://www.metmuseum.org/exhibitions/listings/2014/assyria-to-iberia/blog/posts/pazuzu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66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90D7D2-0E41-47E5-83EE-8081C9A46C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924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6630F1-21A6-4E64-A7CE-67AFA20BA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850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01568385-AC8F-DF44-BF1C-FB1AC3E8C5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8D26DCDB-6C67-FF4C-A8DA-7C035208D0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6B13C74D-EACD-7049-AC2E-1D7310F76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CBDE28-55D5-C749-8DE5-4B395C4E15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376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BDBDD0-CB1B-0346-B06B-B2740C6E9F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137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5300F-C239-4B58-8C11-BB6D225640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569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5300F-C239-4B58-8C11-BB6D225640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140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72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thing that you liked, one thing that you didn’t, and what the film tells us about the viewing </a:t>
            </a:r>
            <a:r>
              <a:rPr lang="en-US" dirty="0" err="1"/>
              <a:t>pulblic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5300F-C239-4B58-8C11-BB6D225640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101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Think-pair-share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https://theconversation.com/should-scientists-engage-in-activism-72234</a:t>
            </a:r>
            <a:endParaRPr lang="en-US" dirty="0"/>
          </a:p>
          <a:p>
            <a:r>
              <a:rPr lang="en-US" dirty="0">
                <a:hlinkClick r:id="rId4"/>
              </a:rPr>
              <a:t>https://link.springer.com.sci-hub.se/referenceworkentry/10.1007/978-1-4419-0465-2_1076</a:t>
            </a:r>
            <a:endParaRPr lang="en-US" dirty="0"/>
          </a:p>
          <a:p>
            <a:r>
              <a:rPr lang="en-US" dirty="0">
                <a:hlinkClick r:id="rId5"/>
              </a:rPr>
              <a:t>https://journals.equinoxpub.com/JCA/article/view/29592/pdf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24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Think-pair-share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https://theconversation.com/should-scientists-engage-in-activism-72234</a:t>
            </a:r>
            <a:endParaRPr lang="en-US" dirty="0"/>
          </a:p>
          <a:p>
            <a:r>
              <a:rPr lang="en-US" dirty="0">
                <a:hlinkClick r:id="rId4"/>
              </a:rPr>
              <a:t>https://link.springer.com.sci-hub.se/referenceworkentry/10.1007/978-1-4419-0465-2_1076</a:t>
            </a:r>
            <a:endParaRPr lang="en-US" dirty="0"/>
          </a:p>
          <a:p>
            <a:r>
              <a:rPr lang="en-US" dirty="0">
                <a:hlinkClick r:id="rId5"/>
              </a:rPr>
              <a:t>https://journals.equinoxpub.com/JCA/article/view/29592/pdf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99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was the pattern in fossils discoveries that made Piltdown look increasingly suspicious?</a:t>
            </a:r>
          </a:p>
          <a:p>
            <a:r>
              <a:rPr lang="en-US"/>
              <a:t>https://www.polleverywhere.com/multiple_choice_polls/FTTfuoOOt6wfR82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5300F-C239-4B58-8C11-BB6D2256406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36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764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764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F58BF-F06D-4712-8DBF-8490B9FBE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480EE-4CE2-4D0B-8C66-2DC5C5B02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995F2-E903-4668-AFA7-40AC932F5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DEA52D-CD6A-4E0A-81F3-8C6D26F1DF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764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764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F58BF-F06D-4712-8DBF-8490B9FBE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9077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182B2-FC60-4732-BB41-928C3CB3B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3923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2A181-0966-403B-98F1-C47880F0A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0964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62596-2D63-4612-86C3-7762E471E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5093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4D991-C02A-4EF3-8E51-43ECBD353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9560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C4DF-6F4C-4904-8ACD-E2AC2833F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2067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DAFD8-A6B9-4519-8F5F-0B7027831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8628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182B2-FC60-4732-BB41-928C3CB3B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8EA8B-DB21-4893-857B-5C53DAC80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1116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5768-50DA-404A-9B21-E0314AC3E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9835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480EE-4CE2-4D0B-8C66-2DC5C5B02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9233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995F2-E903-4668-AFA7-40AC932F5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2478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DEA52D-CD6A-4E0A-81F3-8C6D26F1DF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1681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C21887E-A2E3-974C-B97D-61E142376EB0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9F1EF13B-8143-944F-BC85-8E45E3674BF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AAE19C02-F6FC-AF44-96AF-DCFA5C33794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DED5B959-7199-E34D-83E3-AB4727E7354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EFBF8CE-1CEB-E743-BEE7-8C752D154FF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4FEB6E2A-7C7E-DB44-BB5A-99BE9BD4EA65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56E2FFFD-88D9-B441-84A4-494E509CC9D3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BD48D38E-3319-7E43-B85E-4B1FC35D3AF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9764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764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40F8223C-7C17-474E-974B-8312BE25FDD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666C30A3-B198-114F-BF6A-720CA6721A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48419F0-19F7-E840-9508-EE47F22042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3DFEA-D48F-164C-9A06-24846266FC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09084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88ADCAEA-9D28-254C-AE95-92AB6B45F3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4A811B8B-1397-3841-A15D-89EFC503BD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65C9643-064C-2040-BC45-3D1CE30FE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46DFA-121F-E949-9826-91A13599B0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02383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39B78702-C1E7-E34E-93D0-571C2465E3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AA0ADDA-6FFC-5341-AC0B-1FA4F07E92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9AE2FF0-9369-CE49-B419-39AE8BFDB2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92A4D-AF11-6B46-9F9C-4C4DDB483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29151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6020AB3-15CB-6343-8F8A-BB10D42740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DA0185B-FCCC-134C-B579-174541129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D58A70D-5FF5-C041-9054-7FA85BA46A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9A358-BEC7-BF4F-AB1C-09F0D9F9E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25485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A468364-7E7C-EE4E-AEA7-F2C7636F6A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1872BBFD-1D44-D445-8297-063B050702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B2F1AAF5-D211-5F4C-934E-1917FCFEC8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0FD64-4A3E-5042-A9B7-33851F484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28374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2A181-0966-403B-98F1-C47880F0A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4BFBD0AA-7965-6244-914C-DB001C081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3E4235AD-22C6-9744-B9AB-C1BF1EB70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51333391-5067-9B4C-8083-2CD18C643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E2E3D6-10D5-A847-B74E-E21B1F5542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45798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C4766481-4E29-1345-9C2A-4DB8217B6F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153DB163-0115-2741-A1BD-EBDADC02E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F3693EE8-13A2-E14E-ACA9-10E32F1A2C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0828F-BEC4-D046-8AE6-5C855FFC8A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40702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50806F6-9499-404B-93A9-0C99703592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05BBC86-48E3-F540-AC98-AE5BEEDA67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356D3B5-E0CC-F142-978F-F8AE9D4138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7B726E-FF00-6E45-9BE1-8C7B4843C9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01096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138AEA8-BA0B-9F4B-931D-DA9F19E8F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A82DD2A-CC18-0C4E-AEA3-7250250DA1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83ADFB7-DD95-E64F-9605-046FB6D068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3C4DB8-2F15-584F-A476-31FA66634A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53679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29871B39-6B5B-B644-B79F-B4840BB7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45EA8F17-5506-794A-910E-E1A3378F1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3639A34-1007-F24B-B784-0D7A8EC247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F47CD-CCDB-B946-8CED-7956D0ACC3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65046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F831DC0A-CF2D-8E40-A0BC-41BC0A2023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1237AFC9-58B5-2F43-A72A-D697E768C0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F85D31B-041C-A44B-A9B6-348FF1AA36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41E415-89D2-7844-BD51-C1A31C8E95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34627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5303E7C5-E8A4-5142-B9F2-93FED55259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6C17956-F921-C64F-A2B7-3740C7772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052DA57-E590-AF42-9675-26456AFE4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F3A597-1D88-9549-ABC7-ED48368B63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38023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62596-2D63-4612-86C3-7762E471E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4D991-C02A-4EF3-8E51-43ECBD353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C4DF-6F4C-4904-8ACD-E2AC2833F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DAFD8-A6B9-4519-8F5F-0B7027831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8EA8B-DB21-4893-857B-5C53DAC80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5768-50DA-404A-9B21-E0314AC3E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66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662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2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2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70DEA52D-CD6A-4E0A-81F3-8C6D26F1D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3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4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66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662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99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2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99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2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99"/>
                </a:solidFill>
                <a:effectLst/>
              </a:defRPr>
            </a:lvl1pPr>
          </a:lstStyle>
          <a:p>
            <a:pPr>
              <a:defRPr/>
            </a:pPr>
            <a:fld id="{70DEA52D-CD6A-4E0A-81F3-8C6D26F1DF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877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rgbClr val="FFFF99"/>
          </a:solidFill>
          <a:effectLst/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rgbClr val="FFFF99"/>
          </a:solidFill>
          <a:effectLst/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rgbClr val="FFFF99"/>
          </a:solidFill>
          <a:effectLst/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rgbClr val="FFFF99"/>
          </a:solidFill>
          <a:effectLst/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rgbClr val="FFFF99"/>
          </a:solidFill>
          <a:effectLst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9174A106-2449-B04D-A131-7BE8B54478CA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96611" name="Freeform 3">
              <a:extLst>
                <a:ext uri="{FF2B5EF4-FFF2-40B4-BE49-F238E27FC236}">
                  <a16:creationId xmlns:a16="http://schemas.microsoft.com/office/drawing/2014/main" id="{69EC3429-5BD2-1D45-9BE7-39490C81AAD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6612" name="Freeform 4">
              <a:extLst>
                <a:ext uri="{FF2B5EF4-FFF2-40B4-BE49-F238E27FC236}">
                  <a16:creationId xmlns:a16="http://schemas.microsoft.com/office/drawing/2014/main" id="{87086153-6F86-FE49-8CF5-F27238515BF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6613" name="Freeform 5">
              <a:extLst>
                <a:ext uri="{FF2B5EF4-FFF2-40B4-BE49-F238E27FC236}">
                  <a16:creationId xmlns:a16="http://schemas.microsoft.com/office/drawing/2014/main" id="{C6D924A7-8AE4-4645-B85E-C3322CF8E60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6614" name="Freeform 6">
              <a:extLst>
                <a:ext uri="{FF2B5EF4-FFF2-40B4-BE49-F238E27FC236}">
                  <a16:creationId xmlns:a16="http://schemas.microsoft.com/office/drawing/2014/main" id="{96EE8788-ED80-D34F-96F8-9560F4055D1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6615" name="Oval 7">
              <a:extLst>
                <a:ext uri="{FF2B5EF4-FFF2-40B4-BE49-F238E27FC236}">
                  <a16:creationId xmlns:a16="http://schemas.microsoft.com/office/drawing/2014/main" id="{E5E5E221-A5C8-0141-8B1E-B958E2AA1AC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6616" name="Oval 8">
              <a:extLst>
                <a:ext uri="{FF2B5EF4-FFF2-40B4-BE49-F238E27FC236}">
                  <a16:creationId xmlns:a16="http://schemas.microsoft.com/office/drawing/2014/main" id="{93CAD7F1-D766-8A42-AC3C-0B566D82B51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6617" name="Oval 9">
              <a:extLst>
                <a:ext uri="{FF2B5EF4-FFF2-40B4-BE49-F238E27FC236}">
                  <a16:creationId xmlns:a16="http://schemas.microsoft.com/office/drawing/2014/main" id="{164F2C74-93D1-3646-B1A6-0D4EF83B474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96618" name="Rectangle 10">
            <a:extLst>
              <a:ext uri="{FF2B5EF4-FFF2-40B4-BE49-F238E27FC236}">
                <a16:creationId xmlns:a16="http://schemas.microsoft.com/office/drawing/2014/main" id="{3860303D-3B69-1748-8D2E-1547E4D60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6619" name="Rectangle 11">
            <a:extLst>
              <a:ext uri="{FF2B5EF4-FFF2-40B4-BE49-F238E27FC236}">
                <a16:creationId xmlns:a16="http://schemas.microsoft.com/office/drawing/2014/main" id="{00988538-8704-484E-9549-4358CA3B52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6620" name="Rectangle 12">
            <a:extLst>
              <a:ext uri="{FF2B5EF4-FFF2-40B4-BE49-F238E27FC236}">
                <a16:creationId xmlns:a16="http://schemas.microsoft.com/office/drawing/2014/main" id="{FBBD06B5-CB21-EE49-BAE0-17DC0775EA2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21" name="Rectangle 13">
            <a:extLst>
              <a:ext uri="{FF2B5EF4-FFF2-40B4-BE49-F238E27FC236}">
                <a16:creationId xmlns:a16="http://schemas.microsoft.com/office/drawing/2014/main" id="{1AECA737-AD0C-5C4C-91F6-D484CDA9A7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22" name="Rectangle 14">
            <a:extLst>
              <a:ext uri="{FF2B5EF4-FFF2-40B4-BE49-F238E27FC236}">
                <a16:creationId xmlns:a16="http://schemas.microsoft.com/office/drawing/2014/main" id="{7B885C9B-A7B7-1A49-9B07-80842F7E92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B4F09856-B2FF-1F41-B154-0D9E91B920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5776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5" Type="http://schemas.openxmlformats.org/officeDocument/2006/relationships/image" Target="../media/image9.tiff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5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00" name="Picture 11" descr="C:\Documents and Settings\Ben Marwick.BENMARWICK\My Documents\My UW\Stationary\UWLogos\gif\Column\UWThreeCampusesWhite.png"/>
          <p:cNvPicPr>
            <a:picLocks noChangeAspect="1" noChangeArrowheads="1"/>
          </p:cNvPicPr>
          <p:nvPr/>
        </p:nvPicPr>
        <p:blipFill>
          <a:blip r:embed="rId4" cstate="print"/>
          <a:srcRect b="34927"/>
          <a:stretch>
            <a:fillRect/>
          </a:stretch>
        </p:blipFill>
        <p:spPr bwMode="auto">
          <a:xfrm>
            <a:off x="1011238" y="609600"/>
            <a:ext cx="71421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6200" y="2444750"/>
            <a:ext cx="4495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AU" sz="3600" dirty="0">
                <a:solidFill>
                  <a:srgbClr val="FFFF99"/>
                </a:solidFill>
                <a:latin typeface="Arial" charset="0"/>
              </a:rPr>
              <a:t>ARCHY 109</a:t>
            </a:r>
            <a:br>
              <a:rPr lang="en-AU" sz="3600" dirty="0">
                <a:solidFill>
                  <a:srgbClr val="FFFF99"/>
                </a:solidFill>
                <a:latin typeface="Arial" charset="0"/>
              </a:rPr>
            </a:br>
            <a:r>
              <a:rPr lang="en-AU" sz="3600" dirty="0">
                <a:solidFill>
                  <a:srgbClr val="FFFF99"/>
                </a:solidFill>
                <a:latin typeface="Arial" charset="0"/>
              </a:rPr>
              <a:t>Archaeology in Film</a:t>
            </a:r>
            <a:br>
              <a:rPr lang="en-AU" sz="3600" dirty="0">
                <a:solidFill>
                  <a:srgbClr val="FFFF99"/>
                </a:solidFill>
                <a:latin typeface="Arial" charset="0"/>
              </a:rPr>
            </a:br>
            <a:br>
              <a:rPr lang="en-AU" sz="3600" dirty="0">
                <a:solidFill>
                  <a:srgbClr val="FFFF99"/>
                </a:solidFill>
                <a:latin typeface="Arial" charset="0"/>
              </a:rPr>
            </a:br>
            <a:r>
              <a:rPr lang="en-AU" sz="3600" dirty="0">
                <a:solidFill>
                  <a:srgbClr val="FFFF99"/>
                </a:solidFill>
                <a:latin typeface="Arial" charset="0"/>
              </a:rPr>
              <a:t>Winter 2020</a:t>
            </a:r>
            <a:br>
              <a:rPr lang="en-AU" sz="3600" dirty="0">
                <a:solidFill>
                  <a:srgbClr val="FFFF99"/>
                </a:solidFill>
                <a:latin typeface="Arial" charset="0"/>
              </a:rPr>
            </a:br>
            <a:r>
              <a:rPr lang="en-AU" sz="3600" dirty="0">
                <a:solidFill>
                  <a:srgbClr val="FFFF99"/>
                </a:solidFill>
                <a:latin typeface="Arial" charset="0"/>
              </a:rPr>
              <a:t>Lecture 14</a:t>
            </a:r>
            <a:endParaRPr lang="en-AU" sz="3600" dirty="0">
              <a:solidFill>
                <a:srgbClr val="FFFF99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04CDEA9-99B8-BE4D-8083-36333330E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200" r="7201" b="6860"/>
          <a:stretch>
            <a:fillRect/>
          </a:stretch>
        </p:blipFill>
        <p:spPr bwMode="auto">
          <a:xfrm>
            <a:off x="4800600" y="2111115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23850" y="1916113"/>
            <a:ext cx="849630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itchFamily="18" charset="0"/>
                <a:ea typeface="+mj-ea"/>
                <a:cs typeface="+mj-cs"/>
              </a:rPr>
              <a:t>The archaeology of Pazuzu</a:t>
            </a:r>
          </a:p>
        </p:txBody>
      </p:sp>
    </p:spTree>
    <p:extLst>
      <p:ext uri="{BB962C8B-B14F-4D97-AF65-F5344CB8AC3E}">
        <p14:creationId xmlns:p14="http://schemas.microsoft.com/office/powerpoint/2010/main" val="381949735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xorc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663"/>
            <a:ext cx="9296400" cy="791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09E2DB-EAFD-AD41-A7E0-57B83ADE0C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698"/>
          <a:stretch/>
        </p:blipFill>
        <p:spPr>
          <a:xfrm>
            <a:off x="8763000" y="6477000"/>
            <a:ext cx="381000" cy="321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0FF0EE-E266-5F4A-BBCF-6501391F3DBA}"/>
              </a:ext>
            </a:extLst>
          </p:cNvPr>
          <p:cNvSpPr/>
          <p:nvPr/>
        </p:nvSpPr>
        <p:spPr>
          <a:xfrm>
            <a:off x="5801189" y="6536715"/>
            <a:ext cx="30380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5493CA"/>
                </a:solidFill>
              </a:rPr>
              <a:t>Log in to Poll Everywhere with your UW email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13320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E7084-ABCF-3D4F-A4A9-A28E188ED895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1983A4-238E-1644-B1D0-19D7334F5BD2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OcWnxMdYBJzarv9">
            <a:extLst>
              <a:ext uri="{FF2B5EF4-FFF2-40B4-BE49-F238E27FC236}">
                <a16:creationId xmlns:a16="http://schemas.microsoft.com/office/drawing/2014/main" id="{0F2ECC45-D93E-A440-891B-FCEAE7F9035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4558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4876800" y="4645025"/>
            <a:ext cx="40386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Amulets of Pazuzu generally depict it as being a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composite creator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scaled limbs of a bird, head of a carnivore, wings of a grasshopper.</a:t>
            </a:r>
            <a:endParaRPr kumimoji="0" lang="en-AU" sz="23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4876800" y="381000"/>
            <a:ext cx="4038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image of </a:t>
            </a:r>
            <a:r>
              <a:rPr kumimoji="0" lang="en-US" sz="2300" b="0" i="1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Pazuzu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 an inhuman figure is repeated throughout the film.</a:t>
            </a: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4876800" y="1781175"/>
            <a:ext cx="4038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Pazuzu is a deity in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ancient Assyrian cosmology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but his image is varied.</a:t>
            </a:r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4876800" y="3228975"/>
            <a:ext cx="4038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image employed in the film is based on examples in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Louvre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n-AU" sz="23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939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28600"/>
            <a:ext cx="4595813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7648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8" grpId="0"/>
      <p:bldP spid="234501" grpId="0"/>
      <p:bldP spid="23450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Pazuz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1" y="209380"/>
            <a:ext cx="3048000" cy="451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304800" y="4953000"/>
            <a:ext cx="8458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the common interpretation of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Exorcist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suggested by the battle of the entity with the Catholic church, and in the dialog between the two priests about multiple demons.  But…</a:t>
            </a:r>
          </a:p>
        </p:txBody>
      </p:sp>
      <p:pic>
        <p:nvPicPr>
          <p:cNvPr id="6042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3999" y="228600"/>
            <a:ext cx="3546457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3848100" y="209380"/>
            <a:ext cx="6858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90523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 descr="pazuzu4"/>
          <p:cNvPicPr>
            <a:picLocks noChangeAspect="1" noChangeArrowheads="1"/>
          </p:cNvPicPr>
          <p:nvPr/>
        </p:nvPicPr>
        <p:blipFill>
          <a:blip r:embed="rId4" cstate="print"/>
          <a:srcRect l="25424" t="5650" r="41808" b="33083"/>
          <a:stretch>
            <a:fillRect/>
          </a:stretch>
        </p:blipFill>
        <p:spPr bwMode="auto">
          <a:xfrm>
            <a:off x="533400" y="0"/>
            <a:ext cx="35496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304800" y="4114800"/>
            <a:ext cx="44958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image of Pazuzu conveys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impression of great antiquity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evokes notions of Biblical descriptions of evilness through its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superficial resemblance to medieval satanic images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n-AU" sz="23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0975" y="0"/>
            <a:ext cx="31972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886200"/>
            <a:ext cx="32337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94494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543800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650204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62890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5" cstate="print"/>
          <a:srcRect r="2975"/>
          <a:stretch>
            <a:fillRect/>
          </a:stretch>
        </p:blipFill>
        <p:spPr bwMode="auto">
          <a:xfrm>
            <a:off x="-100013" y="4800600"/>
            <a:ext cx="92440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1066800"/>
            <a:ext cx="5562873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96982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28057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 cstate="print"/>
          <a:srcRect l="7480" r="6911"/>
          <a:stretch>
            <a:fillRect/>
          </a:stretch>
        </p:blipFill>
        <p:spPr bwMode="auto">
          <a:xfrm>
            <a:off x="0" y="0"/>
            <a:ext cx="48387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143000"/>
            <a:ext cx="4191000" cy="117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886200"/>
            <a:ext cx="8382000" cy="247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773148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304800" y="638175"/>
            <a:ext cx="3886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are we going to do today...</a:t>
            </a: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304800" y="1600200"/>
            <a:ext cx="38862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lvl="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rgbClr val="FFFF99"/>
                </a:solidFill>
              </a:rPr>
              <a:t>The real-world archaeology of </a:t>
            </a:r>
            <a:r>
              <a:rPr lang="en-AU" sz="3600" i="1" dirty="0">
                <a:solidFill>
                  <a:srgbClr val="FFFF99"/>
                </a:solidFill>
              </a:rPr>
              <a:t>The Exorcist</a:t>
            </a:r>
          </a:p>
          <a:p>
            <a:pPr marL="457200" lvl="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kumimoji="0" lang="en-AU" sz="3600" b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Enjoy watching the film 😱</a:t>
            </a:r>
          </a:p>
        </p:txBody>
      </p:sp>
      <p:pic>
        <p:nvPicPr>
          <p:cNvPr id="6400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52400"/>
            <a:ext cx="4470702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84318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200"/>
            <a:ext cx="4691591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800600" y="533400"/>
            <a:ext cx="4114800" cy="4953000"/>
            <a:chOff x="1524000" y="84093"/>
            <a:chExt cx="5943600" cy="6469107"/>
          </a:xfrm>
        </p:grpSpPr>
        <p:pic>
          <p:nvPicPr>
            <p:cNvPr id="6861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266"/>
            <a:stretch>
              <a:fillRect/>
            </a:stretch>
          </p:blipFill>
          <p:spPr bwMode="auto">
            <a:xfrm>
              <a:off x="1524000" y="84093"/>
              <a:ext cx="5943600" cy="189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4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r="1266"/>
            <a:stretch>
              <a:fillRect/>
            </a:stretch>
          </p:blipFill>
          <p:spPr bwMode="auto">
            <a:xfrm>
              <a:off x="1524000" y="1989093"/>
              <a:ext cx="5943600" cy="456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2918596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9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b="46667"/>
          <a:stretch/>
        </p:blipFill>
        <p:spPr bwMode="auto">
          <a:xfrm>
            <a:off x="76200" y="0"/>
            <a:ext cx="892366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2495550" y="2781300"/>
            <a:ext cx="1676400" cy="304800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199776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0"/>
            <a:ext cx="89236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2495550" y="2781300"/>
            <a:ext cx="1676400" cy="304800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43765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37DB54-3664-E443-9BEC-568775F86512}"/>
              </a:ext>
            </a:extLst>
          </p:cNvPr>
          <p:cNvSpPr/>
          <p:nvPr/>
        </p:nvSpPr>
        <p:spPr>
          <a:xfrm>
            <a:off x="152400" y="34977"/>
            <a:ext cx="457200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99"/>
                </a:solidFill>
              </a:rPr>
              <a:t>“Pazuzu, a demon from the hellish underworld, had the power of repelling other demons, and was thus</a:t>
            </a:r>
            <a:r>
              <a:rPr lang="en-US" dirty="0"/>
              <a:t> invoked for beneficial ends</a:t>
            </a:r>
            <a:r>
              <a:rPr lang="en-US" dirty="0">
                <a:solidFill>
                  <a:srgbClr val="FFFF99"/>
                </a:solidFill>
              </a:rPr>
              <a:t>, particularly to drive his wife </a:t>
            </a:r>
            <a:r>
              <a:rPr lang="en-US" dirty="0" err="1">
                <a:solidFill>
                  <a:srgbClr val="FFFF99"/>
                </a:solidFill>
              </a:rPr>
              <a:t>Lamashtu</a:t>
            </a:r>
            <a:r>
              <a:rPr lang="en-US" dirty="0">
                <a:solidFill>
                  <a:srgbClr val="FFFF99"/>
                </a:solidFill>
              </a:rPr>
              <a:t> back to the underworld. </a:t>
            </a:r>
            <a:r>
              <a:rPr lang="en-US" dirty="0" err="1">
                <a:solidFill>
                  <a:srgbClr val="FFFF99"/>
                </a:solidFill>
              </a:rPr>
              <a:t>Lamashtu</a:t>
            </a:r>
            <a:r>
              <a:rPr lang="en-US" dirty="0">
                <a:solidFill>
                  <a:srgbClr val="FFFF99"/>
                </a:solidFill>
              </a:rPr>
              <a:t> was a demoness who attacked men to infect them with various diseases.”</a:t>
            </a:r>
          </a:p>
          <a:p>
            <a:r>
              <a:rPr lang="en-US" sz="1100" dirty="0">
                <a:solidFill>
                  <a:srgbClr val="FFFF99"/>
                </a:solidFill>
              </a:rPr>
              <a:t>Patricia </a:t>
            </a:r>
            <a:r>
              <a:rPr lang="en-US" sz="1100" dirty="0" err="1">
                <a:solidFill>
                  <a:srgbClr val="FFFF99"/>
                </a:solidFill>
              </a:rPr>
              <a:t>Kalensky</a:t>
            </a:r>
            <a:r>
              <a:rPr lang="en-US" sz="1100" dirty="0">
                <a:solidFill>
                  <a:srgbClr val="FFFF99"/>
                </a:solidFill>
              </a:rPr>
              <a:t>, Louvre</a:t>
            </a:r>
          </a:p>
          <a:p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A6E7E-998F-DA48-8E43-E47FDE53A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04"/>
          <a:stretch/>
        </p:blipFill>
        <p:spPr>
          <a:xfrm>
            <a:off x="4876799" y="0"/>
            <a:ext cx="429593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C3E1F0-B46A-734B-8708-38C4E3077A59}"/>
              </a:ext>
            </a:extLst>
          </p:cNvPr>
          <p:cNvSpPr/>
          <p:nvPr/>
        </p:nvSpPr>
        <p:spPr>
          <a:xfrm>
            <a:off x="152399" y="2819400"/>
            <a:ext cx="47243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99"/>
                </a:solidFill>
              </a:rPr>
              <a:t>“He is often regarded as an evil underworld demon, but he seems also to have played a </a:t>
            </a:r>
            <a:r>
              <a:rPr lang="en-US" dirty="0"/>
              <a:t>beneficent role as a protector </a:t>
            </a:r>
            <a:r>
              <a:rPr lang="en-US" dirty="0">
                <a:solidFill>
                  <a:srgbClr val="FFFF99"/>
                </a:solidFill>
              </a:rPr>
              <a:t>against disease-bearing winds (especially the west wind). He was closely associated with the demoness </a:t>
            </a:r>
            <a:r>
              <a:rPr lang="en-US" dirty="0" err="1">
                <a:solidFill>
                  <a:srgbClr val="FFFF99"/>
                </a:solidFill>
              </a:rPr>
              <a:t>Lamashtu</a:t>
            </a:r>
            <a:r>
              <a:rPr lang="en-US" dirty="0">
                <a:solidFill>
                  <a:srgbClr val="FFFF99"/>
                </a:solidFill>
              </a:rPr>
              <a:t> who stole </a:t>
            </a:r>
            <a:r>
              <a:rPr lang="en-US" dirty="0"/>
              <a:t>babies</a:t>
            </a:r>
            <a:r>
              <a:rPr lang="en-US" dirty="0">
                <a:solidFill>
                  <a:srgbClr val="FFFF99"/>
                </a:solidFill>
              </a:rPr>
              <a:t> from their mother's womb or when newly born. Pazuzu acted to counter her evil: he forced her back to the underworld. Amulets of Pazuzu like this were therefore placed in dwellings, attached to bedroom furniture. Smaller versions were hung around the necks of </a:t>
            </a:r>
            <a:r>
              <a:rPr lang="en-US" dirty="0"/>
              <a:t>pregnant women</a:t>
            </a:r>
            <a:r>
              <a:rPr lang="en-US" dirty="0">
                <a:solidFill>
                  <a:srgbClr val="FFFF99"/>
                </a:solidFill>
              </a:rPr>
              <a:t>.” </a:t>
            </a:r>
          </a:p>
          <a:p>
            <a:r>
              <a:rPr lang="en-US" sz="1100" dirty="0">
                <a:solidFill>
                  <a:srgbClr val="FFFF99"/>
                </a:solidFill>
              </a:rPr>
              <a:t>British Museum collection online</a:t>
            </a:r>
            <a:endParaRPr lang="en-US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9157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862A9D-9CF9-B14F-BC8E-AF3E6C2DF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7" r="10358"/>
          <a:stretch/>
        </p:blipFill>
        <p:spPr>
          <a:xfrm>
            <a:off x="140110" y="457200"/>
            <a:ext cx="4431890" cy="563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313B7B-5889-5945-9ABE-B9F149BC9092}"/>
              </a:ext>
            </a:extLst>
          </p:cNvPr>
          <p:cNvSpPr/>
          <p:nvPr/>
        </p:nvSpPr>
        <p:spPr>
          <a:xfrm>
            <a:off x="4729934" y="304800"/>
            <a:ext cx="42739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99"/>
                </a:solidFill>
              </a:rPr>
              <a:t>Pazuzu was a powerful defense against demonic attacks from </a:t>
            </a:r>
            <a:r>
              <a:rPr lang="en-US" sz="2400" dirty="0" err="1">
                <a:solidFill>
                  <a:srgbClr val="FFFF99"/>
                </a:solidFill>
              </a:rPr>
              <a:t>Lamashtu</a:t>
            </a:r>
            <a:r>
              <a:rPr lang="en-US" sz="2400" dirty="0">
                <a:solidFill>
                  <a:srgbClr val="FFFF99"/>
                </a:solidFill>
              </a:rPr>
              <a:t>. </a:t>
            </a:r>
          </a:p>
          <a:p>
            <a:endParaRPr lang="en-US" sz="2400" dirty="0">
              <a:solidFill>
                <a:srgbClr val="FFFF99"/>
              </a:solidFill>
            </a:endParaRPr>
          </a:p>
          <a:p>
            <a:r>
              <a:rPr lang="en-US" sz="2400" dirty="0">
                <a:solidFill>
                  <a:srgbClr val="FFFF99"/>
                </a:solidFill>
              </a:rPr>
              <a:t>In his original context, Pazuzu's identity was complicated, not just one side in a simple opposition between good and evil.</a:t>
            </a:r>
          </a:p>
          <a:p>
            <a:endParaRPr lang="en-US" sz="2400" dirty="0">
              <a:solidFill>
                <a:srgbClr val="FFFF99"/>
              </a:solidFill>
            </a:endParaRPr>
          </a:p>
          <a:p>
            <a:r>
              <a:rPr lang="en-US" sz="2400" dirty="0">
                <a:solidFill>
                  <a:srgbClr val="FFFF99"/>
                </a:solidFill>
              </a:rPr>
              <a:t>The archaeological record of Pazuzu adds </a:t>
            </a:r>
            <a:r>
              <a:rPr lang="en-US" sz="2400" dirty="0"/>
              <a:t>complexity and ambiguity</a:t>
            </a:r>
            <a:r>
              <a:rPr lang="en-US" sz="2400" dirty="0">
                <a:solidFill>
                  <a:srgbClr val="FFFF99"/>
                </a:solidFill>
              </a:rPr>
              <a:t> to the film. It makes the past seem </a:t>
            </a:r>
            <a:r>
              <a:rPr lang="en-US" sz="2400" dirty="0"/>
              <a:t>confusing</a:t>
            </a:r>
            <a:r>
              <a:rPr lang="en-US" sz="2400" dirty="0">
                <a:solidFill>
                  <a:srgbClr val="FFFF99"/>
                </a:solidFill>
              </a:rPr>
              <a:t>, in addition to a source of random, intimate danger. </a:t>
            </a:r>
          </a:p>
        </p:txBody>
      </p:sp>
    </p:spTree>
    <p:extLst>
      <p:ext uri="{BB962C8B-B14F-4D97-AF65-F5344CB8AC3E}">
        <p14:creationId xmlns:p14="http://schemas.microsoft.com/office/powerpoint/2010/main" val="4244127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archaeological record suggests that the conventional interpretation of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Exorcist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wrong</a:t>
            </a:r>
          </a:p>
        </p:txBody>
      </p:sp>
      <p:sp>
        <p:nvSpPr>
          <p:cNvPr id="241669" name="Text Box 5"/>
          <p:cNvSpPr txBox="1">
            <a:spLocks noChangeArrowheads="1"/>
          </p:cNvSpPr>
          <p:nvPr/>
        </p:nvSpPr>
        <p:spPr bwMode="auto">
          <a:xfrm>
            <a:off x="4876800" y="1371600"/>
            <a:ext cx="40386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1.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Pazuzu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was an amulet/statue used to protect households: it was an Assyrian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protector against pestilential winds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4876800" y="3352800"/>
            <a:ext cx="40386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2.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Pazuzu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wasn’t a nice entity, but it could be harnessed to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protect people against even worse entities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pic>
        <p:nvPicPr>
          <p:cNvPr id="62469" name="Picture 7" descr="pazuzu3"/>
          <p:cNvPicPr>
            <a:picLocks noChangeAspect="1" noChangeArrowheads="1"/>
          </p:cNvPicPr>
          <p:nvPr/>
        </p:nvPicPr>
        <p:blipFill>
          <a:blip r:embed="rId4" cstate="print"/>
          <a:srcRect l="20830" r="27094"/>
          <a:stretch>
            <a:fillRect/>
          </a:stretch>
        </p:blipFill>
        <p:spPr bwMode="auto">
          <a:xfrm>
            <a:off x="304800" y="1524000"/>
            <a:ext cx="4267200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images3.wikia.nocookie.net/anime/en/images/thumb/7/79/Icon-Warning-Red.svg/600px-Icon-Warning-Red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953000"/>
            <a:ext cx="1950720" cy="1625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849227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990600" y="5029200"/>
            <a:ext cx="7315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Pazuzu is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Satan possessing the girl. Could it be an ancient guardian manifesting to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assist the exorcism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?</a:t>
            </a:r>
          </a:p>
        </p:txBody>
      </p:sp>
      <p:pic>
        <p:nvPicPr>
          <p:cNvPr id="69635" name="Picture 3" descr="Pazuz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263" y="762000"/>
            <a:ext cx="267493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762000"/>
            <a:ext cx="3124200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3810000" y="1447800"/>
            <a:ext cx="68580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59383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>
            <a:extLst>
              <a:ext uri="{FF2B5EF4-FFF2-40B4-BE49-F238E27FC236}">
                <a16:creationId xmlns:a16="http://schemas.microsoft.com/office/drawing/2014/main" id="{C585A598-78BE-8847-B06C-6B4807A05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44958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Facts and figures about the film</a:t>
            </a:r>
            <a:endParaRPr kumimoji="0" lang="en-AU" altLang="en-US" sz="2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046" name="Text Box 6">
            <a:extLst>
              <a:ext uri="{FF2B5EF4-FFF2-40B4-BE49-F238E27FC236}">
                <a16:creationId xmlns:a16="http://schemas.microsoft.com/office/drawing/2014/main" id="{792DC959-D664-0A48-989A-154792D45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38200"/>
            <a:ext cx="5029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FF99"/>
                </a:solidFill>
              </a:rPr>
              <a:t>Budget of $12 million, Warner did not have high expectations, but it made $441.3 million, and became the top-grossing R-rated film of all time</a:t>
            </a:r>
            <a:endParaRPr kumimoji="0" lang="en-AU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215047" name="Text Box 7">
            <a:extLst>
              <a:ext uri="{FF2B5EF4-FFF2-40B4-BE49-F238E27FC236}">
                <a16:creationId xmlns:a16="http://schemas.microsoft.com/office/drawing/2014/main" id="{618CDAEF-FD0D-CA45-AFDD-1C51D8913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62200"/>
            <a:ext cx="502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</a:rPr>
              <a:t>Nominated for 10 Oscars, won 2 (screenplay</a:t>
            </a:r>
            <a:r>
              <a:rPr lang="en-US" altLang="en-US" sz="2000" dirty="0">
                <a:solidFill>
                  <a:srgbClr val="FFFF99"/>
                </a:solidFill>
              </a:rPr>
              <a:t>, </a:t>
            </a:r>
            <a:r>
              <a:rPr lang="en-US" altLang="en-US" sz="2000" dirty="0"/>
              <a:t>sound mixing</a:t>
            </a:r>
            <a:r>
              <a:rPr lang="en-US" altLang="en-US" sz="2000" dirty="0">
                <a:solidFill>
                  <a:srgbClr val="FFFF99"/>
                </a:solidFill>
              </a:rPr>
              <a:t>). First horror film to be nominated for Best Picture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E514902B-25F2-A540-917F-7E52463F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657600"/>
            <a:ext cx="502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</a:rPr>
              <a:t>Banned</a:t>
            </a:r>
            <a:r>
              <a:rPr kumimoji="0" lang="en-AU" altLang="en-US" sz="2000" b="0" i="0" u="none" strike="noStrike" kern="1200" cap="none" spc="0" normalizeH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</a:rPr>
              <a:t> in the UK. US audiences had strong reactions</a:t>
            </a:r>
            <a:r>
              <a:rPr lang="en-AU" altLang="en-US" sz="2000" dirty="0">
                <a:solidFill>
                  <a:srgbClr val="FFFF99"/>
                </a:solidFill>
              </a:rPr>
              <a:t>, fainting, "cinematic neurosis" triggered by viewing the film.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B7187F15-559E-6845-9E89-BBB67BC5C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29200"/>
            <a:ext cx="868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Contains semi-subliminal</a:t>
            </a:r>
            <a:r>
              <a:rPr kumimoji="0" lang="en-AU" altLang="en-US" sz="2000" b="0" i="0" u="none" strike="noStrike" kern="1200" cap="none" spc="0" normalizeH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images (you can see them), pig squeals mixed into the sound effects, one of the medical procedures is real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5F1456-1FA4-9C49-B933-82C92054B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91959"/>
            <a:ext cx="3352800" cy="4828032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04F65EEA-9F73-1547-80BD-4762D1504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31264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director used violent surprises</a:t>
            </a:r>
            <a:r>
              <a:rPr kumimoji="0" lang="en-AU" altLang="en-US" sz="2000" b="0" i="0" u="none" strike="noStrike" kern="1200" cap="none" spc="0" normalizeH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 get his desired reaction from the cast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353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6" grpId="0"/>
      <p:bldP spid="215047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wick\Downloads\FreeGreatPicture.com-11326-red-curtain-curt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"/>
            <a:ext cx="9138346" cy="609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3C9481-4DC3-EC4D-9BE7-59328E0C00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68" r="16201"/>
          <a:stretch/>
        </p:blipFill>
        <p:spPr>
          <a:xfrm>
            <a:off x="6553200" y="5457409"/>
            <a:ext cx="1219200" cy="127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01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23850" y="685800"/>
            <a:ext cx="849630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itchFamily="18" charset="0"/>
                <a:ea typeface="+mj-ea"/>
                <a:cs typeface="+mj-cs"/>
              </a:rPr>
              <a:t>Warning!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itchFamily="18" charset="0"/>
                <a:ea typeface="+mj-ea"/>
                <a:cs typeface="+mj-cs"/>
              </a:rPr>
              <a:t>This is a horror film</a:t>
            </a:r>
          </a:p>
        </p:txBody>
      </p:sp>
    </p:spTree>
    <p:extLst>
      <p:ext uri="{BB962C8B-B14F-4D97-AF65-F5344CB8AC3E}">
        <p14:creationId xmlns:p14="http://schemas.microsoft.com/office/powerpoint/2010/main" val="36444616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843.imageshack.us/img843/9116/pad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1000"/>
            <a:ext cx="911444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3247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F7947F-D13B-4F44-ADBF-AD07E0418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-228600"/>
            <a:ext cx="8458200" cy="563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43213-9134-7640-B56A-2D3308D6BFA4}"/>
              </a:ext>
            </a:extLst>
          </p:cNvPr>
          <p:cNvSpPr/>
          <p:nvPr/>
        </p:nvSpPr>
        <p:spPr>
          <a:xfrm>
            <a:off x="342900" y="5562600"/>
            <a:ext cx="8420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99"/>
                </a:solidFill>
              </a:rPr>
              <a:t>Our ARCHY 109 class behavior contract: Do not use laptops in distracting ways (e.g. browse irrelevant web pages and social media during class)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93140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23850" y="1916113"/>
            <a:ext cx="849630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itchFamily="18" charset="0"/>
                <a:ea typeface="+mj-ea"/>
                <a:cs typeface="+mj-cs"/>
              </a:rPr>
              <a:t>Feedback and updates</a:t>
            </a:r>
          </a:p>
        </p:txBody>
      </p:sp>
    </p:spTree>
    <p:extLst>
      <p:ext uri="{BB962C8B-B14F-4D97-AF65-F5344CB8AC3E}">
        <p14:creationId xmlns:p14="http://schemas.microsoft.com/office/powerpoint/2010/main" val="27483624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F05A00-8F81-5D40-AFF0-2B495B432970}"/>
              </a:ext>
            </a:extLst>
          </p:cNvPr>
          <p:cNvSpPr/>
          <p:nvPr/>
        </p:nvSpPr>
        <p:spPr>
          <a:xfrm>
            <a:off x="361949" y="6026884"/>
            <a:ext cx="8420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99"/>
                </a:solidFill>
              </a:rPr>
              <a:t>Peer reviews will close tonight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3FA9C-4FA6-D44D-B97F-73BB061E4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82" y="235684"/>
            <a:ext cx="3928087" cy="5791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934D63-A643-A14A-B8F3-6DF59DF87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46" t="92028" r="22115" b="3383"/>
          <a:stretch/>
        </p:blipFill>
        <p:spPr>
          <a:xfrm>
            <a:off x="0" y="1905000"/>
            <a:ext cx="9089082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7491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B8A3D1-B6B2-1C4A-B80B-C535288D9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419" y="30707"/>
            <a:ext cx="5739161" cy="5962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1C63D9-F462-3F4C-90D0-9D17A7CA5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698"/>
          <a:stretch/>
        </p:blipFill>
        <p:spPr>
          <a:xfrm>
            <a:off x="8763000" y="6460475"/>
            <a:ext cx="381000" cy="3213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0FA409-A54A-1641-A17B-6BA670AF409E}"/>
              </a:ext>
            </a:extLst>
          </p:cNvPr>
          <p:cNvSpPr/>
          <p:nvPr/>
        </p:nvSpPr>
        <p:spPr>
          <a:xfrm>
            <a:off x="5517433" y="6488549"/>
            <a:ext cx="32896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5492CA"/>
                </a:solidFill>
              </a:rPr>
              <a:t>Log in to Poll Everywhere with your UW email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05A00-8F81-5D40-AFF0-2B495B432970}"/>
              </a:ext>
            </a:extLst>
          </p:cNvPr>
          <p:cNvSpPr/>
          <p:nvPr/>
        </p:nvSpPr>
        <p:spPr>
          <a:xfrm>
            <a:off x="361949" y="6026884"/>
            <a:ext cx="8420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99"/>
                </a:solidFill>
              </a:rPr>
              <a:t>Peer reviews will close tonight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01411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53F6F-9451-8A49-B2AE-319A3339742C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8CAE8C-5195-194F-AF41-2918862857BE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FTTfuoOOt6wfR82">
            <a:extLst>
              <a:ext uri="{FF2B5EF4-FFF2-40B4-BE49-F238E27FC236}">
                <a16:creationId xmlns:a16="http://schemas.microsoft.com/office/drawing/2014/main" id="{E54DF27E-1D78-B545-AED8-97D744B883A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52520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TYPE" val="3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True"/>
  <p:tag name="DELIMITERS" val="3.1"/>
  <p:tag name="CHARTCOLORS" val="1"/>
  <p:tag name="CHARTCOLORINDICES" val="2,2,2,2,2,2,2,9,5,16,10,3"/>
  <p:tag name="POWERPOINTVERSION" val="14.0"/>
  <p:tag name="ADDINALWAYSLOADED" val="True"/>
  <p:tag name="COUNTDOWN" val="True"/>
  <p:tag name="COUNTDOWNSECONDS" val="30"/>
  <p:tag name="RESPCOUNTERSTYLE" val="1"/>
  <p:tag name="TPSTANDARDS" val=""/>
  <p:tag name="TASKPANEKEY" val="9c498063-6777-48c1-9df0-d00cb6667aa6"/>
  <p:tag name="TPFULLVERSION" val="4.3.2.1178"/>
  <p:tag name="LUIDIAENABLED" val="False"/>
  <p:tag name="EXPANDSHOWBAR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10467</TotalTime>
  <Words>945</Words>
  <Application>Microsoft Macintosh PowerPoint</Application>
  <PresentationFormat>On-screen Show (4:3)</PresentationFormat>
  <Paragraphs>86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Rockwell Extra Bold</vt:lpstr>
      <vt:lpstr>Times New Roman</vt:lpstr>
      <vt:lpstr>Wingdings</vt:lpstr>
      <vt:lpstr>Orbit</vt:lpstr>
      <vt:lpstr>1_Orbit</vt:lpstr>
      <vt:lpstr>3_Orbit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BM</dc:creator>
  <cp:lastModifiedBy>Ben Marwick</cp:lastModifiedBy>
  <cp:revision>884</cp:revision>
  <dcterms:created xsi:type="dcterms:W3CDTF">1601-01-01T00:00:00Z</dcterms:created>
  <dcterms:modified xsi:type="dcterms:W3CDTF">2020-02-07T23:00:43Z</dcterms:modified>
</cp:coreProperties>
</file>