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tags/tag18.xml" ContentType="application/vnd.openxmlformats-officedocument.presentationml.tags+xml"/>
  <Override PartName="/ppt/notesSlides/notesSlide21.xml" ContentType="application/vnd.openxmlformats-officedocument.presentationml.notesSlide+xml"/>
  <Override PartName="/ppt/tags/tag19.xml" ContentType="application/vnd.openxmlformats-officedocument.presentationml.tags+xml"/>
  <Override PartName="/ppt/notesSlides/notesSlide22.xml" ContentType="application/vnd.openxmlformats-officedocument.presentationml.notesSlide+xml"/>
  <Override PartName="/ppt/tags/tag20.xml" ContentType="application/vnd.openxmlformats-officedocument.presentationml.tags+xml"/>
  <Override PartName="/ppt/notesSlides/notesSlide23.xml" ContentType="application/vnd.openxmlformats-officedocument.presentationml.notesSlide+xml"/>
  <Override PartName="/ppt/tags/tag21.xml" ContentType="application/vnd.openxmlformats-officedocument.presentationml.tags+xml"/>
  <Override PartName="/ppt/notesSlides/notesSlide24.xml" ContentType="application/vnd.openxmlformats-officedocument.presentationml.notesSlide+xml"/>
  <Override PartName="/ppt/tags/tag22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23.xml" ContentType="application/vnd.openxmlformats-officedocument.presentationml.tags+xml"/>
  <Override PartName="/ppt/notesSlides/notesSlide27.xml" ContentType="application/vnd.openxmlformats-officedocument.presentationml.notesSlide+xml"/>
  <Override PartName="/ppt/tags/tag24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25.xml" ContentType="application/vnd.openxmlformats-officedocument.presentationml.tags+xml"/>
  <Override PartName="/ppt/notesSlides/notesSlide31.xml" ContentType="application/vnd.openxmlformats-officedocument.presentationml.notesSlide+xml"/>
  <Override PartName="/ppt/tags/tag26.xml" ContentType="application/vnd.openxmlformats-officedocument.presentationml.tags+xml"/>
  <Override PartName="/ppt/notesSlides/notesSlide32.xml" ContentType="application/vnd.openxmlformats-officedocument.presentationml.notesSlide+xml"/>
  <Override PartName="/ppt/tags/tag27.xml" ContentType="application/vnd.openxmlformats-officedocument.presentationml.tags+xml"/>
  <Override PartName="/ppt/notesSlides/notesSlide33.xml" ContentType="application/vnd.openxmlformats-officedocument.presentationml.notesSlide+xml"/>
  <Override PartName="/ppt/tags/tag28.xml" ContentType="application/vnd.openxmlformats-officedocument.presentationml.tags+xml"/>
  <Override PartName="/ppt/notesSlides/notesSlide34.xml" ContentType="application/vnd.openxmlformats-officedocument.presentationml.notesSlide+xml"/>
  <Override PartName="/ppt/tags/tag29.xml" ContentType="application/vnd.openxmlformats-officedocument.presentationml.tags+xml"/>
  <Override PartName="/ppt/notesSlides/notesSlide35.xml" ContentType="application/vnd.openxmlformats-officedocument.presentationml.notesSlide+xml"/>
  <Override PartName="/ppt/tags/tag30.xml" ContentType="application/vnd.openxmlformats-officedocument.presentationml.tags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1"/>
  </p:sldMasterIdLst>
  <p:notesMasterIdLst>
    <p:notesMasterId r:id="rId44"/>
  </p:notesMasterIdLst>
  <p:handoutMasterIdLst>
    <p:handoutMasterId r:id="rId45"/>
  </p:handoutMasterIdLst>
  <p:sldIdLst>
    <p:sldId id="879" r:id="rId2"/>
    <p:sldId id="695" r:id="rId3"/>
    <p:sldId id="842" r:id="rId4"/>
    <p:sldId id="874" r:id="rId5"/>
    <p:sldId id="873" r:id="rId6"/>
    <p:sldId id="838" r:id="rId7"/>
    <p:sldId id="850" r:id="rId8"/>
    <p:sldId id="880" r:id="rId9"/>
    <p:sldId id="882" r:id="rId10"/>
    <p:sldId id="883" r:id="rId11"/>
    <p:sldId id="884" r:id="rId12"/>
    <p:sldId id="885" r:id="rId13"/>
    <p:sldId id="847" r:id="rId14"/>
    <p:sldId id="848" r:id="rId15"/>
    <p:sldId id="822" r:id="rId16"/>
    <p:sldId id="823" r:id="rId17"/>
    <p:sldId id="864" r:id="rId18"/>
    <p:sldId id="858" r:id="rId19"/>
    <p:sldId id="824" r:id="rId20"/>
    <p:sldId id="876" r:id="rId21"/>
    <p:sldId id="825" r:id="rId22"/>
    <p:sldId id="826" r:id="rId23"/>
    <p:sldId id="827" r:id="rId24"/>
    <p:sldId id="828" r:id="rId25"/>
    <p:sldId id="829" r:id="rId26"/>
    <p:sldId id="881" r:id="rId27"/>
    <p:sldId id="855" r:id="rId28"/>
    <p:sldId id="830" r:id="rId29"/>
    <p:sldId id="831" r:id="rId30"/>
    <p:sldId id="832" r:id="rId31"/>
    <p:sldId id="865" r:id="rId32"/>
    <p:sldId id="834" r:id="rId33"/>
    <p:sldId id="833" r:id="rId34"/>
    <p:sldId id="877" r:id="rId35"/>
    <p:sldId id="878" r:id="rId36"/>
    <p:sldId id="861" r:id="rId37"/>
    <p:sldId id="836" r:id="rId38"/>
    <p:sldId id="886" r:id="rId39"/>
    <p:sldId id="887" r:id="rId40"/>
    <p:sldId id="866" r:id="rId41"/>
    <p:sldId id="867" r:id="rId42"/>
    <p:sldId id="860" r:id="rId43"/>
  </p:sldIdLst>
  <p:sldSz cx="9144000" cy="6858000" type="screen4x3"/>
  <p:notesSz cx="6950075" cy="9167813"/>
  <p:custDataLst>
    <p:tags r:id="rId4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8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FF"/>
    <a:srgbClr val="DDDDDD"/>
    <a:srgbClr val="004620"/>
    <a:srgbClr val="FFFF66"/>
    <a:srgbClr val="292929"/>
    <a:srgbClr val="4D4D4D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65" autoAdjust="0"/>
    <p:restoredTop sz="82349" autoAdjust="0"/>
  </p:normalViewPr>
  <p:slideViewPr>
    <p:cSldViewPr>
      <p:cViewPr varScale="1">
        <p:scale>
          <a:sx n="99" d="100"/>
          <a:sy n="99" d="100"/>
        </p:scale>
        <p:origin x="52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808"/>
    </p:cViewPr>
  </p:sorterViewPr>
  <p:notesViewPr>
    <p:cSldViewPr>
      <p:cViewPr varScale="1">
        <p:scale>
          <a:sx n="66" d="100"/>
          <a:sy n="66" d="100"/>
        </p:scale>
        <p:origin x="-3058" y="-86"/>
      </p:cViewPr>
      <p:guideLst>
        <p:guide orient="horz" pos="2888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58391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58391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r">
              <a:defRPr sz="1200"/>
            </a:lvl1pPr>
          </a:lstStyle>
          <a:p>
            <a:fld id="{F6F6DE7F-FB47-4DD3-8DC3-F158BBD437A4}" type="datetimeFigureOut">
              <a:rPr lang="en-AU" smtClean="0"/>
              <a:t>3/3/20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07831"/>
            <a:ext cx="3011699" cy="458391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07831"/>
            <a:ext cx="3011699" cy="458391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r">
              <a:defRPr sz="1200"/>
            </a:lvl1pPr>
          </a:lstStyle>
          <a:p>
            <a:fld id="{B9D1F591-266D-4225-B1E6-AA1C3F3DD1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10432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1699" cy="45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8" tIns="46049" rIns="92098" bIns="4604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6768" y="0"/>
            <a:ext cx="3011699" cy="45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8" tIns="46049" rIns="92098" bIns="4604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87388"/>
            <a:ext cx="4584700" cy="3438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39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008" y="4354711"/>
            <a:ext cx="5560060" cy="412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8" tIns="46049" rIns="92098" bIns="460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39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7831"/>
            <a:ext cx="3011699" cy="45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8" tIns="46049" rIns="92098" bIns="4604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39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6768" y="8707831"/>
            <a:ext cx="3011699" cy="45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8" tIns="46049" rIns="92098" bIns="4604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1FD5300F-C239-4B58-8C11-BB6D225640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806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diatoday.in/india/video/ram-janam-bhumi-babri-masjid-demolition-ayodhya-ram-temple-421951-2013-08-24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1B0F02-F379-43A2-B8A1-AB79C461034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076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940B851-DCA6-4F9E-B20F-3B9B0C9C9BC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5FD0E0C-35F8-4C68-8C70-0D321D37B21D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7EB3FD8-2DAF-4303-A2E7-3979E7D08D63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7EB3FD8-2DAF-4303-A2E7-3979E7D08D63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D5300F-C239-4B58-8C11-BB6D2256406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211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E03FFE3-7F5F-4CA1-AD45-0174A9B870D2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D5300F-C239-4B58-8C11-BB6D2256406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666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89E5713-644B-4A99-AA7D-38BC12B3F92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47187E5-E083-451B-B461-7391748AD9F8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2EFA07D-D552-4E0D-AB27-2A2D29DB69AA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31057C9-36D9-4937-B6E8-0DE360E7086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3789B5A-C058-478D-A58F-F5D625DA93B8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B6A646A-8FBF-44C5-887E-50D14E572FE1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47187E5-E083-451B-B461-7391748AD9F8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4CB342A-4009-43BF-A4E0-85303AC1F214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C9A065-DE97-48AF-9EE6-E8FD5E601FB7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259EED6-D60A-4099-926A-F097D54C92CB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D5300F-C239-4B58-8C11-BB6D2256406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7977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885199B-A829-4571-A8B2-7BF30F6CE418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A943A6-1FFC-4403-8ECE-C4D05DBAD1D4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is true of the stratigraphy of this site?</a:t>
            </a:r>
          </a:p>
          <a:p>
            <a:r>
              <a:rPr lang="en-US"/>
              <a:t>https://www.polleverywhere.com/multiple_choice_polls/CBEyhjd2RZkkqRu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D5300F-C239-4B58-8C11-BB6D2256406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88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4060E2-131B-4A6B-9325-D67E10D1DDB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D5300F-C239-4B58-8C11-BB6D2256406E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9615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A943A6-1FFC-4403-8ECE-C4D05DBAD1D4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27C5EA5-482E-4C0A-A826-52F7FB6E7523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D049829-CCBF-4423-B64A-1404354134B9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379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8299" indent="-287807">
              <a:defRPr>
                <a:solidFill>
                  <a:schemeClr val="tx1"/>
                </a:solidFill>
                <a:latin typeface="Arial" charset="0"/>
              </a:defRPr>
            </a:lvl2pPr>
            <a:lvl3pPr marL="1151230" indent="-230246">
              <a:defRPr>
                <a:solidFill>
                  <a:schemeClr val="tx1"/>
                </a:solidFill>
                <a:latin typeface="Arial" charset="0"/>
              </a:defRPr>
            </a:lvl3pPr>
            <a:lvl4pPr marL="1611721" indent="-230246">
              <a:defRPr>
                <a:solidFill>
                  <a:schemeClr val="tx1"/>
                </a:solidFill>
                <a:latin typeface="Arial" charset="0"/>
              </a:defRPr>
            </a:lvl4pPr>
            <a:lvl5pPr marL="2072213" indent="-230246">
              <a:defRPr>
                <a:solidFill>
                  <a:schemeClr val="tx1"/>
                </a:solidFill>
                <a:latin typeface="Arial" charset="0"/>
              </a:defRPr>
            </a:lvl5pPr>
            <a:lvl6pPr marL="2532705" indent="-2302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3197" indent="-2302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53689" indent="-2302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14181" indent="-2302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2BC8BCE-A0EC-42CB-ABA0-2C6A194671D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574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8299" indent="-287807">
              <a:defRPr>
                <a:solidFill>
                  <a:schemeClr val="tx1"/>
                </a:solidFill>
                <a:latin typeface="Arial" charset="0"/>
              </a:defRPr>
            </a:lvl2pPr>
            <a:lvl3pPr marL="1151230" indent="-230246">
              <a:defRPr>
                <a:solidFill>
                  <a:schemeClr val="tx1"/>
                </a:solidFill>
                <a:latin typeface="Arial" charset="0"/>
              </a:defRPr>
            </a:lvl3pPr>
            <a:lvl4pPr marL="1611721" indent="-230246">
              <a:defRPr>
                <a:solidFill>
                  <a:schemeClr val="tx1"/>
                </a:solidFill>
                <a:latin typeface="Arial" charset="0"/>
              </a:defRPr>
            </a:lvl4pPr>
            <a:lvl5pPr marL="2072213" indent="-230246">
              <a:defRPr>
                <a:solidFill>
                  <a:schemeClr val="tx1"/>
                </a:solidFill>
                <a:latin typeface="Arial" charset="0"/>
              </a:defRPr>
            </a:lvl5pPr>
            <a:lvl6pPr marL="2532705" indent="-2302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3197" indent="-2302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53689" indent="-2302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14181" indent="-2302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3CB0322-D33D-4AF5-A9E7-5BCF3F14414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110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27C5EA5-482E-4C0A-A826-52F7FB6E7523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D5300F-C239-4B58-8C11-BB6D2256406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582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one of these is NOT directly involved in the story in The Body?</a:t>
            </a:r>
          </a:p>
          <a:p>
            <a:r>
              <a:rPr lang="en-US" dirty="0"/>
              <a:t>https://</a:t>
            </a:r>
            <a:r>
              <a:rPr lang="en-US" dirty="0" err="1"/>
              <a:t>www.polleverywhere.com</a:t>
            </a:r>
            <a:r>
              <a:rPr lang="en-US" dirty="0"/>
              <a:t>/</a:t>
            </a:r>
            <a:r>
              <a:rPr lang="en-US" dirty="0" err="1"/>
              <a:t>multiple_choice_polls</a:t>
            </a:r>
            <a:r>
              <a:rPr lang="en-US" dirty="0"/>
              <a:t>/eSvTfXvhUKEq1cO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D5300F-C239-4B58-8C11-BB6D2256406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86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D049829-CCBF-4423-B64A-1404354134B9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718BC8E-B473-4F3D-A9E4-9F58A53E7D2D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https://www.indiatoday.in/india/video/ram-janam-bhumi-babri-masjid-demolition-ayodhya-ram-temple-421951-2013-08-24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D5300F-C239-4B58-8C11-BB6D2256406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179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F636A7-491C-4DB8-A864-4B9213FFE06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42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7643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F58BF-F06D-4712-8DBF-8490B9FBEA2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480EE-4CE2-4D0B-8C66-2DC5C5B027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995F2-E903-4668-AFA7-40AC932F53A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DEA52D-CD6A-4E0A-81F3-8C6D26F1DF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EA52D-CD6A-4E0A-81F3-8C6D26F1DF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182B2-FC60-4732-BB41-928C3CB3BC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2A181-0966-403B-98F1-C47880F0AB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62596-2D63-4612-86C3-7762E471E87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4D991-C02A-4EF3-8E51-43ECBD3534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AC4DF-6F4C-4904-8ACD-E2AC2833FCB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DAFD8-A6B9-4519-8F5F-0B7027831A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8EA8B-DB21-4893-857B-5C53DAC8006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45768-50DA-404A-9B21-E0314AC3E12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966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662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99"/>
                </a:solidFill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662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99"/>
                </a:solidFill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662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99"/>
                </a:solidFill>
                <a:effectLst/>
              </a:defRPr>
            </a:lvl1pPr>
          </a:lstStyle>
          <a:p>
            <a:pPr>
              <a:defRPr/>
            </a:pPr>
            <a:fld id="{70DEA52D-CD6A-4E0A-81F3-8C6D26F1DF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</p:sldLayoutIdLst>
  <p:transition spd="med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FF99"/>
          </a:solidFill>
          <a:effectLst/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4620"/>
        </a:buClr>
        <a:buSzPct val="75000"/>
        <a:buFont typeface="Wingdings" pitchFamily="2" charset="2"/>
        <a:buChar char="l"/>
        <a:defRPr sz="3200">
          <a:solidFill>
            <a:srgbClr val="FFFF99"/>
          </a:solidFill>
          <a:effectLst/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4620"/>
        </a:buClr>
        <a:buSzPct val="75000"/>
        <a:buFont typeface="Wingdings" pitchFamily="2" charset="2"/>
        <a:buChar char="l"/>
        <a:defRPr sz="2800">
          <a:solidFill>
            <a:srgbClr val="FFFF99"/>
          </a:solidFill>
          <a:effectLst/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4620"/>
        </a:buClr>
        <a:buSzPct val="75000"/>
        <a:buFont typeface="Wingdings" pitchFamily="2" charset="2"/>
        <a:buChar char="l"/>
        <a:defRPr sz="2400">
          <a:solidFill>
            <a:srgbClr val="FFFF99"/>
          </a:solidFill>
          <a:effectLst/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4620"/>
        </a:buClr>
        <a:buSzPct val="75000"/>
        <a:buFont typeface="Wingdings" pitchFamily="2" charset="2"/>
        <a:buChar char="l"/>
        <a:defRPr sz="2000">
          <a:solidFill>
            <a:srgbClr val="FFFF99"/>
          </a:solidFill>
          <a:effectLst/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4620"/>
        </a:buClr>
        <a:buSzPct val="75000"/>
        <a:buFont typeface="Wingdings" pitchFamily="2" charset="2"/>
        <a:buChar char="l"/>
        <a:defRPr sz="2000">
          <a:solidFill>
            <a:srgbClr val="FFFF99"/>
          </a:solidFill>
          <a:effectLst/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4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5.tiff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4.png"/><Relationship Id="rId5" Type="http://schemas.openxmlformats.org/officeDocument/2006/relationships/image" Target="../media/image45.jpeg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6200" y="2444750"/>
            <a:ext cx="44958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AU" sz="3200" dirty="0">
                <a:solidFill>
                  <a:srgbClr val="FFFF99"/>
                </a:solidFill>
                <a:latin typeface="Arial" charset="0"/>
              </a:rPr>
              <a:t>ARCHY 109</a:t>
            </a:r>
            <a:br>
              <a:rPr lang="en-AU" sz="3200" dirty="0">
                <a:solidFill>
                  <a:srgbClr val="FFFF99"/>
                </a:solidFill>
                <a:latin typeface="Arial" charset="0"/>
              </a:rPr>
            </a:br>
            <a:r>
              <a:rPr lang="en-AU" sz="3200" dirty="0">
                <a:solidFill>
                  <a:srgbClr val="FFFF99"/>
                </a:solidFill>
                <a:latin typeface="Arial" charset="0"/>
              </a:rPr>
              <a:t>Archaeology in Film</a:t>
            </a:r>
            <a:br>
              <a:rPr lang="en-AU" sz="3200" dirty="0">
                <a:solidFill>
                  <a:srgbClr val="FFFF99"/>
                </a:solidFill>
                <a:latin typeface="Arial" charset="0"/>
              </a:rPr>
            </a:br>
            <a:br>
              <a:rPr lang="en-AU" sz="3200" dirty="0">
                <a:solidFill>
                  <a:srgbClr val="FFFF99"/>
                </a:solidFill>
                <a:latin typeface="Arial" charset="0"/>
              </a:rPr>
            </a:br>
            <a:r>
              <a:rPr lang="en-AU" sz="3200" dirty="0">
                <a:solidFill>
                  <a:srgbClr val="FFFF99"/>
                </a:solidFill>
                <a:latin typeface="Arial" charset="0"/>
              </a:rPr>
              <a:t>Winter 2020</a:t>
            </a:r>
          </a:p>
          <a:p>
            <a:pPr algn="ctr" eaLnBrk="1" hangingPunct="1">
              <a:spcBef>
                <a:spcPct val="50000"/>
              </a:spcBef>
            </a:pPr>
            <a:r>
              <a:rPr lang="en-AU" sz="3200" dirty="0">
                <a:solidFill>
                  <a:srgbClr val="FFFF99"/>
                </a:solidFill>
              </a:rPr>
              <a:t>Lecture 21</a:t>
            </a:r>
          </a:p>
        </p:txBody>
      </p:sp>
      <p:pic>
        <p:nvPicPr>
          <p:cNvPr id="8" name="Picture 11" descr="C:\Documents and Settings\Ben Marwick.BENMARWICK\My Documents\My UW\Stationary\UWLogos\gif\Column\UWThreeCampusesWhite.png">
            <a:extLst>
              <a:ext uri="{FF2B5EF4-FFF2-40B4-BE49-F238E27FC236}">
                <a16:creationId xmlns:a16="http://schemas.microsoft.com/office/drawing/2014/main" id="{91E78168-BA03-6845-B7DC-90D93125C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27"/>
          <a:stretch>
            <a:fillRect/>
          </a:stretch>
        </p:blipFill>
        <p:spPr bwMode="auto">
          <a:xfrm>
            <a:off x="1011238" y="661852"/>
            <a:ext cx="714216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7E7D938-DD74-764C-BB5D-C5EDC4295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1984569"/>
            <a:ext cx="3223739" cy="4477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403478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948776-9010-094E-B51D-B457CA6BD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76201"/>
            <a:ext cx="8001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9850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FC60CC-B2B6-CC47-B121-A3D76C7C9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7" y="533400"/>
            <a:ext cx="9070508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7024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124B6C-E2E0-464C-BAC7-53D771F6A9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93" r="28050"/>
          <a:stretch/>
        </p:blipFill>
        <p:spPr>
          <a:xfrm>
            <a:off x="304800" y="626235"/>
            <a:ext cx="4038600" cy="56055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63DA71-FDBB-2149-A714-CBD381B37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2" y="626235"/>
            <a:ext cx="1923567" cy="17994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5673FE-E9BD-F646-BE46-94C61D386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2" y="2578100"/>
            <a:ext cx="1923566" cy="15938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B3F0F4-F2F1-9845-9F95-028E286EBC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1" y="4379046"/>
            <a:ext cx="1923565" cy="171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775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52400" y="638175"/>
            <a:ext cx="2895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AU" sz="5400" dirty="0" err="1">
                <a:solidFill>
                  <a:srgbClr val="FFFF99"/>
                </a:solidFill>
              </a:rPr>
              <a:t>Ayodhya</a:t>
            </a:r>
            <a:endParaRPr lang="en-AU" sz="2300" dirty="0">
              <a:solidFill>
                <a:srgbClr val="FFFF99"/>
              </a:solidFill>
            </a:endParaRP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74562" y="2362200"/>
            <a:ext cx="5288038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600" dirty="0">
                <a:solidFill>
                  <a:srgbClr val="FFFF99"/>
                </a:solidFill>
              </a:rPr>
              <a:t>In 1528 a </a:t>
            </a:r>
            <a:r>
              <a:rPr lang="en-US" sz="2600" dirty="0"/>
              <a:t>mosque</a:t>
            </a:r>
            <a:r>
              <a:rPr lang="en-US" sz="2600" dirty="0">
                <a:solidFill>
                  <a:srgbClr val="FFFF99"/>
                </a:solidFill>
              </a:rPr>
              <a:t> was built at </a:t>
            </a:r>
            <a:r>
              <a:rPr lang="en-US" sz="2600" dirty="0" err="1">
                <a:solidFill>
                  <a:srgbClr val="FFFF99"/>
                </a:solidFill>
              </a:rPr>
              <a:t>Ayodhya</a:t>
            </a:r>
            <a:r>
              <a:rPr lang="en-US" sz="2600" dirty="0">
                <a:solidFill>
                  <a:srgbClr val="FFFF99"/>
                </a:solidFill>
              </a:rPr>
              <a:t>, in the northern India state of Uttar Pradesh.</a:t>
            </a:r>
            <a:endParaRPr lang="en-AU" sz="2600" dirty="0">
              <a:solidFill>
                <a:srgbClr val="FFFF99"/>
              </a:solidFill>
            </a:endParaRPr>
          </a:p>
        </p:txBody>
      </p:sp>
      <p:sp>
        <p:nvSpPr>
          <p:cNvPr id="201732" name="Text Box 4"/>
          <p:cNvSpPr txBox="1">
            <a:spLocks noChangeArrowheads="1"/>
          </p:cNvSpPr>
          <p:nvPr/>
        </p:nvSpPr>
        <p:spPr bwMode="auto">
          <a:xfrm>
            <a:off x="274562" y="3975100"/>
            <a:ext cx="5592838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600" dirty="0" err="1">
                <a:solidFill>
                  <a:srgbClr val="FFFF99"/>
                </a:solidFill>
              </a:rPr>
              <a:t>Ayodhya</a:t>
            </a:r>
            <a:r>
              <a:rPr lang="en-US" sz="2600" dirty="0">
                <a:solidFill>
                  <a:srgbClr val="FFFF99"/>
                </a:solidFill>
              </a:rPr>
              <a:t> is mentioned (ambiguously) in several </a:t>
            </a:r>
            <a:r>
              <a:rPr lang="en-US" sz="2600" dirty="0"/>
              <a:t>Hindu</a:t>
            </a:r>
            <a:r>
              <a:rPr lang="en-US" sz="2600" dirty="0">
                <a:solidFill>
                  <a:srgbClr val="FFFF99"/>
                </a:solidFill>
              </a:rPr>
              <a:t> scriptures and during at least the last 150 years many Hindus have claimed it to be the </a:t>
            </a:r>
            <a:r>
              <a:rPr lang="en-US" sz="2600" dirty="0"/>
              <a:t>birthplace of Lord Rama</a:t>
            </a:r>
            <a:r>
              <a:rPr lang="en-US" sz="2600" dirty="0">
                <a:solidFill>
                  <a:srgbClr val="FFFF99"/>
                </a:solidFill>
              </a:rPr>
              <a:t>, the seventh incarnation of Lord Vishnu</a:t>
            </a:r>
            <a:r>
              <a:rPr lang="en-AU" sz="2600" dirty="0">
                <a:solidFill>
                  <a:srgbClr val="FFFF99"/>
                </a:solidFill>
              </a:rPr>
              <a:t>.</a:t>
            </a:r>
          </a:p>
        </p:txBody>
      </p:sp>
      <p:pic>
        <p:nvPicPr>
          <p:cNvPr id="32773" name="Picture 5" descr="_38553507_ayodhya3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0"/>
            <a:ext cx="4038600" cy="242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 descr="muslim_temp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2546350"/>
            <a:ext cx="289560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76200"/>
            <a:ext cx="1905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/>
      <p:bldP spid="2017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4" name="Text Box 4"/>
          <p:cNvSpPr txBox="1">
            <a:spLocks noChangeArrowheads="1"/>
          </p:cNvSpPr>
          <p:nvPr/>
        </p:nvSpPr>
        <p:spPr bwMode="auto">
          <a:xfrm>
            <a:off x="152400" y="76200"/>
            <a:ext cx="44958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500" dirty="0">
                <a:solidFill>
                  <a:srgbClr val="FFFF99"/>
                </a:solidFill>
              </a:rPr>
              <a:t>The </a:t>
            </a:r>
            <a:r>
              <a:rPr lang="en-US" sz="3500" dirty="0" err="1">
                <a:solidFill>
                  <a:srgbClr val="FFFF99"/>
                </a:solidFill>
              </a:rPr>
              <a:t>Bharatiya</a:t>
            </a:r>
            <a:r>
              <a:rPr lang="en-US" sz="3500" dirty="0">
                <a:solidFill>
                  <a:srgbClr val="FFFF99"/>
                </a:solidFill>
              </a:rPr>
              <a:t> Janata Party (BJP), the central party of the Indian government, was founded in 1951 and seeks the </a:t>
            </a:r>
            <a:r>
              <a:rPr lang="en-US" sz="3500" dirty="0"/>
              <a:t>reassert Hinduism </a:t>
            </a:r>
            <a:r>
              <a:rPr lang="en-US" sz="3500" dirty="0">
                <a:solidFill>
                  <a:srgbClr val="FFFF99"/>
                </a:solidFill>
              </a:rPr>
              <a:t>by developing a 'Hindu spirit' and a sense of the </a:t>
            </a:r>
            <a:r>
              <a:rPr lang="en-US" sz="3500" dirty="0"/>
              <a:t>priority of Hinduism in Indian history</a:t>
            </a:r>
            <a:r>
              <a:rPr lang="en-US" sz="3500" dirty="0">
                <a:solidFill>
                  <a:srgbClr val="FFFF99"/>
                </a:solidFill>
              </a:rPr>
              <a:t>. </a:t>
            </a:r>
          </a:p>
        </p:txBody>
      </p:sp>
      <p:pic>
        <p:nvPicPr>
          <p:cNvPr id="33796" name="Picture 5" descr="_39462326_xtrain300_a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124200"/>
            <a:ext cx="3733800" cy="304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10" descr="_1860202_singhalmapap15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4425" y="342900"/>
            <a:ext cx="4524375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_39462326_xtrain300_a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124200"/>
            <a:ext cx="3733800" cy="304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5" descr="_1860202_singhalmapap15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4425" y="342900"/>
            <a:ext cx="4524375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228600" y="76200"/>
            <a:ext cx="4572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AU" sz="2800" dirty="0">
                <a:solidFill>
                  <a:srgbClr val="FFFF99"/>
                </a:solidFill>
              </a:rPr>
              <a:t>Claims that an </a:t>
            </a:r>
            <a:r>
              <a:rPr lang="en-AU" sz="2800" dirty="0"/>
              <a:t>early Hindu temple</a:t>
            </a:r>
            <a:r>
              <a:rPr lang="en-AU" sz="2800" dirty="0">
                <a:solidFill>
                  <a:srgbClr val="FFFF99"/>
                </a:solidFill>
              </a:rPr>
              <a:t> had existed on the </a:t>
            </a:r>
            <a:r>
              <a:rPr lang="en-AU" sz="2800" dirty="0" err="1">
                <a:solidFill>
                  <a:srgbClr val="FFFF99"/>
                </a:solidFill>
              </a:rPr>
              <a:t>Ayodhya</a:t>
            </a:r>
            <a:r>
              <a:rPr lang="en-AU" sz="2800" dirty="0">
                <a:solidFill>
                  <a:srgbClr val="FFFF99"/>
                </a:solidFill>
              </a:rPr>
              <a:t> site became highly valued by the BJP.</a:t>
            </a:r>
          </a:p>
        </p:txBody>
      </p:sp>
      <p:sp>
        <p:nvSpPr>
          <p:cNvPr id="233479" name="Text Box 7"/>
          <p:cNvSpPr txBox="1">
            <a:spLocks noChangeArrowheads="1"/>
          </p:cNvSpPr>
          <p:nvPr/>
        </p:nvSpPr>
        <p:spPr bwMode="auto">
          <a:xfrm>
            <a:off x="228600" y="1981200"/>
            <a:ext cx="4572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FFFF99"/>
                </a:solidFill>
              </a:rPr>
              <a:t> In 1984 Hindus formed a committee to "liberate" the birth-place of Lord Rama and </a:t>
            </a:r>
            <a:r>
              <a:rPr lang="en-US" sz="2800" dirty="0"/>
              <a:t>build a temple </a:t>
            </a:r>
            <a:r>
              <a:rPr lang="en-US" sz="2800" dirty="0">
                <a:solidFill>
                  <a:srgbClr val="FFFF99"/>
                </a:solidFill>
              </a:rPr>
              <a:t>in his </a:t>
            </a:r>
            <a:r>
              <a:rPr lang="en-US" sz="2800" dirty="0" err="1">
                <a:solidFill>
                  <a:srgbClr val="FFFF99"/>
                </a:solidFill>
              </a:rPr>
              <a:t>honour</a:t>
            </a:r>
            <a:r>
              <a:rPr lang="en-US" sz="2800" dirty="0">
                <a:solidFill>
                  <a:srgbClr val="FFFF99"/>
                </a:solidFill>
              </a:rPr>
              <a:t>.</a:t>
            </a:r>
          </a:p>
        </p:txBody>
      </p:sp>
      <p:sp>
        <p:nvSpPr>
          <p:cNvPr id="233480" name="Text Box 8"/>
          <p:cNvSpPr txBox="1">
            <a:spLocks noChangeArrowheads="1"/>
          </p:cNvSpPr>
          <p:nvPr/>
        </p:nvSpPr>
        <p:spPr bwMode="auto">
          <a:xfrm>
            <a:off x="228600" y="4267200"/>
            <a:ext cx="4572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FFFF99"/>
                </a:solidFill>
              </a:rPr>
              <a:t>In 1991 BJP came to </a:t>
            </a:r>
            <a:r>
              <a:rPr lang="en-US" sz="2800" dirty="0"/>
              <a:t>power</a:t>
            </a:r>
            <a:r>
              <a:rPr lang="en-US" sz="2800" dirty="0">
                <a:solidFill>
                  <a:srgbClr val="FFFF99"/>
                </a:solidFill>
              </a:rPr>
              <a:t> in Uttar Pradesh, where </a:t>
            </a:r>
            <a:r>
              <a:rPr lang="en-US" sz="2800" dirty="0" err="1">
                <a:solidFill>
                  <a:srgbClr val="FFFF99"/>
                </a:solidFill>
              </a:rPr>
              <a:t>Ayodhya</a:t>
            </a:r>
            <a:r>
              <a:rPr lang="en-US" sz="2800" dirty="0">
                <a:solidFill>
                  <a:srgbClr val="FFFF99"/>
                </a:solidFill>
              </a:rPr>
              <a:t> is located, making it easy for them to pursue their interests in the holy site</a:t>
            </a:r>
            <a:endParaRPr lang="en-AU" sz="2800" dirty="0">
              <a:solidFill>
                <a:srgbClr val="FFFF99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/>
      <p:bldP spid="233479" grpId="0"/>
      <p:bldP spid="23348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609600" y="5181600"/>
            <a:ext cx="81534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AU" sz="2300" dirty="0">
                <a:solidFill>
                  <a:srgbClr val="FFFF99"/>
                </a:solidFill>
              </a:rPr>
              <a:t>B.B. Lal, retired Director General of the Indian Archaeological Survey, dug a trench at the side of the mosque in the 1970’s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864957"/>
            <a:ext cx="3124200" cy="4316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905000" y="304800"/>
            <a:ext cx="594360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AU" sz="2300" dirty="0">
                <a:solidFill>
                  <a:srgbClr val="FFFF99"/>
                </a:solidFill>
              </a:rPr>
              <a:t>Before</a:t>
            </a:r>
          </a:p>
        </p:txBody>
      </p:sp>
    </p:spTree>
    <p:custDataLst>
      <p:tags r:id="rId1"/>
    </p:custData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609600" y="5181600"/>
            <a:ext cx="8153400" cy="168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AU" sz="2300" dirty="0">
                <a:solidFill>
                  <a:srgbClr val="FFFF99"/>
                </a:solidFill>
              </a:rPr>
              <a:t>B.B. Lal, retired Director General of the Indian Archaeological Survey, dug a trench at the side of the mosque in the 1970’s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AU" sz="2300" dirty="0">
                <a:solidFill>
                  <a:srgbClr val="FFFF99"/>
                </a:solidFill>
              </a:rPr>
              <a:t>He found that occupation began in the 11</a:t>
            </a:r>
            <a:r>
              <a:rPr lang="en-AU" sz="2300" baseline="30000" dirty="0">
                <a:solidFill>
                  <a:srgbClr val="FFFF99"/>
                </a:solidFill>
              </a:rPr>
              <a:t>th</a:t>
            </a:r>
            <a:r>
              <a:rPr lang="en-AU" sz="2300" dirty="0">
                <a:solidFill>
                  <a:srgbClr val="FFFF99"/>
                </a:solidFill>
              </a:rPr>
              <a:t> century, initially claimed no evidence for an early temple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838199"/>
            <a:ext cx="3581400" cy="4341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864957"/>
            <a:ext cx="3124200" cy="4316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905000" y="304800"/>
            <a:ext cx="594360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AU" sz="2300" dirty="0">
                <a:solidFill>
                  <a:srgbClr val="FFFF99"/>
                </a:solidFill>
              </a:rPr>
              <a:t>Before                                         After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501503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danceswithfat.files.wordpress.com/2011/06/bu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16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432894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3"/>
          <p:cNvSpPr txBox="1">
            <a:spLocks noChangeArrowheads="1"/>
          </p:cNvSpPr>
          <p:nvPr/>
        </p:nvSpPr>
        <p:spPr bwMode="auto">
          <a:xfrm>
            <a:off x="457200" y="457200"/>
            <a:ext cx="39624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AU" sz="2200" dirty="0">
                <a:solidFill>
                  <a:srgbClr val="FFFF99"/>
                </a:solidFill>
              </a:rPr>
              <a:t>In 1992 a government forum published a booklet: </a:t>
            </a:r>
          </a:p>
          <a:p>
            <a:pPr eaLnBrk="1" hangingPunct="1">
              <a:spcBef>
                <a:spcPct val="50000"/>
              </a:spcBef>
            </a:pPr>
            <a:r>
              <a:rPr lang="en-AU" sz="2200" dirty="0">
                <a:solidFill>
                  <a:srgbClr val="FFFF99"/>
                </a:solidFill>
              </a:rPr>
              <a:t> </a:t>
            </a:r>
            <a:r>
              <a:rPr lang="en-AU" sz="2200" i="1" dirty="0" err="1">
                <a:solidFill>
                  <a:srgbClr val="FFFF99"/>
                </a:solidFill>
              </a:rPr>
              <a:t>Ramajanma</a:t>
            </a:r>
            <a:r>
              <a:rPr lang="en-AU" sz="2200" i="1" dirty="0">
                <a:solidFill>
                  <a:srgbClr val="FFFF99"/>
                </a:solidFill>
              </a:rPr>
              <a:t> </a:t>
            </a:r>
            <a:r>
              <a:rPr lang="en-AU" sz="2200" i="1" dirty="0" err="1">
                <a:solidFill>
                  <a:srgbClr val="FFFF99"/>
                </a:solidFill>
              </a:rPr>
              <a:t>Bhumi</a:t>
            </a:r>
            <a:r>
              <a:rPr lang="en-AU" sz="2200" i="1" dirty="0">
                <a:solidFill>
                  <a:srgbClr val="FFFF99"/>
                </a:solidFill>
              </a:rPr>
              <a:t> </a:t>
            </a:r>
            <a:r>
              <a:rPr lang="en-AU" sz="2200" i="1" dirty="0" err="1">
                <a:solidFill>
                  <a:srgbClr val="FFFF99"/>
                </a:solidFill>
              </a:rPr>
              <a:t>Ayodha</a:t>
            </a:r>
            <a:r>
              <a:rPr lang="en-AU" sz="2200" i="1" dirty="0">
                <a:solidFill>
                  <a:srgbClr val="FFFF99"/>
                </a:solidFill>
              </a:rPr>
              <a:t>: </a:t>
            </a:r>
            <a:r>
              <a:rPr lang="en-AU" sz="2000" i="1" dirty="0">
                <a:solidFill>
                  <a:srgbClr val="FFFF99"/>
                </a:solidFill>
              </a:rPr>
              <a:t>New Archaeological Discoveries</a:t>
            </a:r>
            <a:r>
              <a:rPr lang="en-AU" sz="2200" dirty="0">
                <a:solidFill>
                  <a:srgbClr val="FFFF99"/>
                </a:solidFill>
              </a:rPr>
              <a:t>.</a:t>
            </a:r>
          </a:p>
        </p:txBody>
      </p:sp>
      <p:pic>
        <p:nvPicPr>
          <p:cNvPr id="36867" name="Picture 4" descr="a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6763" y="0"/>
            <a:ext cx="4567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1429" name="Text Box 5"/>
          <p:cNvSpPr txBox="1">
            <a:spLocks noChangeArrowheads="1"/>
          </p:cNvSpPr>
          <p:nvPr/>
        </p:nvSpPr>
        <p:spPr bwMode="auto">
          <a:xfrm>
            <a:off x="457200" y="2486025"/>
            <a:ext cx="3962400" cy="364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AU" sz="2200" dirty="0">
                <a:solidFill>
                  <a:srgbClr val="FFFF99"/>
                </a:solidFill>
              </a:rPr>
              <a:t>This booklet, with government support, announced that archaeological finds </a:t>
            </a:r>
          </a:p>
          <a:p>
            <a:pPr eaLnBrk="1" hangingPunct="1">
              <a:spcBef>
                <a:spcPct val="50000"/>
              </a:spcBef>
            </a:pPr>
            <a:r>
              <a:rPr lang="en-AU" sz="2200" dirty="0">
                <a:solidFill>
                  <a:srgbClr val="FFFF99"/>
                </a:solidFill>
              </a:rPr>
              <a:t>‘…prove that there did exist at this very site</a:t>
            </a:r>
            <a:r>
              <a:rPr lang="en-AU" sz="2200" dirty="0"/>
              <a:t> a magnificent temple</a:t>
            </a:r>
            <a:r>
              <a:rPr lang="en-AU" sz="2200" dirty="0">
                <a:solidFill>
                  <a:srgbClr val="FFFF99"/>
                </a:solidFill>
              </a:rPr>
              <a:t>, from at least the 11</a:t>
            </a:r>
            <a:r>
              <a:rPr lang="en-AU" sz="2200" baseline="30000" dirty="0">
                <a:solidFill>
                  <a:srgbClr val="FFFF99"/>
                </a:solidFill>
              </a:rPr>
              <a:t>th</a:t>
            </a:r>
            <a:r>
              <a:rPr lang="en-AU" sz="2200" dirty="0">
                <a:solidFill>
                  <a:srgbClr val="FFFF99"/>
                </a:solidFill>
              </a:rPr>
              <a:t> century, which was destroyed to build a mosque-like structure over the debris of the temple in the 16</a:t>
            </a:r>
            <a:r>
              <a:rPr lang="en-AU" sz="2200" baseline="30000" dirty="0">
                <a:solidFill>
                  <a:srgbClr val="FFFF99"/>
                </a:solidFill>
              </a:rPr>
              <a:t>th</a:t>
            </a:r>
            <a:r>
              <a:rPr lang="en-AU" sz="2200" dirty="0">
                <a:solidFill>
                  <a:srgbClr val="FFFF99"/>
                </a:solidFill>
              </a:rPr>
              <a:t> century’.</a:t>
            </a:r>
          </a:p>
        </p:txBody>
      </p:sp>
      <p:pic>
        <p:nvPicPr>
          <p:cNvPr id="5" name="Picture 4" descr="http://images3.wikia.nocookie.net/anime/en/images/thumb/7/79/Icon-Warning-Red.svg/600px-Icon-Warning-Red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5691" y="6175612"/>
            <a:ext cx="548640" cy="457200"/>
          </a:xfrm>
          <a:prstGeom prst="rect">
            <a:avLst/>
          </a:prstGeom>
          <a:noFill/>
        </p:spPr>
      </p:pic>
      <p:pic>
        <p:nvPicPr>
          <p:cNvPr id="6" name="Picture 5" descr="http://images3.wikia.nocookie.net/anime/en/images/thumb/7/79/Icon-Warning-Red.svg/600px-Icon-Warning-Red.svg.png">
            <a:extLst>
              <a:ext uri="{FF2B5EF4-FFF2-40B4-BE49-F238E27FC236}">
                <a16:creationId xmlns:a16="http://schemas.microsoft.com/office/drawing/2014/main" id="{BC0278EB-4CCF-E646-8097-A279FF8AC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66619" y="1986390"/>
            <a:ext cx="548640" cy="457200"/>
          </a:xfrm>
          <a:prstGeom prst="rect">
            <a:avLst/>
          </a:prstGeom>
          <a:noFill/>
        </p:spPr>
      </p:pic>
      <p:pic>
        <p:nvPicPr>
          <p:cNvPr id="7" name="Picture 6" descr="http://images3.wikia.nocookie.net/anime/en/images/thumb/7/79/Icon-Warning-Red.svg/600px-Icon-Warning-Red.svg.png">
            <a:extLst>
              <a:ext uri="{FF2B5EF4-FFF2-40B4-BE49-F238E27FC236}">
                <a16:creationId xmlns:a16="http://schemas.microsoft.com/office/drawing/2014/main" id="{5A385F0A-D3AB-A54B-8FF7-59AEFF8B6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360" y="0"/>
            <a:ext cx="548640" cy="4572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  <p:bldP spid="2314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/>
          <p:cNvSpPr txBox="1">
            <a:spLocks noChangeArrowheads="1"/>
          </p:cNvSpPr>
          <p:nvPr/>
        </p:nvSpPr>
        <p:spPr bwMode="auto">
          <a:xfrm>
            <a:off x="457200" y="304800"/>
            <a:ext cx="4114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3200" dirty="0">
                <a:solidFill>
                  <a:srgbClr val="FFFF99"/>
                </a:solidFill>
                <a:latin typeface="+mn-lt"/>
              </a:rPr>
              <a:t>What are we going to do today?</a:t>
            </a:r>
            <a:endParaRPr lang="en-AU" sz="3200" dirty="0">
              <a:solidFill>
                <a:srgbClr val="FFFF99"/>
              </a:solidFill>
              <a:latin typeface="+mn-lt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57200" y="1447800"/>
            <a:ext cx="4038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 dirty="0">
                <a:solidFill>
                  <a:srgbClr val="FFFF99"/>
                </a:solidFill>
                <a:latin typeface="+mn-lt"/>
              </a:rPr>
              <a:t>1. </a:t>
            </a:r>
            <a:r>
              <a:rPr lang="en-AU" sz="2400" dirty="0">
                <a:solidFill>
                  <a:srgbClr val="FFFF99"/>
                </a:solidFill>
              </a:rPr>
              <a:t>Archaeology as a source of social and political disruption in </a:t>
            </a:r>
            <a:r>
              <a:rPr lang="en-AU" sz="2400" i="1" dirty="0">
                <a:solidFill>
                  <a:srgbClr val="FFFF99"/>
                </a:solidFill>
              </a:rPr>
              <a:t>The Body</a:t>
            </a:r>
            <a:endParaRPr lang="en-AU" sz="2400" dirty="0">
              <a:solidFill>
                <a:srgbClr val="FFFF99"/>
              </a:solidFill>
              <a:latin typeface="+mn-lt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57200" y="2667000"/>
            <a:ext cx="4114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 dirty="0">
                <a:solidFill>
                  <a:srgbClr val="FFFF99"/>
                </a:solidFill>
                <a:latin typeface="+mn-lt"/>
              </a:rPr>
              <a:t>2. </a:t>
            </a:r>
            <a:r>
              <a:rPr lang="en-US" sz="2400" dirty="0">
                <a:solidFill>
                  <a:srgbClr val="FFFF99"/>
                </a:solidFill>
              </a:rPr>
              <a:t>The real world of archaeology and socio-political disruption: </a:t>
            </a:r>
            <a:r>
              <a:rPr lang="en-US" sz="2400" dirty="0" err="1">
                <a:solidFill>
                  <a:srgbClr val="FFFF99"/>
                </a:solidFill>
              </a:rPr>
              <a:t>Ayodhya</a:t>
            </a:r>
            <a:r>
              <a:rPr lang="en-US" sz="2400" dirty="0">
                <a:solidFill>
                  <a:srgbClr val="FFFF99"/>
                </a:solidFill>
              </a:rPr>
              <a:t> and </a:t>
            </a:r>
            <a:r>
              <a:rPr lang="en-US" sz="2400" dirty="0" err="1">
                <a:solidFill>
                  <a:srgbClr val="FFFF99"/>
                </a:solidFill>
              </a:rPr>
              <a:t>stratigraphy</a:t>
            </a:r>
            <a:endParaRPr lang="en-AU" sz="2400" dirty="0">
              <a:solidFill>
                <a:srgbClr val="FFFF99"/>
              </a:solidFill>
              <a:latin typeface="+mn-lt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590CA402-DDA6-B045-B6F6-240CC2F3F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526340"/>
            <a:ext cx="4114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 dirty="0">
                <a:solidFill>
                  <a:srgbClr val="FFFF99"/>
                </a:solidFill>
                <a:latin typeface="+mn-lt"/>
              </a:rPr>
              <a:t>3. </a:t>
            </a:r>
            <a:r>
              <a:rPr lang="en-US" sz="2400" dirty="0">
                <a:solidFill>
                  <a:srgbClr val="FFFF99"/>
                </a:solidFill>
              </a:rPr>
              <a:t>Introduction to Wall-E</a:t>
            </a:r>
            <a:endParaRPr lang="en-AU" sz="2400" dirty="0">
              <a:solidFill>
                <a:srgbClr val="FFFF99"/>
              </a:solidFill>
              <a:latin typeface="+mn-lt"/>
            </a:endParaRPr>
          </a:p>
        </p:txBody>
      </p:sp>
      <p:pic>
        <p:nvPicPr>
          <p:cNvPr id="8" name="Picture 2" descr="http://blog.moviefone.com/media/2008/02/walle1.jpg">
            <a:extLst>
              <a:ext uri="{FF2B5EF4-FFF2-40B4-BE49-F238E27FC236}">
                <a16:creationId xmlns:a16="http://schemas.microsoft.com/office/drawing/2014/main" id="{A29F8A23-7530-5D42-A9B4-BC8C233A0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03991" cy="667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39BBDF-8626-7940-B00B-DE5AEF283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" y="762000"/>
            <a:ext cx="8631936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9626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a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6763" y="0"/>
            <a:ext cx="4567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6"/>
          <p:cNvSpPr txBox="1">
            <a:spLocks noChangeArrowheads="1"/>
          </p:cNvSpPr>
          <p:nvPr/>
        </p:nvSpPr>
        <p:spPr bwMode="auto">
          <a:xfrm>
            <a:off x="76200" y="457200"/>
            <a:ext cx="4343400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AU" sz="2800" dirty="0">
                <a:solidFill>
                  <a:srgbClr val="FFFF99"/>
                </a:solidFill>
              </a:rPr>
              <a:t>This photograph from Lal’s original report was used to as evidence for the </a:t>
            </a:r>
            <a:r>
              <a:rPr lang="en-AU" sz="2800" dirty="0"/>
              <a:t>existence of pillars </a:t>
            </a:r>
            <a:r>
              <a:rPr lang="en-AU" sz="2800" dirty="0">
                <a:solidFill>
                  <a:srgbClr val="FFFF99"/>
                </a:solidFill>
              </a:rPr>
              <a:t>of the earlier Hindu temple.</a:t>
            </a:r>
          </a:p>
          <a:p>
            <a:pPr algn="just" eaLnBrk="1" hangingPunct="1">
              <a:spcBef>
                <a:spcPct val="50000"/>
              </a:spcBef>
            </a:pPr>
            <a:endParaRPr lang="en-AU" sz="2800" dirty="0">
              <a:solidFill>
                <a:srgbClr val="FFFF99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AU" sz="2800" dirty="0">
                <a:solidFill>
                  <a:srgbClr val="FFFF99"/>
                </a:solidFill>
              </a:rPr>
              <a:t>The booklet spoke of many other artefacts and </a:t>
            </a:r>
            <a:r>
              <a:rPr lang="en-AU" sz="2800" dirty="0"/>
              <a:t>architectural features </a:t>
            </a:r>
            <a:r>
              <a:rPr lang="en-AU" sz="2800" dirty="0">
                <a:solidFill>
                  <a:srgbClr val="FFFF99"/>
                </a:solidFill>
              </a:rPr>
              <a:t>– such as black stone pillars and stone sculptures – </a:t>
            </a:r>
            <a:r>
              <a:rPr lang="en-AU" sz="2800" dirty="0"/>
              <a:t>none of which Lal reported</a:t>
            </a:r>
            <a:r>
              <a:rPr lang="en-AU" sz="2800" dirty="0">
                <a:solidFill>
                  <a:srgbClr val="FFFF99"/>
                </a:solidFill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2400" y="942975"/>
            <a:ext cx="9250363" cy="59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09600" y="76200"/>
            <a:ext cx="83041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AU" sz="4000" dirty="0">
                <a:solidFill>
                  <a:srgbClr val="FFFF99"/>
                </a:solidFill>
              </a:rPr>
              <a:t>An artist’s impression of the temple </a:t>
            </a:r>
          </a:p>
        </p:txBody>
      </p:sp>
    </p:spTree>
    <p:custDataLst>
      <p:tags r:id="rId1"/>
    </p:custData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228600" y="0"/>
            <a:ext cx="54102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AU" sz="2300" dirty="0">
                <a:solidFill>
                  <a:srgbClr val="FFFF99"/>
                </a:solidFill>
              </a:rPr>
              <a:t>It came to be widely accepted that an </a:t>
            </a:r>
            <a:r>
              <a:rPr lang="en-AU" sz="2300" dirty="0">
                <a:solidFill>
                  <a:srgbClr val="FFFFFF"/>
                </a:solidFill>
              </a:rPr>
              <a:t>important Hindu temple </a:t>
            </a:r>
            <a:r>
              <a:rPr lang="en-AU" sz="2300" dirty="0">
                <a:solidFill>
                  <a:srgbClr val="FFFF99"/>
                </a:solidFill>
              </a:rPr>
              <a:t>to Rama had once existed here and had been destroyed to build the mosque.</a:t>
            </a:r>
          </a:p>
        </p:txBody>
      </p:sp>
      <p:sp>
        <p:nvSpPr>
          <p:cNvPr id="225283" name="Text Box 3"/>
          <p:cNvSpPr txBox="1">
            <a:spLocks noChangeArrowheads="1"/>
          </p:cNvSpPr>
          <p:nvPr/>
        </p:nvSpPr>
        <p:spPr bwMode="auto">
          <a:xfrm>
            <a:off x="228600" y="1752600"/>
            <a:ext cx="54102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300" dirty="0">
                <a:solidFill>
                  <a:srgbClr val="FFFF99"/>
                </a:solidFill>
              </a:rPr>
              <a:t>In 1992 supporters of the BJP attacked the mosque and </a:t>
            </a:r>
            <a:r>
              <a:rPr lang="en-US" sz="2300" dirty="0">
                <a:solidFill>
                  <a:srgbClr val="FFFFFF"/>
                </a:solidFill>
              </a:rPr>
              <a:t>tore it down</a:t>
            </a:r>
            <a:r>
              <a:rPr lang="en-US" sz="2300" dirty="0">
                <a:solidFill>
                  <a:srgbClr val="FFFF99"/>
                </a:solidFill>
              </a:rPr>
              <a:t>.</a:t>
            </a:r>
          </a:p>
        </p:txBody>
      </p:sp>
      <p:pic>
        <p:nvPicPr>
          <p:cNvPr id="39940" name="Picture 8" descr="_39462214_xswords300_a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4588" y="4119562"/>
            <a:ext cx="3451412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9" descr="_39462330_x1992_300af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54188" y="4800600"/>
            <a:ext cx="3451412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11" descr="_1873144_police3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8612" y="4846638"/>
            <a:ext cx="3451412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294" name="Text Box 14"/>
          <p:cNvSpPr txBox="1">
            <a:spLocks noChangeArrowheads="1"/>
          </p:cNvSpPr>
          <p:nvPr/>
        </p:nvSpPr>
        <p:spPr bwMode="auto">
          <a:xfrm>
            <a:off x="228600" y="2895600"/>
            <a:ext cx="54102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300" dirty="0">
                <a:solidFill>
                  <a:srgbClr val="FFFFFF"/>
                </a:solidFill>
              </a:rPr>
              <a:t>2,000 people </a:t>
            </a:r>
            <a:r>
              <a:rPr lang="en-US" sz="2300" dirty="0">
                <a:solidFill>
                  <a:srgbClr val="FFFF99"/>
                </a:solidFill>
              </a:rPr>
              <a:t>died in conflict between rioting between Hindus and Muslims.</a:t>
            </a:r>
          </a:p>
        </p:txBody>
      </p:sp>
      <p:sp>
        <p:nvSpPr>
          <p:cNvPr id="225295" name="Text Box 15"/>
          <p:cNvSpPr txBox="1">
            <a:spLocks noChangeArrowheads="1"/>
          </p:cNvSpPr>
          <p:nvPr/>
        </p:nvSpPr>
        <p:spPr bwMode="auto">
          <a:xfrm>
            <a:off x="228600" y="3962400"/>
            <a:ext cx="54102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300" dirty="0">
                <a:solidFill>
                  <a:srgbClr val="FFFF99"/>
                </a:solidFill>
              </a:rPr>
              <a:t>36 mosques in the district were </a:t>
            </a:r>
            <a:r>
              <a:rPr lang="en-US" sz="2300" dirty="0">
                <a:solidFill>
                  <a:srgbClr val="FFFFFF"/>
                </a:solidFill>
              </a:rPr>
              <a:t>destroyed</a:t>
            </a:r>
            <a:r>
              <a:rPr lang="en-US" sz="2300" dirty="0">
                <a:solidFill>
                  <a:srgbClr val="FFFF99"/>
                </a:solidFill>
              </a:rPr>
              <a:t>.</a:t>
            </a:r>
            <a:endParaRPr lang="en-AU" sz="2300" dirty="0">
              <a:solidFill>
                <a:srgbClr val="FFFF99"/>
              </a:solidFill>
            </a:endParaRPr>
          </a:p>
        </p:txBody>
      </p:sp>
      <p:pic>
        <p:nvPicPr>
          <p:cNvPr id="225296" name="Picture 16" descr="pic42139"/>
          <p:cNvPicPr>
            <a:picLocks noChangeAspect="1" noChangeArrowheads="1"/>
          </p:cNvPicPr>
          <p:nvPr/>
        </p:nvPicPr>
        <p:blipFill>
          <a:blip r:embed="rId7" cstate="print"/>
          <a:srcRect b="7353"/>
          <a:stretch>
            <a:fillRect/>
          </a:stretch>
        </p:blipFill>
        <p:spPr bwMode="auto">
          <a:xfrm>
            <a:off x="5707296" y="0"/>
            <a:ext cx="3436704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225283" grpId="0"/>
      <p:bldP spid="225294" grpId="0"/>
      <p:bldP spid="22529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304800" y="152400"/>
            <a:ext cx="44958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AU" sz="2300" dirty="0">
                <a:solidFill>
                  <a:srgbClr val="FFFFFF"/>
                </a:solidFill>
              </a:rPr>
              <a:t>Tensions still exist</a:t>
            </a:r>
            <a:r>
              <a:rPr lang="en-AU" sz="2300" dirty="0">
                <a:solidFill>
                  <a:srgbClr val="FFFF99"/>
                </a:solidFill>
              </a:rPr>
              <a:t>, with plans to build a Hindu temple on the site being strongly opposed by Muslims.</a:t>
            </a:r>
          </a:p>
        </p:txBody>
      </p:sp>
      <p:sp>
        <p:nvSpPr>
          <p:cNvPr id="228355" name="Text Box 3"/>
          <p:cNvSpPr txBox="1">
            <a:spLocks noChangeArrowheads="1"/>
          </p:cNvSpPr>
          <p:nvPr/>
        </p:nvSpPr>
        <p:spPr bwMode="auto">
          <a:xfrm>
            <a:off x="304800" y="1752600"/>
            <a:ext cx="4617267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300" dirty="0">
                <a:solidFill>
                  <a:srgbClr val="FFFF99"/>
                </a:solidFill>
              </a:rPr>
              <a:t>On the anniversary of the demolition, in March 2002, approximately </a:t>
            </a:r>
            <a:r>
              <a:rPr lang="en-US" sz="2300" dirty="0">
                <a:solidFill>
                  <a:srgbClr val="FFFFFF"/>
                </a:solidFill>
              </a:rPr>
              <a:t>1,000 people</a:t>
            </a:r>
            <a:r>
              <a:rPr lang="en-US" sz="2300" dirty="0">
                <a:solidFill>
                  <a:srgbClr val="FFFF99"/>
                </a:solidFill>
              </a:rPr>
              <a:t>, mostly Muslims, </a:t>
            </a:r>
            <a:r>
              <a:rPr lang="en-US" sz="2300" dirty="0">
                <a:solidFill>
                  <a:srgbClr val="FFFFFF"/>
                </a:solidFill>
              </a:rPr>
              <a:t>died</a:t>
            </a:r>
            <a:r>
              <a:rPr lang="en-US" sz="2300" dirty="0">
                <a:solidFill>
                  <a:srgbClr val="FFFF99"/>
                </a:solidFill>
              </a:rPr>
              <a:t> in riots in Gujarat following a train attack. </a:t>
            </a:r>
            <a:endParaRPr lang="en-AU" sz="2300" dirty="0">
              <a:solidFill>
                <a:srgbClr val="FFFF99"/>
              </a:solidFill>
            </a:endParaRPr>
          </a:p>
        </p:txBody>
      </p:sp>
      <p:sp>
        <p:nvSpPr>
          <p:cNvPr id="228356" name="Text Box 4"/>
          <p:cNvSpPr txBox="1">
            <a:spLocks noChangeArrowheads="1"/>
          </p:cNvSpPr>
          <p:nvPr/>
        </p:nvSpPr>
        <p:spPr bwMode="auto">
          <a:xfrm>
            <a:off x="5181600" y="3962400"/>
            <a:ext cx="3962400" cy="2569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300" dirty="0">
                <a:solidFill>
                  <a:srgbClr val="FFFF99"/>
                </a:solidFill>
              </a:rPr>
              <a:t>High Court judges determining the ownership of the site ordered archaeologists to begin a survey to find out whether a temple to Lord Rama existed on the site</a:t>
            </a:r>
            <a:r>
              <a:rPr lang="en-AU" sz="2300" dirty="0">
                <a:solidFill>
                  <a:srgbClr val="FFFF99"/>
                </a:solidFill>
              </a:rPr>
              <a:t>.</a:t>
            </a:r>
          </a:p>
        </p:txBody>
      </p:sp>
      <p:pic>
        <p:nvPicPr>
          <p:cNvPr id="40965" name="Picture 5" descr="_38647749_sad3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04800"/>
            <a:ext cx="4114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889" y="3733800"/>
            <a:ext cx="4743311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5" grpId="0"/>
      <p:bldP spid="22835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228600" y="914400"/>
            <a:ext cx="4419600" cy="424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AU" sz="5400" dirty="0">
                <a:solidFill>
                  <a:srgbClr val="FFFF99"/>
                </a:solidFill>
              </a:rPr>
              <a:t>What were the results of the Court-ordered archaeology?</a:t>
            </a: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4" cstate="print"/>
          <a:srcRect l="9599" t="-8000" r="3999" b="2400"/>
          <a:stretch>
            <a:fillRect/>
          </a:stretch>
        </p:blipFill>
        <p:spPr bwMode="auto">
          <a:xfrm>
            <a:off x="4876800" y="381000"/>
            <a:ext cx="4114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ounded Rectangular Callout 8"/>
          <p:cNvSpPr/>
          <p:nvPr/>
        </p:nvSpPr>
        <p:spPr bwMode="auto">
          <a:xfrm>
            <a:off x="4953000" y="914400"/>
            <a:ext cx="3124200" cy="609600"/>
          </a:xfrm>
          <a:prstGeom prst="wedgeRoundRectCallout">
            <a:avLst>
              <a:gd name="adj1" fmla="val -8855"/>
              <a:gd name="adj2" fmla="val 131153"/>
              <a:gd name="adj3" fmla="val 16667"/>
            </a:avLst>
          </a:prstGeom>
          <a:solidFill>
            <a:schemeClr val="tx1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</a:rPr>
              <a:t>I order you to dig!</a:t>
            </a:r>
          </a:p>
        </p:txBody>
      </p:sp>
    </p:spTree>
    <p:custDataLst>
      <p:tags r:id="rId1"/>
    </p:custData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814C14-F306-E541-B086-739420E4F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333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7631" y="228600"/>
            <a:ext cx="9109507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 cstate="print"/>
          <a:srcRect b="17630"/>
          <a:stretch>
            <a:fillRect/>
          </a:stretch>
        </p:blipFill>
        <p:spPr bwMode="auto">
          <a:xfrm>
            <a:off x="1431925" y="0"/>
            <a:ext cx="6188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5"/>
          <p:cNvSpPr>
            <a:spLocks noChangeArrowheads="1"/>
          </p:cNvSpPr>
          <p:nvPr/>
        </p:nvSpPr>
        <p:spPr bwMode="auto">
          <a:xfrm>
            <a:off x="1965325" y="2895600"/>
            <a:ext cx="1219200" cy="3124200"/>
          </a:xfrm>
          <a:prstGeom prst="rect">
            <a:avLst/>
          </a:prstGeom>
          <a:solidFill>
            <a:srgbClr val="FEFEF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5943600" y="2895600"/>
            <a:ext cx="1279525" cy="3124200"/>
          </a:xfrm>
          <a:prstGeom prst="rect">
            <a:avLst/>
          </a:prstGeom>
          <a:solidFill>
            <a:srgbClr val="FEFEF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352800" y="6412468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4620"/>
                </a:solidFill>
              </a:rPr>
              <a:t>The study of layers</a:t>
            </a:r>
          </a:p>
        </p:txBody>
      </p:sp>
    </p:spTree>
    <p:custDataLst>
      <p:tags r:id="rId1"/>
    </p:custData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838200"/>
            <a:ext cx="705326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228600" y="-11113"/>
            <a:ext cx="86868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6000" dirty="0">
                <a:solidFill>
                  <a:srgbClr val="FFFF99"/>
                </a:solidFill>
              </a:rPr>
              <a:t>The depiction of the multitude of political factions attempting to control or exploit the situation makes </a:t>
            </a:r>
            <a:r>
              <a:rPr lang="en-US" sz="6000" i="1" dirty="0">
                <a:solidFill>
                  <a:srgbClr val="FFFF99"/>
                </a:solidFill>
              </a:rPr>
              <a:t>The Body </a:t>
            </a:r>
            <a:r>
              <a:rPr lang="en-US" sz="6000" dirty="0">
                <a:solidFill>
                  <a:srgbClr val="FFFF99"/>
                </a:solidFill>
              </a:rPr>
              <a:t>especially interesting and realistic</a:t>
            </a:r>
            <a:endParaRPr lang="en-AU" sz="6000" dirty="0">
              <a:solidFill>
                <a:srgbClr val="FFFF99"/>
              </a:solidFill>
            </a:endParaRPr>
          </a:p>
        </p:txBody>
      </p:sp>
      <p:pic>
        <p:nvPicPr>
          <p:cNvPr id="13" name="Picture 4" descr="http://images3.wikia.nocookie.net/anime/en/images/thumb/7/79/Icon-Warning-Red.svg/600px-Icon-Warning-Red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990600"/>
            <a:ext cx="914400" cy="762000"/>
          </a:xfrm>
          <a:prstGeom prst="rect">
            <a:avLst/>
          </a:prstGeom>
          <a:noFill/>
        </p:spPr>
      </p:pic>
      <p:pic>
        <p:nvPicPr>
          <p:cNvPr id="14" name="Picture 4" descr="http://images3.wikia.nocookie.net/anime/en/images/thumb/7/79/Icon-Warning-Red.svg/600px-Icon-Warning-Red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2531" y="2885707"/>
            <a:ext cx="914400" cy="762000"/>
          </a:xfrm>
          <a:prstGeom prst="rect">
            <a:avLst/>
          </a:prstGeom>
          <a:noFill/>
        </p:spPr>
      </p:pic>
      <p:pic>
        <p:nvPicPr>
          <p:cNvPr id="15" name="Picture 4" descr="http://images3.wikia.nocookie.net/anime/en/images/thumb/7/79/Icon-Warning-Red.svg/600px-Icon-Warning-Red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40414" y="4648200"/>
            <a:ext cx="914400" cy="762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8" descr="stratigraphy_3D.jpg                                            00000002Anthro 2 slides                B04492CE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200"/>
            <a:ext cx="907415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-27935" y="5715000"/>
            <a:ext cx="88671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AU" sz="2800" dirty="0">
                <a:solidFill>
                  <a:srgbClr val="FFFF99"/>
                </a:solidFill>
              </a:rPr>
              <a:t>What is the correct order of the numbered pits?</a:t>
            </a:r>
          </a:p>
        </p:txBody>
      </p:sp>
    </p:spTree>
    <p:custDataLst>
      <p:tags r:id="rId1"/>
    </p:custData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ecx.images-amazon.com/images/I/515UQzYuSTL._SY344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3302"/>
            <a:ext cx="3962400" cy="628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608786" y="283302"/>
            <a:ext cx="4191000" cy="6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AU" sz="8700" dirty="0">
                <a:solidFill>
                  <a:srgbClr val="FFFF99"/>
                </a:solidFill>
              </a:rPr>
              <a:t>A critical analysis of the </a:t>
            </a:r>
            <a:r>
              <a:rPr lang="en-AU" sz="5400" dirty="0">
                <a:solidFill>
                  <a:srgbClr val="FFFF99"/>
                </a:solidFill>
              </a:rPr>
              <a:t>archaeology</a:t>
            </a:r>
            <a:endParaRPr lang="en-AU" sz="8000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59382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 descr="a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6613" y="0"/>
            <a:ext cx="44973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 Box 7"/>
          <p:cNvSpPr txBox="1">
            <a:spLocks noChangeArrowheads="1"/>
          </p:cNvSpPr>
          <p:nvPr/>
        </p:nvSpPr>
        <p:spPr bwMode="auto">
          <a:xfrm>
            <a:off x="228600" y="228600"/>
            <a:ext cx="4191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AU" sz="3200" dirty="0" err="1">
                <a:solidFill>
                  <a:srgbClr val="FFFF99"/>
                </a:solidFill>
              </a:rPr>
              <a:t>Mandal</a:t>
            </a:r>
            <a:r>
              <a:rPr lang="en-AU" sz="3200" dirty="0">
                <a:solidFill>
                  <a:srgbClr val="FFFF99"/>
                </a:solidFill>
              </a:rPr>
              <a:t> has shown that the structures in the photographs are not pillar bases for a temple.</a:t>
            </a:r>
          </a:p>
        </p:txBody>
      </p:sp>
      <p:sp>
        <p:nvSpPr>
          <p:cNvPr id="34821" name="Line 8"/>
          <p:cNvSpPr>
            <a:spLocks noChangeShapeType="1"/>
          </p:cNvSpPr>
          <p:nvPr/>
        </p:nvSpPr>
        <p:spPr bwMode="auto">
          <a:xfrm>
            <a:off x="4800600" y="1066800"/>
            <a:ext cx="2895600" cy="5105400"/>
          </a:xfrm>
          <a:prstGeom prst="line">
            <a:avLst/>
          </a:prstGeom>
          <a:noFill/>
          <a:ln w="539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FFFF99"/>
              </a:solidFill>
            </a:endParaRPr>
          </a:p>
        </p:txBody>
      </p:sp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3082925"/>
            <a:ext cx="449580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a2"/>
          <p:cNvPicPr>
            <a:picLocks noChangeAspect="1" noChangeArrowheads="1"/>
          </p:cNvPicPr>
          <p:nvPr/>
        </p:nvPicPr>
        <p:blipFill>
          <a:blip r:embed="rId4" cstate="print"/>
          <a:srcRect l="4225" t="3687" r="11513"/>
          <a:stretch>
            <a:fillRect/>
          </a:stretch>
        </p:blipFill>
        <p:spPr bwMode="auto">
          <a:xfrm>
            <a:off x="172450" y="128942"/>
            <a:ext cx="8799100" cy="632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AF5721-E35F-814B-AD0B-A104F0BCC9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0698"/>
          <a:stretch/>
        </p:blipFill>
        <p:spPr>
          <a:xfrm>
            <a:off x="8763000" y="6460475"/>
            <a:ext cx="381000" cy="3213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A3F397-ED2F-5942-8AA9-B5A0A873069C}"/>
              </a:ext>
            </a:extLst>
          </p:cNvPr>
          <p:cNvSpPr/>
          <p:nvPr/>
        </p:nvSpPr>
        <p:spPr>
          <a:xfrm>
            <a:off x="5517433" y="6488549"/>
            <a:ext cx="32896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5492CA"/>
                </a:solidFill>
              </a:rPr>
              <a:t>Log in to Poll Everywhere with your UW email</a:t>
            </a:r>
          </a:p>
        </p:txBody>
      </p:sp>
    </p:spTree>
    <p:custDataLst>
      <p:tags r:id="rId1"/>
    </p:custData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C09DB-1FA6-6942-8D60-873CE508078A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94092E-61F3-C141-B01C-01754DEE2465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CBEyhjd2RZkkqRu">
            <a:extLst>
              <a:ext uri="{FF2B5EF4-FFF2-40B4-BE49-F238E27FC236}">
                <a16:creationId xmlns:a16="http://schemas.microsoft.com/office/drawing/2014/main" id="{22DE0A87-AC36-BA44-87DC-D13D4C2179D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50017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F9E13-C4C9-0341-B1E6-9B5D161EF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B54FF7-4961-4F4E-A9AC-23CF681125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2" y="199216"/>
            <a:ext cx="8959200" cy="5591984"/>
          </a:xfrm>
        </p:spPr>
      </p:pic>
    </p:spTree>
    <p:extLst>
      <p:ext uri="{BB962C8B-B14F-4D97-AF65-F5344CB8AC3E}">
        <p14:creationId xmlns:p14="http://schemas.microsoft.com/office/powerpoint/2010/main" val="153127590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12" name="Picture 8" descr="a2"/>
          <p:cNvPicPr>
            <a:picLocks noChangeAspect="1" noChangeArrowheads="1"/>
          </p:cNvPicPr>
          <p:nvPr/>
        </p:nvPicPr>
        <p:blipFill>
          <a:blip r:embed="rId4" cstate="print"/>
          <a:srcRect l="4225" t="3687" r="11513"/>
          <a:stretch>
            <a:fillRect/>
          </a:stretch>
        </p:blipFill>
        <p:spPr bwMode="auto">
          <a:xfrm>
            <a:off x="414337" y="3212312"/>
            <a:ext cx="5072063" cy="364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1905000" y="-76200"/>
            <a:ext cx="36576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AU" sz="2800" dirty="0">
                <a:solidFill>
                  <a:srgbClr val="FFFF99"/>
                </a:solidFill>
              </a:rPr>
              <a:t>Re-examination of Lal’s research did not show a pre-Islamic temple.</a:t>
            </a:r>
          </a:p>
        </p:txBody>
      </p:sp>
      <p:pic>
        <p:nvPicPr>
          <p:cNvPr id="46084" name="Picture 7" descr="a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0"/>
            <a:ext cx="45513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images3.wikia.nocookie.net/anime/en/images/thumb/7/79/Icon-Warning-Red.svg/600px-Icon-Warning-Red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" y="127000"/>
            <a:ext cx="1767840" cy="1473200"/>
          </a:xfrm>
          <a:prstGeom prst="rect">
            <a:avLst/>
          </a:prstGeom>
          <a:noFill/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1739205"/>
            <a:ext cx="5638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AU" sz="2800" dirty="0">
                <a:solidFill>
                  <a:srgbClr val="FFFF99"/>
                </a:solidFill>
              </a:rPr>
              <a:t>It is </a:t>
            </a:r>
            <a:r>
              <a:rPr lang="en-AU" sz="2800" dirty="0" err="1">
                <a:solidFill>
                  <a:srgbClr val="FFFF99"/>
                </a:solidFill>
              </a:rPr>
              <a:t>stratigraphically</a:t>
            </a:r>
            <a:r>
              <a:rPr lang="en-AU" sz="2800" dirty="0">
                <a:solidFill>
                  <a:srgbClr val="FFFF99"/>
                </a:solidFill>
              </a:rPr>
              <a:t> impossible for the brick piles to be column foundations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891223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3"/>
          <p:cNvSpPr txBox="1">
            <a:spLocks noChangeArrowheads="1"/>
          </p:cNvSpPr>
          <p:nvPr/>
        </p:nvSpPr>
        <p:spPr bwMode="auto">
          <a:xfrm>
            <a:off x="228600" y="-76200"/>
            <a:ext cx="8610600" cy="701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FFFF"/>
                </a:solidFill>
              </a:rPr>
              <a:t>No</a:t>
            </a:r>
            <a:r>
              <a:rPr lang="en-US" sz="6000" dirty="0">
                <a:solidFill>
                  <a:srgbClr val="FFFF99"/>
                </a:solidFill>
              </a:rPr>
              <a:t> evidence for a pre-Islamic temple on the </a:t>
            </a:r>
            <a:r>
              <a:rPr lang="en-US" sz="6000" dirty="0" err="1">
                <a:solidFill>
                  <a:srgbClr val="FFFF99"/>
                </a:solidFill>
              </a:rPr>
              <a:t>Ayodya</a:t>
            </a:r>
            <a:r>
              <a:rPr lang="en-US" sz="6000" dirty="0">
                <a:solidFill>
                  <a:srgbClr val="FFFF99"/>
                </a:solidFill>
              </a:rPr>
              <a:t> site. </a:t>
            </a:r>
          </a:p>
          <a:p>
            <a:pPr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FFFF"/>
                </a:solidFill>
              </a:rPr>
              <a:t>Good</a:t>
            </a:r>
            <a:r>
              <a:rPr lang="en-US" sz="6000" dirty="0">
                <a:solidFill>
                  <a:srgbClr val="FFFF99"/>
                </a:solidFill>
              </a:rPr>
              <a:t> evidence for political manipulation of the archaeological record</a:t>
            </a:r>
            <a:endParaRPr lang="en-AU" sz="6000" dirty="0">
              <a:solidFill>
                <a:srgbClr val="FFFF99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ChangeArrowheads="1"/>
          </p:cNvSpPr>
          <p:nvPr/>
        </p:nvSpPr>
        <p:spPr bwMode="auto">
          <a:xfrm>
            <a:off x="0" y="1981200"/>
            <a:ext cx="91440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chemeClr val="bg1">
                    <a:lumMod val="10000"/>
                    <a:lumOff val="90000"/>
                  </a:schemeClr>
                </a:solidFill>
                <a:latin typeface="Rockwell Extra Bold" panose="02060603020205020403" pitchFamily="18" charset="77"/>
              </a:rPr>
              <a:t>Introduction to WALL-E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6227736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1.bp.blogspot.com/_FvSvBPdSUYU/TUYGhMKXC6I/AAAAAAAAALQ/AOBqiyeki5Y/s1600/wall-e-wallpaper22.jpg">
            <a:extLst>
              <a:ext uri="{FF2B5EF4-FFF2-40B4-BE49-F238E27FC236}">
                <a16:creationId xmlns:a16="http://schemas.microsoft.com/office/drawing/2014/main" id="{A0F49B21-A305-0B42-AB82-4EDF5493F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19794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BF3A90-09BF-8743-9D13-EECD190C0E4B}"/>
              </a:ext>
            </a:extLst>
          </p:cNvPr>
          <p:cNvSpPr/>
          <p:nvPr/>
        </p:nvSpPr>
        <p:spPr>
          <a:xfrm>
            <a:off x="304800" y="304800"/>
            <a:ext cx="83058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atin typeface="Rockwell Extra Bold" panose="02060603020205020403" pitchFamily="18" charset="77"/>
              </a:rPr>
              <a:t>Which groups have an interest in the archaeology in </a:t>
            </a:r>
            <a:r>
              <a:rPr lang="en-US" sz="6600" b="1" i="1" dirty="0">
                <a:latin typeface="Rockwell Extra Bold" panose="02060603020205020403" pitchFamily="18" charset="77"/>
              </a:rPr>
              <a:t>The Body</a:t>
            </a:r>
            <a:r>
              <a:rPr lang="en-US" sz="6600" b="1" dirty="0">
                <a:latin typeface="Rockwell Extra Bold" panose="02060603020205020403" pitchFamily="18" charset="77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F3AB53-8D43-5A4E-9662-4D5F03884E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698"/>
          <a:stretch/>
        </p:blipFill>
        <p:spPr>
          <a:xfrm>
            <a:off x="8763000" y="6460475"/>
            <a:ext cx="381000" cy="3213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462179-85D6-694C-84ED-3602398E23A2}"/>
              </a:ext>
            </a:extLst>
          </p:cNvPr>
          <p:cNvSpPr/>
          <p:nvPr/>
        </p:nvSpPr>
        <p:spPr>
          <a:xfrm>
            <a:off x="5517433" y="6488549"/>
            <a:ext cx="32896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5492CA"/>
                </a:solidFill>
              </a:rPr>
              <a:t>Log in to Poll Everywhere with your UW email</a:t>
            </a:r>
          </a:p>
        </p:txBody>
      </p:sp>
    </p:spTree>
    <p:extLst>
      <p:ext uri="{BB962C8B-B14F-4D97-AF65-F5344CB8AC3E}">
        <p14:creationId xmlns:p14="http://schemas.microsoft.com/office/powerpoint/2010/main" val="3270236732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8"/>
          <p:cNvSpPr txBox="1">
            <a:spLocks noChangeArrowheads="1"/>
          </p:cNvSpPr>
          <p:nvPr/>
        </p:nvSpPr>
        <p:spPr bwMode="auto">
          <a:xfrm>
            <a:off x="342900" y="457200"/>
            <a:ext cx="33147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300" dirty="0"/>
              <a:t>Plot summary of Wall-E</a:t>
            </a:r>
          </a:p>
        </p:txBody>
      </p:sp>
      <p:sp>
        <p:nvSpPr>
          <p:cNvPr id="12291" name="Text Box 9"/>
          <p:cNvSpPr txBox="1">
            <a:spLocks noChangeArrowheads="1"/>
          </p:cNvSpPr>
          <p:nvPr/>
        </p:nvSpPr>
        <p:spPr bwMode="auto">
          <a:xfrm>
            <a:off x="342900" y="1295400"/>
            <a:ext cx="30099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200" dirty="0">
                <a:solidFill>
                  <a:srgbClr val="FFFF99"/>
                </a:solidFill>
              </a:rPr>
              <a:t>Set on Earth and in space 700 years in the future</a:t>
            </a:r>
            <a:endParaRPr lang="en-AU" sz="2200" dirty="0">
              <a:solidFill>
                <a:srgbClr val="FFFF99"/>
              </a:solidFill>
            </a:endParaRPr>
          </a:p>
        </p:txBody>
      </p:sp>
      <p:sp>
        <p:nvSpPr>
          <p:cNvPr id="12292" name="Text Box 10"/>
          <p:cNvSpPr txBox="1">
            <a:spLocks noChangeArrowheads="1"/>
          </p:cNvSpPr>
          <p:nvPr/>
        </p:nvSpPr>
        <p:spPr bwMode="auto">
          <a:xfrm>
            <a:off x="342900" y="2819400"/>
            <a:ext cx="84201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200" dirty="0">
                <a:solidFill>
                  <a:srgbClr val="FFFF99"/>
                </a:solidFill>
              </a:rPr>
              <a:t>Earth has been abandoned to waste, one last robot is left on Earth, dutifully performing his job: Wall-E</a:t>
            </a:r>
            <a:endParaRPr lang="en-AU" sz="2200" dirty="0">
              <a:solidFill>
                <a:srgbClr val="FFFF99"/>
              </a:solidFill>
            </a:endParaRPr>
          </a:p>
        </p:txBody>
      </p:sp>
      <p:sp>
        <p:nvSpPr>
          <p:cNvPr id="12293" name="Text Box 11"/>
          <p:cNvSpPr txBox="1">
            <a:spLocks noChangeArrowheads="1"/>
          </p:cNvSpPr>
          <p:nvPr/>
        </p:nvSpPr>
        <p:spPr bwMode="auto">
          <a:xfrm>
            <a:off x="381000" y="4724400"/>
            <a:ext cx="84724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200">
                <a:solidFill>
                  <a:srgbClr val="FFFF99"/>
                </a:solidFill>
              </a:rPr>
              <a:t>The two robots fall in love, Wall-E returns to the colony with Eve as she attempts to fulfill her objective.</a:t>
            </a:r>
            <a:endParaRPr lang="en-AU" sz="2200">
              <a:solidFill>
                <a:srgbClr val="FFFF99"/>
              </a:solidFill>
            </a:endParaRPr>
          </a:p>
        </p:txBody>
      </p:sp>
      <p:sp>
        <p:nvSpPr>
          <p:cNvPr id="12294" name="Text Box 11"/>
          <p:cNvSpPr txBox="1">
            <a:spLocks noChangeArrowheads="1"/>
          </p:cNvSpPr>
          <p:nvPr/>
        </p:nvSpPr>
        <p:spPr bwMode="auto">
          <a:xfrm>
            <a:off x="381000" y="5715000"/>
            <a:ext cx="84724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200">
                <a:solidFill>
                  <a:srgbClr val="FFFF99"/>
                </a:solidFill>
              </a:rPr>
              <a:t>The autopilot robot challenges Eve, the humans and Wall-E assist her to success and they all return to Earth to re-settle</a:t>
            </a:r>
            <a:endParaRPr lang="en-AU" sz="2200">
              <a:solidFill>
                <a:srgbClr val="FFFF99"/>
              </a:solidFill>
            </a:endParaRPr>
          </a:p>
        </p:txBody>
      </p:sp>
      <p:sp>
        <p:nvSpPr>
          <p:cNvPr id="12295" name="Text Box 10"/>
          <p:cNvSpPr txBox="1">
            <a:spLocks noChangeArrowheads="1"/>
          </p:cNvSpPr>
          <p:nvPr/>
        </p:nvSpPr>
        <p:spPr bwMode="auto">
          <a:xfrm>
            <a:off x="381000" y="3733800"/>
            <a:ext cx="8382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200">
                <a:solidFill>
                  <a:srgbClr val="FFFF99"/>
                </a:solidFill>
              </a:rPr>
              <a:t>A probe, Eve, is sent from the human space colony to see if Earth is habitable again, she finds that it is</a:t>
            </a:r>
            <a:endParaRPr lang="en-AU" sz="2200">
              <a:solidFill>
                <a:srgbClr val="FFFF99"/>
              </a:solidFill>
            </a:endParaRPr>
          </a:p>
        </p:txBody>
      </p:sp>
      <p:pic>
        <p:nvPicPr>
          <p:cNvPr id="1229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8600"/>
            <a:ext cx="3552825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67451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12292" grpId="0"/>
      <p:bldP spid="12293" grpId="0"/>
      <p:bldP spid="12294" grpId="0"/>
      <p:bldP spid="1229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8"/>
          <p:cNvSpPr txBox="1">
            <a:spLocks noChangeArrowheads="1"/>
          </p:cNvSpPr>
          <p:nvPr/>
        </p:nvSpPr>
        <p:spPr bwMode="auto">
          <a:xfrm>
            <a:off x="342900" y="457200"/>
            <a:ext cx="39716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FFFF99"/>
                </a:solidFill>
              </a:rPr>
              <a:t>Memory and Identity</a:t>
            </a:r>
          </a:p>
        </p:txBody>
      </p:sp>
      <p:sp>
        <p:nvSpPr>
          <p:cNvPr id="13315" name="Text Box 10"/>
          <p:cNvSpPr txBox="1">
            <a:spLocks noChangeArrowheads="1"/>
          </p:cNvSpPr>
          <p:nvPr/>
        </p:nvSpPr>
        <p:spPr bwMode="auto">
          <a:xfrm>
            <a:off x="342900" y="1371600"/>
            <a:ext cx="43815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99"/>
                </a:solidFill>
              </a:rPr>
              <a:t>Wall-E is obsessed by memory.</a:t>
            </a:r>
          </a:p>
          <a:p>
            <a:pPr marL="457200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99"/>
                </a:solidFill>
              </a:rPr>
              <a:t> Although Wall-E is a mechanical goat, he is regularly overwhelmed with nostalgia for an ancient civilization</a:t>
            </a:r>
          </a:p>
          <a:p>
            <a:pPr marL="457200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99"/>
                </a:solidFill>
              </a:rPr>
              <a:t>He is fascinated by its relics and collects and classifies them methodically </a:t>
            </a:r>
            <a:endParaRPr lang="en-AU" sz="2800" dirty="0">
              <a:solidFill>
                <a:srgbClr val="FFFF99"/>
              </a:solidFill>
            </a:endParaRPr>
          </a:p>
        </p:txBody>
      </p:sp>
      <p:pic>
        <p:nvPicPr>
          <p:cNvPr id="13316" name="Picture 2" descr="C:\Documents and Settings\Ben Marwick\My Documents\My Pictures\vlcsnap-1546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2" t="5128" r="15872" b="10255"/>
          <a:stretch>
            <a:fillRect/>
          </a:stretch>
        </p:blipFill>
        <p:spPr bwMode="auto">
          <a:xfrm>
            <a:off x="4963160" y="381000"/>
            <a:ext cx="3799840" cy="284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" descr="C:\Documents and Settings\Ben Marwick\My Documents\My Pictures\vlcsnap-1670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r="42023" b="11667"/>
          <a:stretch>
            <a:fillRect/>
          </a:stretch>
        </p:blipFill>
        <p:spPr bwMode="auto">
          <a:xfrm>
            <a:off x="4953000" y="3468688"/>
            <a:ext cx="3886200" cy="289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59899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3"/>
          <p:cNvSpPr txBox="1">
            <a:spLocks noChangeArrowheads="1"/>
          </p:cNvSpPr>
          <p:nvPr/>
        </p:nvSpPr>
        <p:spPr bwMode="auto">
          <a:xfrm>
            <a:off x="4953000" y="638175"/>
            <a:ext cx="38862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AU" sz="2300">
                <a:solidFill>
                  <a:srgbClr val="FFFF99"/>
                </a:solidFill>
              </a:rPr>
              <a:t>To conclude...</a:t>
            </a:r>
          </a:p>
        </p:txBody>
      </p:sp>
      <p:sp>
        <p:nvSpPr>
          <p:cNvPr id="226309" name="Text Box 5"/>
          <p:cNvSpPr txBox="1">
            <a:spLocks noChangeArrowheads="1"/>
          </p:cNvSpPr>
          <p:nvPr/>
        </p:nvSpPr>
        <p:spPr bwMode="auto">
          <a:xfrm>
            <a:off x="4953000" y="1143000"/>
            <a:ext cx="38862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AU" sz="2800" dirty="0">
                <a:solidFill>
                  <a:srgbClr val="FFFF99"/>
                </a:solidFill>
              </a:rPr>
              <a:t>The film uses archaeological evidence as a catalyst for substantial social, political and religious disruption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953000" y="4027944"/>
            <a:ext cx="38862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AU" sz="2800" dirty="0">
                <a:solidFill>
                  <a:srgbClr val="FFFF99"/>
                </a:solidFill>
              </a:rPr>
              <a:t>This is not too far-fetched, the example of </a:t>
            </a:r>
            <a:r>
              <a:rPr lang="en-AU" sz="2800" dirty="0" err="1">
                <a:solidFill>
                  <a:srgbClr val="FFFF99"/>
                </a:solidFill>
              </a:rPr>
              <a:t>Ayodhya</a:t>
            </a:r>
            <a:r>
              <a:rPr lang="en-AU" sz="2800" dirty="0">
                <a:solidFill>
                  <a:srgbClr val="FFFF99"/>
                </a:solidFill>
              </a:rPr>
              <a:t> in India shows a similar situation in the real world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8600"/>
            <a:ext cx="4608576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448734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BB0FE-A0C2-9D4E-9ABB-69223AFDC1EE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9C1439-3FBD-0847-A22B-6E46AB51FB52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eSvTfXvhUKEq1cO">
            <a:extLst>
              <a:ext uri="{FF2B5EF4-FFF2-40B4-BE49-F238E27FC236}">
                <a16:creationId xmlns:a16="http://schemas.microsoft.com/office/drawing/2014/main" id="{66827D49-0AC3-8040-A606-222CF67ACE8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7212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ChangeArrowheads="1"/>
          </p:cNvSpPr>
          <p:nvPr/>
        </p:nvSpPr>
        <p:spPr bwMode="auto">
          <a:xfrm>
            <a:off x="0" y="391954"/>
            <a:ext cx="91440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chemeClr val="bg1">
                    <a:lumMod val="10000"/>
                    <a:lumOff val="90000"/>
                  </a:schemeClr>
                </a:solidFill>
                <a:latin typeface="Rockwell Extra Bold" panose="02060603020205020403" pitchFamily="18" charset="77"/>
              </a:rPr>
              <a:t>The danger of archaeology to unleash social and political disruption</a:t>
            </a:r>
          </a:p>
        </p:txBody>
      </p:sp>
    </p:spTree>
    <p:custDataLst>
      <p:tags r:id="rId1"/>
    </p:custData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28600" y="152400"/>
            <a:ext cx="84582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AU" sz="2300" dirty="0">
                <a:solidFill>
                  <a:srgbClr val="FFFF99"/>
                </a:solidFill>
              </a:rPr>
              <a:t>The archaeological excavation of human remains causes rioting, bombing and disruption of the dig.</a:t>
            </a:r>
            <a:endParaRPr lang="en-US" sz="2300" dirty="0">
              <a:solidFill>
                <a:srgbClr val="FFFF99"/>
              </a:solidFill>
            </a:endParaRP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124200" y="1066800"/>
            <a:ext cx="5715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FFFF99"/>
                </a:solidFill>
              </a:rPr>
              <a:t>The combination of (1) religious groups, (2) government and (3) an archaeologist results in tensions between </a:t>
            </a:r>
            <a:r>
              <a:rPr lang="en-US" sz="28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religion</a:t>
            </a:r>
            <a:r>
              <a:rPr lang="en-US" sz="2800" dirty="0">
                <a:solidFill>
                  <a:srgbClr val="FFFF99"/>
                </a:solidFill>
              </a:rPr>
              <a:t>, </a:t>
            </a:r>
            <a:r>
              <a:rPr lang="en-US" sz="28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politics</a:t>
            </a:r>
            <a:r>
              <a:rPr lang="en-US" sz="2800" dirty="0">
                <a:solidFill>
                  <a:srgbClr val="FFFF99"/>
                </a:solidFill>
              </a:rPr>
              <a:t> and archaeology (</a:t>
            </a:r>
            <a:r>
              <a:rPr lang="en-US" sz="2800" dirty="0" err="1">
                <a:solidFill>
                  <a:srgbClr val="FFFF99"/>
                </a:solidFill>
              </a:rPr>
              <a:t>ie</a:t>
            </a:r>
            <a:r>
              <a:rPr lang="en-US" sz="2800" dirty="0">
                <a:solidFill>
                  <a:srgbClr val="FFFF99"/>
                </a:solidFill>
              </a:rPr>
              <a:t>. </a:t>
            </a:r>
            <a:r>
              <a:rPr lang="en-US" sz="28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science</a:t>
            </a:r>
            <a:r>
              <a:rPr lang="en-US" sz="2800" dirty="0">
                <a:solidFill>
                  <a:srgbClr val="FFFF99"/>
                </a:solidFill>
              </a:rPr>
              <a:t>).</a:t>
            </a:r>
            <a:endParaRPr lang="en-AU" sz="2800" dirty="0">
              <a:solidFill>
                <a:srgbClr val="FFFF99"/>
              </a:solidFill>
            </a:endParaRPr>
          </a:p>
        </p:txBody>
      </p:sp>
      <p:pic>
        <p:nvPicPr>
          <p:cNvPr id="24580" name="Picture 7" descr="C:\Documents and Settings\Ben Marwick\My Documents\My Pictures\vlcsnap-6332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543300"/>
            <a:ext cx="7662863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images3.wikia.nocookie.net/anime/en/images/thumb/7/79/Icon-Warning-Red.svg/600px-Icon-Warning-Red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" y="990600"/>
            <a:ext cx="2682240" cy="22352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F60924-ECD9-B542-87DF-07A6018B6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54" y="914400"/>
            <a:ext cx="9033492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1368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5A4C95-6A53-C44E-AAE4-EEDED09A3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7185"/>
            <a:ext cx="9144000" cy="618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68567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TYPE" val="3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PARTLISTDEFAULT" val="1"/>
  <p:tag name="INCORRECTPOINTVALUE" val="0"/>
  <p:tag name="AUTOADJUSTPARTRANGE" val="True"/>
  <p:tag name="FIBNUMRESULTS" val="5"/>
  <p:tag name="PRRESPONSE2" val="9"/>
  <p:tag name="PRRESPONSE6" val="5"/>
  <p:tag name="PRRESPONSE10" val="1"/>
  <p:tag name="CSVFORMAT" val="0"/>
  <p:tag name="RESPCOUNTERFORMAT" val="0"/>
  <p:tag name="ALLOWDUPLICATES" val="False"/>
  <p:tag name="REVIEWONLY" val="False"/>
  <p:tag name="RACEANIMATIONSPEED" val="3"/>
  <p:tag name="BUBBLENAMEVISIBLE" val="True"/>
  <p:tag name="CUSTOMGRIDBACKCOLOR" val="-2830136"/>
  <p:tag name="USESCHEMECOLORS" val="True"/>
  <p:tag name="GRIDROTATIONINTERVAL" val="2"/>
  <p:tag name="INCLUDEPPT" val="True"/>
  <p:tag name="REALTIMEBACKUPPATH" val="(None)"/>
  <p:tag name="FIBDISPLAYRESULTS" val="True"/>
  <p:tag name="PRRESPONSE3" val="8"/>
  <p:tag name="PRRESPONSE8" val="3"/>
  <p:tag name="ANSWERNOWSTYLE" val="-1"/>
  <p:tag name="COUNTDOWNSECONDS" val="10"/>
  <p:tag name="AUTOADVANCE" val="False"/>
  <p:tag name="SKIPREMAININGRACESLIDES" val="True"/>
  <p:tag name="BUBBLEGROUPING" val="3"/>
  <p:tag name="CUSTOMCELLBACKCOLOR3" val="-268652"/>
  <p:tag name="AUTOSIZEGRID" val="True"/>
  <p:tag name="INCLUDENONRESPONDERS" val="False"/>
  <p:tag name="REALTIMEBACKUP" val="False"/>
  <p:tag name="FIBINCLUDEOTHER" val="True"/>
  <p:tag name="PRRESPONSE5" val="6"/>
  <p:tag name="ALWAYSOPENPOLL" val="False"/>
  <p:tag name="ANSWERNOWTEXT" val="Answer Now"/>
  <p:tag name="BACKUPSESSIONS" val="True"/>
  <p:tag name="RACEENDPOINTS" val="100"/>
  <p:tag name="DEFAULTNUMTEAMS" val="5"/>
  <p:tag name="DISPLAYDEVICENUMBER" val="True"/>
  <p:tag name="RESETCHARTS" val="True"/>
  <p:tag name="ZEROBASED" val="False"/>
  <p:tag name="PRRESPONSE1" val="10"/>
  <p:tag name="SHOWFLASHWARNING" val="True"/>
  <p:tag name="COUNTDOWNSTYLE" val="-1"/>
  <p:tag name="AUTOUPDATEALIASES" val="True"/>
  <p:tag name="BUBBLESIZEVISIBLE" val="True"/>
  <p:tag name="GRIDOPACITY" val="90"/>
  <p:tag name="ALLOWUSERFEEDBACK" val="True"/>
  <p:tag name="FIBDISPLAYKEYWORDS" val="True"/>
  <p:tag name="SHOWBARVISIBLE" val="True"/>
  <p:tag name="NUMRESPONSES" val="1"/>
  <p:tag name="MAXRESPONDERS" val="5"/>
  <p:tag name="GRIDPOSITION" val="1"/>
  <p:tag name="CHARTSCALE" val="True"/>
  <p:tag name="PRRESPONSE9" val="2"/>
  <p:tag name="CHARTVALUEFORMAT" val="0%"/>
  <p:tag name="CUSTOMCELLBACKCOLOR2" val="-13395457"/>
  <p:tag name="CORRECTPOINTVALUE" val="1"/>
  <p:tag name="USESECONDARYMONITOR" val="True"/>
  <p:tag name="PARTICIPANTSINLEADERBOARD" val="5"/>
  <p:tag name="MULTIRESPDIVISOR" val="1"/>
  <p:tag name="SAVECSVWITHSESSION" val="True"/>
  <p:tag name="DISPLAYNAME" val="True"/>
  <p:tag name="PRRESPONSE7" val="4"/>
  <p:tag name="POLLINGCYCLE" val="2"/>
  <p:tag name="STDCHART" val="1"/>
  <p:tag name="RESPTABLESTYLE" val="-1"/>
  <p:tag name="CUSTOMCELLBACKCOLOR1" val="-657956"/>
  <p:tag name="PRRESPONSE4" val="7"/>
  <p:tag name="ADVANCEDSETTINGSVIEW" val="True"/>
  <p:tag name="DELIMITERS" val="3.1"/>
  <p:tag name="TPSTANDARDS" val=""/>
  <p:tag name="LUIDIAENABLED" val="False"/>
  <p:tag name="POWERPOINTVERSION" val="14.0"/>
  <p:tag name="CHARTCOLORS" val="0"/>
  <p:tag name="CHARTCOLORINDICES" val="1,1,1,1,1,23,1,1,1,1,1,1"/>
  <p:tag name="TASKPANEKEY" val="c530fb3b-7e7d-481e-b198-4f8d7a1f47e3"/>
  <p:tag name="EXPANDSHOWBAR" val="True"/>
  <p:tag name="WASPOLLED" val="D47E6AE281154DA8A7A340212F825B30"/>
  <p:tag name="TPVERSION" val="5"/>
  <p:tag name="TPFULLVERSION" val="5.3.1.3337"/>
  <p:tag name="PPTVERSION" val="14"/>
  <p:tag name="TPOS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Wombat_Light">
  <a:themeElements>
    <a:clrScheme name="Wombat">
      <a:dk1>
        <a:srgbClr val="242424"/>
      </a:dk1>
      <a:lt1>
        <a:srgbClr val="F6F3E8"/>
      </a:lt1>
      <a:dk2>
        <a:srgbClr val="242424"/>
      </a:dk2>
      <a:lt2>
        <a:srgbClr val="F6F3E8"/>
      </a:lt2>
      <a:accent1>
        <a:srgbClr val="E5786D"/>
      </a:accent1>
      <a:accent2>
        <a:srgbClr val="8AC6F2"/>
      </a:accent2>
      <a:accent3>
        <a:srgbClr val="CAE682"/>
      </a:accent3>
      <a:accent4>
        <a:srgbClr val="F6F3E8"/>
      </a:accent4>
      <a:accent5>
        <a:srgbClr val="F6F3E8"/>
      </a:accent5>
      <a:accent6>
        <a:srgbClr val="F6F3E8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Wombat_Light</Template>
  <TotalTime>8122</TotalTime>
  <Words>1054</Words>
  <Application>Microsoft Macintosh PowerPoint</Application>
  <PresentationFormat>On-screen Show (4:3)</PresentationFormat>
  <Paragraphs>105</Paragraphs>
  <Slides>42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Rockwell Extra Bold</vt:lpstr>
      <vt:lpstr>Times New Roman</vt:lpstr>
      <vt:lpstr>Wingdings</vt:lpstr>
      <vt:lpstr>Wombat_Light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BM</dc:creator>
  <cp:lastModifiedBy>Ben Marwick</cp:lastModifiedBy>
  <cp:revision>1074</cp:revision>
  <cp:lastPrinted>2012-05-10T18:45:34Z</cp:lastPrinted>
  <dcterms:created xsi:type="dcterms:W3CDTF">1601-01-01T00:00:00Z</dcterms:created>
  <dcterms:modified xsi:type="dcterms:W3CDTF">2020-03-04T09:02:14Z</dcterms:modified>
</cp:coreProperties>
</file>