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7"/>
  </p:notesMasterIdLst>
  <p:sldIdLst>
    <p:sldId id="256" r:id="rId2"/>
    <p:sldId id="262" r:id="rId3"/>
    <p:sldId id="268" r:id="rId4"/>
    <p:sldId id="263" r:id="rId5"/>
    <p:sldId id="266"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4553"/>
  </p:normalViewPr>
  <p:slideViewPr>
    <p:cSldViewPr snapToGrid="0" snapToObjects="1">
      <p:cViewPr varScale="1">
        <p:scale>
          <a:sx n="109" d="100"/>
          <a:sy n="109" d="100"/>
        </p:scale>
        <p:origin x="300" y="10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2B969E-D8F9-4D80-9704-620ADF032C87}" type="datetimeFigureOut">
              <a:rPr lang="en-US" smtClean="0"/>
              <a:t>3/28/2020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C2D72-4B95-4402-88D4-0A7368BB9484}" type="slidenum">
              <a:rPr lang="en-US" smtClean="0"/>
              <a:t>‹#›</a:t>
            </a:fld>
            <a:endParaRPr lang="en-US"/>
          </a:p>
        </p:txBody>
      </p:sp>
    </p:spTree>
    <p:extLst>
      <p:ext uri="{BB962C8B-B14F-4D97-AF65-F5344CB8AC3E}">
        <p14:creationId xmlns:p14="http://schemas.microsoft.com/office/powerpoint/2010/main" val="231907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10746"/>
            <a:ext cx="6400800" cy="512805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D2665570-2204-AF4D-99D6-D4143A86EEB3}"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4B9FE-4C09-5A46-8266-F442A74DD24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665570-2204-AF4D-99D6-D4143A86EEB3}"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4B9FE-4C09-5A46-8266-F442A74DD2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665570-2204-AF4D-99D6-D4143A86EEB3}"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4B9FE-4C09-5A46-8266-F442A74DD2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665570-2204-AF4D-99D6-D4143A86EEB3}"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4B9FE-4C09-5A46-8266-F442A74DD2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665570-2204-AF4D-99D6-D4143A86EEB3}"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4B9FE-4C09-5A46-8266-F442A74DD2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665570-2204-AF4D-99D6-D4143A86EEB3}"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4B9FE-4C09-5A46-8266-F442A74DD2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665570-2204-AF4D-99D6-D4143A86EEB3}" type="datetimeFigureOut">
              <a:rPr lang="en-US" smtClean="0"/>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74B9FE-4C09-5A46-8266-F442A74DD2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665570-2204-AF4D-99D6-D4143A86EEB3}" type="datetimeFigureOut">
              <a:rPr lang="en-US" smtClean="0"/>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74B9FE-4C09-5A46-8266-F442A74DD2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665570-2204-AF4D-99D6-D4143A86EEB3}" type="datetimeFigureOut">
              <a:rPr lang="en-US" smtClean="0"/>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74B9FE-4C09-5A46-8266-F442A74DD2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665570-2204-AF4D-99D6-D4143A86EEB3}"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4B9FE-4C09-5A46-8266-F442A74DD2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665570-2204-AF4D-99D6-D4143A86EEB3}"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4B9FE-4C09-5A46-8266-F442A74DD24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665570-2204-AF4D-99D6-D4143A86EEB3}" type="datetimeFigureOut">
              <a:rPr lang="en-US" smtClean="0"/>
              <a:t>3/27/2020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4B9FE-4C09-5A46-8266-F442A74DD2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anvas.uw.edu/courses/137068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pqPeI7-eVgc"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36448" y="318052"/>
            <a:ext cx="7851648" cy="6376946"/>
          </a:xfrm>
        </p:spPr>
        <p:txBody>
          <a:bodyPr>
            <a:normAutofit fontScale="90000"/>
          </a:bodyPr>
          <a:lstStyle/>
          <a:p>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err="1" smtClean="0">
                <a:latin typeface="Times New Roman" panose="02020603050405020304" pitchFamily="18" charset="0"/>
                <a:cs typeface="Times New Roman" panose="02020603050405020304" pitchFamily="18" charset="0"/>
              </a:rPr>
              <a:t>PolS</a:t>
            </a:r>
            <a:r>
              <a:rPr lang="en-US" dirty="0" smtClean="0">
                <a:latin typeface="Times New Roman" panose="02020603050405020304" pitchFamily="18" charset="0"/>
                <a:cs typeface="Times New Roman" panose="02020603050405020304" pitchFamily="18" charset="0"/>
              </a:rPr>
              <a:t>/LSJ </a:t>
            </a:r>
            <a:r>
              <a:rPr lang="en-US" dirty="0">
                <a:latin typeface="Times New Roman" panose="02020603050405020304" pitchFamily="18" charset="0"/>
                <a:cs typeface="Times New Roman" panose="02020603050405020304" pitchFamily="18" charset="0"/>
              </a:rPr>
              <a:t>363</a:t>
            </a:r>
            <a:br>
              <a:rPr lang="en-US" dirty="0">
                <a:latin typeface="Times New Roman" panose="02020603050405020304" pitchFamily="18" charset="0"/>
                <a:cs typeface="Times New Roman" panose="02020603050405020304" pitchFamily="18" charset="0"/>
              </a:rPr>
            </a:br>
            <a:r>
              <a:rPr lang="en-US" b="1" i="1" dirty="0">
                <a:latin typeface="Times New Roman" panose="02020603050405020304" pitchFamily="18" charset="0"/>
                <a:cs typeface="Times New Roman" panose="02020603050405020304" pitchFamily="18" charset="0"/>
              </a:rPr>
              <a:t>Law in Society</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M&amp;W  </a:t>
            </a:r>
            <a:r>
              <a:rPr lang="en-US" sz="3100" dirty="0" smtClean="0">
                <a:latin typeface="Times New Roman" panose="02020603050405020304" pitchFamily="18" charset="0"/>
                <a:cs typeface="Times New Roman" panose="02020603050405020304" pitchFamily="18" charset="0"/>
              </a:rPr>
              <a:t>10:00-11:30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Professor </a:t>
            </a:r>
            <a:r>
              <a:rPr lang="en-US" sz="3100" dirty="0">
                <a:latin typeface="Times New Roman" panose="02020603050405020304" pitchFamily="18" charset="0"/>
                <a:cs typeface="Times New Roman" panose="02020603050405020304" pitchFamily="18" charset="0"/>
              </a:rPr>
              <a:t>Michael McCann</a:t>
            </a:r>
            <a:br>
              <a:rPr lang="en-US" sz="3100" dirty="0">
                <a:latin typeface="Times New Roman" panose="02020603050405020304" pitchFamily="18" charset="0"/>
                <a:cs typeface="Times New Roman" panose="02020603050405020304" pitchFamily="18" charset="0"/>
              </a:rPr>
            </a:br>
            <a:r>
              <a:rPr lang="en-US" sz="3100" dirty="0" err="1" smtClean="0">
                <a:latin typeface="Times New Roman" panose="02020603050405020304" pitchFamily="18" charset="0"/>
                <a:cs typeface="Times New Roman" panose="02020603050405020304" pitchFamily="18" charset="0"/>
              </a:rPr>
              <a:t>Gowen</a:t>
            </a:r>
            <a:r>
              <a:rPr lang="en-US" sz="3100" dirty="0" smtClean="0">
                <a:latin typeface="Times New Roman" panose="02020603050405020304" pitchFamily="18" charset="0"/>
                <a:cs typeface="Times New Roman" panose="02020603050405020304" pitchFamily="18" charset="0"/>
              </a:rPr>
              <a:t> </a:t>
            </a:r>
            <a:r>
              <a:rPr lang="en-US" sz="3100" dirty="0">
                <a:latin typeface="Times New Roman" panose="02020603050405020304" pitchFamily="18" charset="0"/>
                <a:cs typeface="Times New Roman" panose="02020603050405020304" pitchFamily="18" charset="0"/>
              </a:rPr>
              <a:t>47 </a:t>
            </a:r>
            <a:r>
              <a:rPr lang="en-US" sz="3100" dirty="0" smtClean="0">
                <a:latin typeface="Times New Roman" panose="02020603050405020304" pitchFamily="18" charset="0"/>
                <a:cs typeface="Times New Roman" panose="02020603050405020304" pitchFamily="18" charset="0"/>
              </a:rPr>
              <a:t/>
            </a:r>
            <a:br>
              <a:rPr lang="en-US" sz="3100" dirty="0" smtClean="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  </a:t>
            </a:r>
            <a:r>
              <a:rPr lang="en-US" sz="3100" dirty="0" smtClean="0">
                <a:latin typeface="Times New Roman" panose="02020603050405020304" pitchFamily="18" charset="0"/>
                <a:cs typeface="Times New Roman" panose="02020603050405020304" pitchFamily="18" charset="0"/>
                <a:hlinkClick r:id="" action="ppaction://hlinkshowjump?jump=firstslide"/>
              </a:rPr>
              <a:t>mwmccann@uw.edu</a:t>
            </a:r>
            <a:r>
              <a:rPr lang="en-US" dirty="0"/>
              <a:t/>
            </a:r>
            <a:br>
              <a:rPr lang="en-US" dirty="0"/>
            </a:br>
            <a:r>
              <a:rPr lang="en-US" sz="3100" dirty="0" smtClean="0">
                <a:latin typeface="Times New Roman" panose="02020603050405020304" pitchFamily="18" charset="0"/>
                <a:cs typeface="Times New Roman" panose="02020603050405020304" pitchFamily="18" charset="0"/>
              </a:rPr>
              <a:t>Office Hours: </a:t>
            </a:r>
            <a:r>
              <a:rPr lang="en-US" sz="3100" dirty="0" err="1" smtClean="0">
                <a:latin typeface="Times New Roman" panose="02020603050405020304" pitchFamily="18" charset="0"/>
                <a:cs typeface="Times New Roman" panose="02020603050405020304" pitchFamily="18" charset="0"/>
              </a:rPr>
              <a:t>Tu</a:t>
            </a:r>
            <a:r>
              <a:rPr lang="en-US" sz="3100" dirty="0" smtClean="0">
                <a:latin typeface="Times New Roman" panose="02020603050405020304" pitchFamily="18" charset="0"/>
                <a:cs typeface="Times New Roman" panose="02020603050405020304" pitchFamily="18" charset="0"/>
              </a:rPr>
              <a:t> </a:t>
            </a:r>
            <a:r>
              <a:rPr lang="en-US" sz="3100" dirty="0" smtClean="0">
                <a:latin typeface="Times New Roman" panose="02020603050405020304" pitchFamily="18" charset="0"/>
                <a:cs typeface="Times New Roman" panose="02020603050405020304" pitchFamily="18" charset="0"/>
              </a:rPr>
              <a:t>1-2, W </a:t>
            </a:r>
            <a:r>
              <a:rPr lang="en-US" sz="3100" dirty="0" smtClean="0">
                <a:latin typeface="Times New Roman" panose="02020603050405020304" pitchFamily="18" charset="0"/>
                <a:cs typeface="Times New Roman" panose="02020603050405020304" pitchFamily="18" charset="0"/>
              </a:rPr>
              <a:t>11:30-1</a:t>
            </a:r>
            <a:r>
              <a:rPr lang="en-US" sz="3100" dirty="0" smtClean="0">
                <a:latin typeface="Times New Roman" panose="02020603050405020304" pitchFamily="18" charset="0"/>
                <a:cs typeface="Times New Roman" panose="02020603050405020304" pitchFamily="18" charset="0"/>
              </a:rPr>
              <a:t/>
            </a:r>
            <a:br>
              <a:rPr lang="en-US" sz="3100" dirty="0" smtClean="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  </a:t>
            </a:r>
            <a:br>
              <a:rPr lang="en-US" sz="3100" dirty="0" smtClean="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Teaching Assistants:</a:t>
            </a:r>
            <a:br>
              <a:rPr lang="en-US" sz="3100" dirty="0" smtClean="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Jennifer Driscoll</a:t>
            </a:r>
            <a:br>
              <a:rPr lang="en-US" sz="3100" dirty="0" smtClean="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Thomas Locke</a:t>
            </a:r>
            <a:r>
              <a:rPr lang="en-US" dirty="0"/>
              <a:t/>
            </a:r>
            <a:br>
              <a:rPr lang="en-US" dirty="0"/>
            </a:br>
            <a:r>
              <a:rPr lang="en-US" dirty="0" smtClean="0"/>
              <a:t/>
            </a:r>
            <a:br>
              <a:rPr lang="en-US" dirty="0" smtClean="0"/>
            </a:br>
            <a:r>
              <a:rPr lang="en-US" dirty="0"/>
              <a:t/>
            </a:r>
            <a:br>
              <a:rPr lang="en-US" dirty="0"/>
            </a:br>
            <a:endParaRPr lang="en-US" dirty="0"/>
          </a:p>
        </p:txBody>
      </p:sp>
      <p:sp>
        <p:nvSpPr>
          <p:cNvPr id="10" name="Subtitle 9"/>
          <p:cNvSpPr>
            <a:spLocks noGrp="1"/>
          </p:cNvSpPr>
          <p:nvPr>
            <p:ph type="subTitle" idx="1"/>
          </p:nvPr>
        </p:nvSpPr>
        <p:spPr>
          <a:xfrm>
            <a:off x="533400" y="6623436"/>
            <a:ext cx="7854696" cy="234563"/>
          </a:xfrm>
        </p:spPr>
        <p:txBody>
          <a:bodyPr>
            <a:normAutofit fontScale="32500" lnSpcReduction="20000"/>
          </a:bodyPr>
          <a:lstStyle/>
          <a:p>
            <a:endParaRPr lang="en-US" dirty="0" smtClean="0">
              <a:solidFill>
                <a:schemeClr val="tx1"/>
              </a:solidFill>
              <a:latin typeface="Times New Roman" panose="02020603050405020304" pitchFamily="18" charset="0"/>
              <a:cs typeface="Times New Roman" panose="02020603050405020304" pitchFamily="18" charset="0"/>
            </a:endParaRPr>
          </a:p>
          <a:p>
            <a:endParaRPr lang="en-US" i="1" dirty="0" smtClean="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88260"/>
          </a:xfrm>
        </p:spPr>
        <p:txBody>
          <a:bodyPr/>
          <a:lstStyle/>
          <a:p>
            <a:r>
              <a:rPr lang="en-US" dirty="0">
                <a:latin typeface="Times New Roman" panose="02020603050405020304" pitchFamily="18" charset="0"/>
                <a:cs typeface="Times New Roman" panose="02020603050405020304" pitchFamily="18" charset="0"/>
              </a:rPr>
              <a:t>We all need to help one another…. </a:t>
            </a:r>
            <a:endParaRPr lang="en-US" dirty="0">
              <a:latin typeface="Times New Roman" panose="02020603050405020304" pitchFamily="18" charset="0"/>
              <a:cs typeface="Times New Roman" panose="02020603050405020304" pitchFamily="18" charset="0"/>
            </a:endParaRPr>
          </a:p>
        </p:txBody>
      </p:sp>
      <p:sp>
        <p:nvSpPr>
          <p:cNvPr id="9" name="Content Placeholder 8"/>
          <p:cNvSpPr>
            <a:spLocks noGrp="1"/>
          </p:cNvSpPr>
          <p:nvPr>
            <p:ph idx="1"/>
          </p:nvPr>
        </p:nvSpPr>
        <p:spPr>
          <a:xfrm>
            <a:off x="457200" y="1600200"/>
            <a:ext cx="8229600" cy="5039497"/>
          </a:xfrm>
        </p:spPr>
        <p:txBody>
          <a:bodyPr>
            <a:normAutofit fontScale="92500" lnSpcReduction="20000"/>
          </a:bodyPr>
          <a:lstStyle/>
          <a:p>
            <a:r>
              <a:rPr lang="en-US" dirty="0" smtClean="0">
                <a:solidFill>
                  <a:prstClr val="black"/>
                </a:solidFill>
                <a:latin typeface="Times New Roman" panose="02020603050405020304" pitchFamily="18" charset="0"/>
                <a:ea typeface="+mj-ea"/>
                <a:cs typeface="Times New Roman" panose="02020603050405020304" pitchFamily="18" charset="0"/>
              </a:rPr>
              <a:t>We </a:t>
            </a:r>
            <a:r>
              <a:rPr lang="en-US" dirty="0">
                <a:solidFill>
                  <a:prstClr val="black"/>
                </a:solidFill>
                <a:latin typeface="Times New Roman" panose="02020603050405020304" pitchFamily="18" charset="0"/>
                <a:ea typeface="+mj-ea"/>
                <a:cs typeface="Times New Roman" panose="02020603050405020304" pitchFamily="18" charset="0"/>
              </a:rPr>
              <a:t>hope that you are well and safe</a:t>
            </a:r>
            <a:r>
              <a:rPr lang="en-US" dirty="0" smtClean="0">
                <a:solidFill>
                  <a:prstClr val="black"/>
                </a:solidFill>
                <a:latin typeface="Times New Roman" panose="02020603050405020304" pitchFamily="18" charset="0"/>
                <a:ea typeface="+mj-ea"/>
                <a:cs typeface="Times New Roman" panose="02020603050405020304" pitchFamily="18" charset="0"/>
              </a:rPr>
              <a:t>.</a:t>
            </a:r>
          </a:p>
          <a:p>
            <a:r>
              <a:rPr lang="en-US" dirty="0" smtClean="0">
                <a:solidFill>
                  <a:prstClr val="black"/>
                </a:solidFill>
                <a:latin typeface="Times New Roman" panose="02020603050405020304" pitchFamily="18" charset="0"/>
                <a:ea typeface="+mj-ea"/>
                <a:cs typeface="Times New Roman" panose="02020603050405020304" pitchFamily="18" charset="0"/>
              </a:rPr>
              <a:t>We </a:t>
            </a:r>
            <a:r>
              <a:rPr lang="en-US" dirty="0">
                <a:solidFill>
                  <a:prstClr val="black"/>
                </a:solidFill>
                <a:latin typeface="Times New Roman" panose="02020603050405020304" pitchFamily="18" charset="0"/>
                <a:ea typeface="+mj-ea"/>
                <a:cs typeface="Times New Roman" panose="02020603050405020304" pitchFamily="18" charset="0"/>
              </a:rPr>
              <a:t>realize that your situations are diverse and        	</a:t>
            </a:r>
            <a:r>
              <a:rPr lang="en-US" dirty="0" smtClean="0">
                <a:solidFill>
                  <a:prstClr val="black"/>
                </a:solidFill>
                <a:latin typeface="Times New Roman" panose="02020603050405020304" pitchFamily="18" charset="0"/>
                <a:ea typeface="+mj-ea"/>
                <a:cs typeface="Times New Roman" panose="02020603050405020304" pitchFamily="18" charset="0"/>
              </a:rPr>
              <a:t> 	unequal.</a:t>
            </a:r>
          </a:p>
          <a:p>
            <a:r>
              <a:rPr lang="en-US" dirty="0" smtClean="0">
                <a:solidFill>
                  <a:prstClr val="black"/>
                </a:solidFill>
                <a:latin typeface="Times New Roman" panose="02020603050405020304" pitchFamily="18" charset="0"/>
                <a:ea typeface="+mj-ea"/>
                <a:cs typeface="Times New Roman" panose="02020603050405020304" pitchFamily="18" charset="0"/>
              </a:rPr>
              <a:t>The </a:t>
            </a:r>
            <a:r>
              <a:rPr lang="en-US" dirty="0">
                <a:solidFill>
                  <a:prstClr val="black"/>
                </a:solidFill>
                <a:latin typeface="Times New Roman" panose="02020603050405020304" pitchFamily="18" charset="0"/>
                <a:ea typeface="+mj-ea"/>
                <a:cs typeface="Times New Roman" panose="02020603050405020304" pitchFamily="18" charset="0"/>
              </a:rPr>
              <a:t>technical aspects of this </a:t>
            </a:r>
            <a:r>
              <a:rPr lang="en-US" dirty="0" smtClean="0">
                <a:solidFill>
                  <a:prstClr val="black"/>
                </a:solidFill>
                <a:latin typeface="Times New Roman" panose="02020603050405020304" pitchFamily="18" charset="0"/>
                <a:ea typeface="+mj-ea"/>
                <a:cs typeface="Times New Roman" panose="02020603050405020304" pitchFamily="18" charset="0"/>
              </a:rPr>
              <a:t>course will </a:t>
            </a:r>
            <a:r>
              <a:rPr lang="en-US" dirty="0">
                <a:solidFill>
                  <a:prstClr val="black"/>
                </a:solidFill>
                <a:latin typeface="Times New Roman" panose="02020603050405020304" pitchFamily="18" charset="0"/>
                <a:ea typeface="+mj-ea"/>
                <a:cs typeface="Times New Roman" panose="02020603050405020304" pitchFamily="18" charset="0"/>
              </a:rPr>
              <a:t>be 	</a:t>
            </a:r>
            <a:r>
              <a:rPr lang="en-US" dirty="0" smtClean="0">
                <a:solidFill>
                  <a:prstClr val="black"/>
                </a:solidFill>
                <a:latin typeface="Times New Roman" panose="02020603050405020304" pitchFamily="18" charset="0"/>
                <a:ea typeface="+mj-ea"/>
                <a:cs typeface="Times New Roman" panose="02020603050405020304" pitchFamily="18" charset="0"/>
              </a:rPr>
              <a:t>               		challenging</a:t>
            </a:r>
            <a:r>
              <a:rPr lang="en-US" dirty="0">
                <a:solidFill>
                  <a:prstClr val="black"/>
                </a:solidFill>
                <a:latin typeface="Times New Roman" panose="02020603050405020304" pitchFamily="18" charset="0"/>
                <a:ea typeface="+mj-ea"/>
                <a:cs typeface="Times New Roman" panose="02020603050405020304" pitchFamily="18" charset="0"/>
              </a:rPr>
              <a:t>, inconstant, unreliable,	 	</a:t>
            </a:r>
            <a:r>
              <a:rPr lang="en-US" dirty="0" smtClean="0">
                <a:solidFill>
                  <a:prstClr val="black"/>
                </a:solidFill>
                <a:latin typeface="Times New Roman" panose="02020603050405020304" pitchFamily="18" charset="0"/>
                <a:ea typeface="+mj-ea"/>
                <a:cs typeface="Times New Roman" panose="02020603050405020304" pitchFamily="18" charset="0"/>
              </a:rPr>
              <a:t>				aggravating </a:t>
            </a:r>
            <a:r>
              <a:rPr lang="en-US" dirty="0">
                <a:solidFill>
                  <a:prstClr val="black"/>
                </a:solidFill>
                <a:latin typeface="Times New Roman" panose="02020603050405020304" pitchFamily="18" charset="0"/>
                <a:ea typeface="+mj-ea"/>
                <a:cs typeface="Times New Roman" panose="02020603050405020304" pitchFamily="18" charset="0"/>
              </a:rPr>
              <a:t>for many</a:t>
            </a:r>
            <a:r>
              <a:rPr lang="en-US" dirty="0" smtClean="0">
                <a:solidFill>
                  <a:prstClr val="black"/>
                </a:solidFill>
                <a:latin typeface="Times New Roman" panose="02020603050405020304" pitchFamily="18" charset="0"/>
                <a:ea typeface="+mj-ea"/>
                <a:cs typeface="Times New Roman" panose="02020603050405020304" pitchFamily="18" charset="0"/>
              </a:rPr>
              <a:t>.</a:t>
            </a:r>
          </a:p>
          <a:p>
            <a:r>
              <a:rPr lang="en-US" dirty="0" smtClean="0">
                <a:solidFill>
                  <a:prstClr val="black"/>
                </a:solidFill>
                <a:latin typeface="Times New Roman" panose="02020603050405020304" pitchFamily="18" charset="0"/>
                <a:ea typeface="+mj-ea"/>
                <a:cs typeface="Times New Roman" panose="02020603050405020304" pitchFamily="18" charset="0"/>
              </a:rPr>
              <a:t>This </a:t>
            </a:r>
            <a:r>
              <a:rPr lang="en-US" dirty="0">
                <a:solidFill>
                  <a:prstClr val="black"/>
                </a:solidFill>
                <a:latin typeface="Times New Roman" panose="02020603050405020304" pitchFamily="18" charset="0"/>
                <a:ea typeface="+mj-ea"/>
                <a:cs typeface="Times New Roman" panose="02020603050405020304" pitchFamily="18" charset="0"/>
              </a:rPr>
              <a:t>is new for us, the </a:t>
            </a:r>
            <a:r>
              <a:rPr lang="en-US" dirty="0" smtClean="0">
                <a:solidFill>
                  <a:prstClr val="black"/>
                </a:solidFill>
                <a:latin typeface="Times New Roman" panose="02020603050405020304" pitchFamily="18" charset="0"/>
                <a:ea typeface="+mj-ea"/>
                <a:cs typeface="Times New Roman" panose="02020603050405020304" pitchFamily="18" charset="0"/>
              </a:rPr>
              <a:t>instructors.</a:t>
            </a:r>
          </a:p>
          <a:p>
            <a:r>
              <a:rPr lang="en-US" dirty="0" smtClean="0">
                <a:solidFill>
                  <a:prstClr val="black"/>
                </a:solidFill>
                <a:latin typeface="Times New Roman" panose="02020603050405020304" pitchFamily="18" charset="0"/>
                <a:ea typeface="+mj-ea"/>
                <a:cs typeface="Times New Roman" panose="02020603050405020304" pitchFamily="18" charset="0"/>
              </a:rPr>
              <a:t>We </a:t>
            </a:r>
            <a:r>
              <a:rPr lang="en-US" dirty="0">
                <a:solidFill>
                  <a:prstClr val="black"/>
                </a:solidFill>
                <a:latin typeface="Times New Roman" panose="02020603050405020304" pitchFamily="18" charset="0"/>
                <a:ea typeface="+mj-ea"/>
                <a:cs typeface="Times New Roman" panose="02020603050405020304" pitchFamily="18" charset="0"/>
              </a:rPr>
              <a:t>will do our best to adapt and to be </a:t>
            </a:r>
            <a:r>
              <a:rPr lang="en-US" dirty="0" smtClean="0">
                <a:solidFill>
                  <a:prstClr val="black"/>
                </a:solidFill>
                <a:latin typeface="Times New Roman" panose="02020603050405020304" pitchFamily="18" charset="0"/>
                <a:ea typeface="+mj-ea"/>
                <a:cs typeface="Times New Roman" panose="02020603050405020304" pitchFamily="18" charset="0"/>
              </a:rPr>
              <a:t>flexible, 			and we ask the same of you.</a:t>
            </a:r>
          </a:p>
          <a:p>
            <a:r>
              <a:rPr lang="en-US" dirty="0" smtClean="0">
                <a:solidFill>
                  <a:prstClr val="black"/>
                </a:solidFill>
                <a:latin typeface="Times New Roman" panose="02020603050405020304" pitchFamily="18" charset="0"/>
                <a:ea typeface="+mj-ea"/>
                <a:cs typeface="Times New Roman" panose="02020603050405020304" pitchFamily="18" charset="0"/>
              </a:rPr>
              <a:t>Communicate </a:t>
            </a:r>
            <a:r>
              <a:rPr lang="en-US" dirty="0">
                <a:solidFill>
                  <a:prstClr val="black"/>
                </a:solidFill>
                <a:latin typeface="Times New Roman" panose="02020603050405020304" pitchFamily="18" charset="0"/>
                <a:ea typeface="+mj-ea"/>
                <a:cs typeface="Times New Roman" panose="02020603050405020304" pitchFamily="18" charset="0"/>
              </a:rPr>
              <a:t>how we can help! </a:t>
            </a:r>
            <a:br>
              <a:rPr lang="en-US" dirty="0">
                <a:solidFill>
                  <a:prstClr val="black"/>
                </a:solidFill>
                <a:latin typeface="Times New Roman" panose="02020603050405020304" pitchFamily="18" charset="0"/>
                <a:ea typeface="+mj-ea"/>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506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88260"/>
          </a:xfrm>
        </p:spPr>
        <p:txBody>
          <a:bodyPr/>
          <a:lstStyle/>
          <a:p>
            <a:r>
              <a:rPr lang="en-US" dirty="0">
                <a:latin typeface="Times New Roman" panose="02020603050405020304" pitchFamily="18" charset="0"/>
                <a:cs typeface="Times New Roman" panose="02020603050405020304" pitchFamily="18" charset="0"/>
              </a:rPr>
              <a:t>Course </a:t>
            </a:r>
            <a:r>
              <a:rPr lang="en-US" dirty="0" smtClean="0">
                <a:latin typeface="Times New Roman" panose="02020603050405020304" pitchFamily="18" charset="0"/>
                <a:cs typeface="Times New Roman" panose="02020603050405020304" pitchFamily="18" charset="0"/>
              </a:rPr>
              <a:t>Materials &amp; Requirements</a:t>
            </a:r>
            <a:endParaRPr lang="en-US" dirty="0">
              <a:latin typeface="Times New Roman" panose="02020603050405020304" pitchFamily="18" charset="0"/>
              <a:cs typeface="Times New Roman" panose="02020603050405020304" pitchFamily="18" charset="0"/>
            </a:endParaRPr>
          </a:p>
        </p:txBody>
      </p:sp>
      <p:sp>
        <p:nvSpPr>
          <p:cNvPr id="9" name="Content Placeholder 8"/>
          <p:cNvSpPr>
            <a:spLocks noGrp="1"/>
          </p:cNvSpPr>
          <p:nvPr>
            <p:ph idx="1"/>
          </p:nvPr>
        </p:nvSpPr>
        <p:spPr>
          <a:xfrm>
            <a:off x="457200" y="1600200"/>
            <a:ext cx="8229600" cy="5039497"/>
          </a:xfrm>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Canvas website: </a:t>
            </a:r>
            <a:r>
              <a:rPr lang="en-US" sz="2200" dirty="0" smtClean="0">
                <a:hlinkClick r:id="rId2"/>
              </a:rPr>
              <a:t>https</a:t>
            </a:r>
            <a:r>
              <a:rPr lang="en-US" sz="2200" dirty="0">
                <a:hlinkClick r:id="rId2"/>
              </a:rPr>
              <a:t>://canvas.uw.edu/courses/1370684</a:t>
            </a:r>
            <a:endParaRPr lang="en-US" sz="2200"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Readings – all texts on Canvas website syllabus</a:t>
            </a:r>
          </a:p>
          <a:p>
            <a:r>
              <a:rPr lang="en-US" dirty="0" smtClean="0">
                <a:latin typeface="Times New Roman" panose="02020603050405020304" pitchFamily="18" charset="0"/>
                <a:cs typeface="Times New Roman" panose="02020603050405020304" pitchFamily="18" charset="0"/>
              </a:rPr>
              <a:t>Lectures </a:t>
            </a:r>
            <a:r>
              <a:rPr lang="en-US" dirty="0">
                <a:latin typeface="Times New Roman" panose="02020603050405020304" pitchFamily="18" charset="0"/>
                <a:cs typeface="Times New Roman" panose="02020603050405020304" pitchFamily="18" charset="0"/>
              </a:rPr>
              <a:t>– Power Point format, </a:t>
            </a:r>
            <a:r>
              <a:rPr lang="en-US" dirty="0" smtClean="0">
                <a:latin typeface="Times New Roman" panose="02020603050405020304" pitchFamily="18" charset="0"/>
                <a:cs typeface="Times New Roman" panose="02020603050405020304" pitchFamily="18" charset="0"/>
              </a:rPr>
              <a:t>numbered, </a:t>
            </a:r>
            <a:r>
              <a:rPr lang="en-US" dirty="0" smtClean="0">
                <a:latin typeface="Times New Roman" panose="02020603050405020304" pitchFamily="18" charset="0"/>
                <a:cs typeface="Times New Roman" panose="02020603050405020304" pitchFamily="18" charset="0"/>
              </a:rPr>
              <a:t>daily</a:t>
            </a:r>
          </a:p>
          <a:p>
            <a:pPr marL="457200" lvl="1"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Zoom protocols – video/audio off; use chat button</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Films </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Central Park Five</a:t>
            </a:r>
            <a:r>
              <a:rPr lang="en-US" dirty="0" smtClean="0">
                <a:latin typeface="Times New Roman" panose="02020603050405020304" pitchFamily="18" charset="0"/>
                <a:cs typeface="Times New Roman" panose="02020603050405020304" pitchFamily="18" charset="0"/>
              </a:rPr>
              <a:t>) streamed</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Lecture and discussion </a:t>
            </a:r>
            <a:r>
              <a:rPr lang="en-US" dirty="0" smtClean="0">
                <a:latin typeface="Times New Roman" panose="02020603050405020304" pitchFamily="18" charset="0"/>
                <a:cs typeface="Times New Roman" panose="02020603050405020304" pitchFamily="18" charset="0"/>
              </a:rPr>
              <a:t>format; quiz sections</a:t>
            </a:r>
          </a:p>
          <a:p>
            <a:pPr marL="457200" lvl="1" indent="0">
              <a:buNone/>
            </a:pPr>
            <a:r>
              <a:rPr lang="en-US" i="1" dirty="0">
                <a:solidFill>
                  <a:prstClr val="black"/>
                </a:solidFill>
                <a:latin typeface="Times New Roman" panose="02020603050405020304" pitchFamily="18" charset="0"/>
                <a:cs typeface="Times New Roman" panose="02020603050405020304" pitchFamily="18" charset="0"/>
              </a:rPr>
              <a:t>Goal</a:t>
            </a:r>
            <a:r>
              <a:rPr lang="en-US" dirty="0">
                <a:solidFill>
                  <a:prstClr val="black"/>
                </a:solidFill>
                <a:latin typeface="Times New Roman" panose="02020603050405020304" pitchFamily="18" charset="0"/>
                <a:cs typeface="Times New Roman" panose="02020603050405020304" pitchFamily="18" charset="0"/>
              </a:rPr>
              <a:t>: deep &amp; complex </a:t>
            </a:r>
            <a:r>
              <a:rPr lang="en-US" dirty="0" smtClean="0">
                <a:solidFill>
                  <a:prstClr val="black"/>
                </a:solidFill>
                <a:latin typeface="Times New Roman" panose="02020603050405020304" pitchFamily="18" charset="0"/>
                <a:cs typeface="Times New Roman" panose="02020603050405020304" pitchFamily="18" charset="0"/>
              </a:rPr>
              <a:t>analysis</a:t>
            </a:r>
            <a:r>
              <a:rPr lang="en-US" dirty="0">
                <a:solidFill>
                  <a:prstClr val="black"/>
                </a:solidFill>
                <a:latin typeface="Times New Roman" panose="02020603050405020304" pitchFamily="18" charset="0"/>
                <a:cs typeface="Times New Roman" panose="02020603050405020304" pitchFamily="18" charset="0"/>
              </a:rPr>
              <a:t>, making the </a:t>
            </a:r>
            <a:r>
              <a:rPr lang="en-US" dirty="0" smtClean="0">
                <a:solidFill>
                  <a:prstClr val="black"/>
                </a:solidFill>
                <a:latin typeface="Times New Roman" panose="02020603050405020304" pitchFamily="18" charset="0"/>
                <a:cs typeface="Times New Roman" panose="02020603050405020304" pitchFamily="18" charset="0"/>
              </a:rPr>
              <a:t>familiar </a:t>
            </a:r>
            <a:r>
              <a:rPr lang="en-US" dirty="0">
                <a:solidFill>
                  <a:prstClr val="black"/>
                </a:solidFill>
                <a:latin typeface="Times New Roman" panose="02020603050405020304" pitchFamily="18" charset="0"/>
                <a:cs typeface="Times New Roman" panose="02020603050405020304" pitchFamily="18" charset="0"/>
              </a:rPr>
              <a:t>seem </a:t>
            </a:r>
            <a:r>
              <a:rPr lang="en-US" dirty="0" smtClean="0">
                <a:solidFill>
                  <a:prstClr val="black"/>
                </a:solidFill>
                <a:latin typeface="Times New Roman" panose="02020603050405020304" pitchFamily="18" charset="0"/>
                <a:cs typeface="Times New Roman" panose="02020603050405020304" pitchFamily="18" charset="0"/>
              </a:rPr>
              <a:t>strange; minimizing </a:t>
            </a:r>
            <a:r>
              <a:rPr lang="en-US" dirty="0">
                <a:solidFill>
                  <a:prstClr val="black"/>
                </a:solidFill>
                <a:latin typeface="Times New Roman" panose="02020603050405020304" pitchFamily="18" charset="0"/>
                <a:cs typeface="Times New Roman" panose="02020603050405020304" pitchFamily="18" charset="0"/>
              </a:rPr>
              <a:t>opinion trading</a:t>
            </a:r>
          </a:p>
          <a:p>
            <a:r>
              <a:rPr lang="en-US" dirty="0" smtClean="0">
                <a:latin typeface="Times New Roman" panose="02020603050405020304" pitchFamily="18" charset="0"/>
                <a:cs typeface="Times New Roman" panose="02020603050405020304" pitchFamily="18" charset="0"/>
              </a:rPr>
              <a:t>Mid-term </a:t>
            </a:r>
            <a:r>
              <a:rPr lang="en-US" dirty="0">
                <a:latin typeface="Times New Roman" panose="02020603050405020304" pitchFamily="18" charset="0"/>
                <a:cs typeface="Times New Roman" panose="02020603050405020304" pitchFamily="18" charset="0"/>
              </a:rPr>
              <a:t>and Final </a:t>
            </a:r>
            <a:r>
              <a:rPr lang="en-US" dirty="0" smtClean="0">
                <a:latin typeface="Times New Roman" panose="02020603050405020304" pitchFamily="18" charset="0"/>
                <a:cs typeface="Times New Roman" panose="02020603050405020304" pitchFamily="18" charset="0"/>
              </a:rPr>
              <a:t>at-home, open book essays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Participation via weekly discussion papers</a:t>
            </a:r>
          </a:p>
        </p:txBody>
      </p:sp>
    </p:spTree>
    <p:extLst>
      <p:ext uri="{BB962C8B-B14F-4D97-AF65-F5344CB8AC3E}">
        <p14:creationId xmlns:p14="http://schemas.microsoft.com/office/powerpoint/2010/main" val="204175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normAutofit/>
          </a:bodyPr>
          <a:lstStyle/>
          <a:p>
            <a:endParaRPr lang="en-US" dirty="0">
              <a:solidFill>
                <a:schemeClr val="tx1"/>
              </a:solidFill>
            </a:endParaRPr>
          </a:p>
          <a:p>
            <a:endParaRPr lang="en-US" dirty="0" smtClean="0">
              <a:solidFill>
                <a:schemeClr val="tx1"/>
              </a:solidFill>
            </a:endParaRPr>
          </a:p>
          <a:p>
            <a:endParaRPr lang="en-US" dirty="0">
              <a:solidFill>
                <a:schemeClr val="tx1"/>
              </a:solidFill>
            </a:endParaRPr>
          </a:p>
          <a:p>
            <a:endParaRPr lang="en-US" dirty="0">
              <a:solidFill>
                <a:schemeClr val="tx1"/>
              </a:solidFill>
            </a:endParaRPr>
          </a:p>
        </p:txBody>
      </p:sp>
      <p:sp>
        <p:nvSpPr>
          <p:cNvPr id="5" name="Rectangle 4"/>
          <p:cNvSpPr/>
          <p:nvPr/>
        </p:nvSpPr>
        <p:spPr>
          <a:xfrm>
            <a:off x="699226" y="2551837"/>
            <a:ext cx="7323993" cy="4031873"/>
          </a:xfrm>
          <a:prstGeom prst="rect">
            <a:avLst/>
          </a:prstGeom>
        </p:spPr>
        <p:txBody>
          <a:bodyPr wrap="square">
            <a:spAutoFit/>
          </a:bodyPr>
          <a:lstStyle/>
          <a:p>
            <a:endParaRPr lang="en-US" sz="3200" dirty="0" smtClean="0">
              <a:latin typeface="Times New Roman" panose="02020603050405020304" pitchFamily="18" charset="0"/>
              <a:cs typeface="Times New Roman" panose="02020603050405020304" pitchFamily="18" charset="0"/>
            </a:endParaRPr>
          </a:p>
          <a:p>
            <a:r>
              <a:rPr lang="en-US" sz="1200" dirty="0">
                <a:hlinkClick r:id="rId2"/>
              </a:rPr>
              <a:t>https://</a:t>
            </a:r>
            <a:r>
              <a:rPr lang="en-US" sz="1200" dirty="0" smtClean="0">
                <a:hlinkClick r:id="rId2"/>
              </a:rPr>
              <a:t>www.youtube.com/watch?v=pqPeI7-eVgc</a:t>
            </a:r>
            <a:endParaRPr lang="en-US" sz="1200" dirty="0" smtClean="0"/>
          </a:p>
          <a:p>
            <a:endParaRPr lang="en-US" sz="1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Kafka, </a:t>
            </a:r>
            <a:r>
              <a:rPr lang="en-US" sz="3200" dirty="0" smtClean="0">
                <a:latin typeface="Times New Roman" panose="02020603050405020304" pitchFamily="18" charset="0"/>
                <a:cs typeface="Times New Roman" panose="02020603050405020304" pitchFamily="18" charset="0"/>
              </a:rPr>
              <a:t>“Before the Law” </a:t>
            </a:r>
            <a:r>
              <a:rPr lang="en-US" sz="3200" dirty="0" smtClean="0">
                <a:latin typeface="Times New Roman" panose="02020603050405020304" pitchFamily="18" charset="0"/>
                <a:cs typeface="Times New Roman" panose="02020603050405020304" pitchFamily="18" charset="0"/>
              </a:rPr>
              <a:t>(</a:t>
            </a:r>
            <a:r>
              <a:rPr lang="en-US" sz="3200" i="1" dirty="0" smtClean="0">
                <a:latin typeface="Times New Roman" panose="02020603050405020304" pitchFamily="18" charset="0"/>
                <a:cs typeface="Times New Roman" panose="02020603050405020304" pitchFamily="18" charset="0"/>
              </a:rPr>
              <a:t>The Trial</a:t>
            </a:r>
            <a:r>
              <a:rPr lang="en-US" sz="3200" dirty="0" smtClean="0">
                <a:latin typeface="Times New Roman" panose="02020603050405020304" pitchFamily="18" charset="0"/>
                <a:cs typeface="Times New Roman" panose="02020603050405020304" pitchFamily="18" charset="0"/>
              </a:rPr>
              <a:t>, 1925)</a:t>
            </a:r>
          </a:p>
          <a:p>
            <a:pPr marL="342900" indent="-3429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What </a:t>
            </a:r>
            <a:r>
              <a:rPr lang="en-US" sz="2800" dirty="0">
                <a:latin typeface="Times New Roman" panose="02020603050405020304" pitchFamily="18" charset="0"/>
                <a:cs typeface="Times New Roman" panose="02020603050405020304" pitchFamily="18" charset="0"/>
              </a:rPr>
              <a:t>is law</a:t>
            </a:r>
            <a:r>
              <a:rPr lang="en-US" sz="28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Where/who </a:t>
            </a:r>
            <a:r>
              <a:rPr lang="en-US" sz="2800" dirty="0">
                <a:latin typeface="Times New Roman" panose="02020603050405020304" pitchFamily="18" charset="0"/>
                <a:cs typeface="Times New Roman" panose="02020603050405020304" pitchFamily="18" charset="0"/>
              </a:rPr>
              <a:t>is </a:t>
            </a:r>
            <a:r>
              <a:rPr lang="en-US" sz="2800" dirty="0" smtClean="0">
                <a:latin typeface="Times New Roman" panose="02020603050405020304" pitchFamily="18" charset="0"/>
                <a:cs typeface="Times New Roman" panose="02020603050405020304" pitchFamily="18" charset="0"/>
              </a:rPr>
              <a:t>law?</a:t>
            </a:r>
          </a:p>
          <a:p>
            <a:pPr marL="342900" indent="-3429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How </a:t>
            </a:r>
            <a:r>
              <a:rPr lang="en-US" sz="2800" dirty="0">
                <a:latin typeface="Times New Roman" panose="02020603050405020304" pitchFamily="18" charset="0"/>
                <a:cs typeface="Times New Roman" panose="02020603050405020304" pitchFamily="18" charset="0"/>
              </a:rPr>
              <a:t>does law matter?  What </a:t>
            </a:r>
            <a:r>
              <a:rPr lang="en-US" sz="2800" dirty="0" smtClean="0">
                <a:latin typeface="Times New Roman" panose="02020603050405020304" pitchFamily="18" charset="0"/>
                <a:cs typeface="Times New Roman" panose="02020603050405020304" pitchFamily="18" charset="0"/>
              </a:rPr>
              <a:t>	does </a:t>
            </a:r>
            <a:r>
              <a:rPr lang="en-US" sz="2800" dirty="0">
                <a:latin typeface="Times New Roman" panose="02020603050405020304" pitchFamily="18" charset="0"/>
                <a:cs typeface="Times New Roman" panose="02020603050405020304" pitchFamily="18" charset="0"/>
              </a:rPr>
              <a:t>law </a:t>
            </a:r>
            <a:r>
              <a:rPr lang="en-US" sz="2800" dirty="0" smtClean="0">
                <a:latin typeface="Times New Roman" panose="02020603050405020304" pitchFamily="18" charset="0"/>
                <a:cs typeface="Times New Roman" panose="02020603050405020304" pitchFamily="18" charset="0"/>
              </a:rPr>
              <a:t>do?</a:t>
            </a:r>
          </a:p>
          <a:p>
            <a:pPr marL="342900" indent="-3429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For </a:t>
            </a:r>
            <a:r>
              <a:rPr lang="en-US" sz="2800" dirty="0">
                <a:latin typeface="Times New Roman" panose="02020603050405020304" pitchFamily="18" charset="0"/>
                <a:cs typeface="Times New Roman" panose="02020603050405020304" pitchFamily="18" charset="0"/>
              </a:rPr>
              <a:t>whom does law matter/work</a:t>
            </a:r>
            <a:r>
              <a:rPr lang="en-US" sz="28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en-US" sz="2800" i="1" dirty="0" smtClean="0">
                <a:latin typeface="Times New Roman" panose="02020603050405020304" pitchFamily="18" charset="0"/>
                <a:cs typeface="Times New Roman" panose="02020603050405020304" pitchFamily="18" charset="0"/>
              </a:rPr>
              <a:t>Before</a:t>
            </a:r>
            <a:r>
              <a:rPr lang="en-US" sz="2800"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With</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&amp; </a:t>
            </a:r>
            <a:r>
              <a:rPr lang="en-US" sz="2800" i="1" dirty="0">
                <a:latin typeface="Times New Roman" panose="02020603050405020304" pitchFamily="18" charset="0"/>
                <a:cs typeface="Times New Roman" panose="02020603050405020304" pitchFamily="18" charset="0"/>
              </a:rPr>
              <a:t>Against</a:t>
            </a:r>
            <a:r>
              <a:rPr lang="en-US" sz="2800" dirty="0">
                <a:latin typeface="Times New Roman" panose="02020603050405020304" pitchFamily="18" charset="0"/>
                <a:cs typeface="Times New Roman" panose="02020603050405020304" pitchFamily="18" charset="0"/>
              </a:rPr>
              <a:t> the law</a:t>
            </a:r>
            <a:br>
              <a:rPr lang="en-US" sz="2800" dirty="0">
                <a:latin typeface="Times New Roman" panose="02020603050405020304" pitchFamily="18" charset="0"/>
                <a:cs typeface="Times New Roman" panose="02020603050405020304" pitchFamily="18" charset="0"/>
              </a:rPr>
            </a:br>
            <a:endParaRPr lang="en-US" sz="2800"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175" y="342571"/>
            <a:ext cx="1800225" cy="2543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0330" y="510746"/>
            <a:ext cx="3863340" cy="2377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269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08010" y="230588"/>
            <a:ext cx="7851648" cy="5560612"/>
          </a:xfrm>
        </p:spPr>
        <p:txBody>
          <a:bodyPr>
            <a:normAutofit fontScale="90000"/>
          </a:bodyPr>
          <a:lstStyle/>
          <a:p>
            <a:pPr algn="l"/>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sz="2700" dirty="0" smtClean="0">
                <a:latin typeface="Times New Roman" panose="02020603050405020304" pitchFamily="18" charset="0"/>
                <a:cs typeface="Times New Roman" panose="02020603050405020304" pitchFamily="18" charset="0"/>
              </a:rPr>
              <a:t>We are all subjects of (subjected to) law, but </a:t>
            </a:r>
            <a:br>
              <a:rPr lang="en-US" sz="2700" dirty="0" smtClean="0">
                <a:latin typeface="Times New Roman" panose="02020603050405020304" pitchFamily="18" charset="0"/>
                <a:cs typeface="Times New Roman" panose="02020603050405020304" pitchFamily="18" charset="0"/>
              </a:rPr>
            </a:br>
            <a:r>
              <a:rPr lang="en-US" sz="2700" dirty="0" smtClean="0">
                <a:latin typeface="Times New Roman" panose="02020603050405020304" pitchFamily="18" charset="0"/>
                <a:cs typeface="Times New Roman" panose="02020603050405020304" pitchFamily="18" charset="0"/>
              </a:rPr>
              <a:t>we are also agents who use law to advance</a:t>
            </a:r>
            <a:br>
              <a:rPr lang="en-US" sz="2700" dirty="0" smtClean="0">
                <a:latin typeface="Times New Roman" panose="02020603050405020304" pitchFamily="18" charset="0"/>
                <a:cs typeface="Times New Roman" panose="02020603050405020304" pitchFamily="18" charset="0"/>
              </a:rPr>
            </a:br>
            <a:r>
              <a:rPr lang="en-US" sz="2700" dirty="0" smtClean="0">
                <a:latin typeface="Times New Roman" panose="02020603050405020304" pitchFamily="18" charset="0"/>
                <a:cs typeface="Times New Roman" panose="02020603050405020304" pitchFamily="18" charset="0"/>
              </a:rPr>
              <a:t>our interests</a:t>
            </a:r>
            <a:r>
              <a:rPr lang="en-US" sz="2700" dirty="0" smtClean="0">
                <a:latin typeface="Times New Roman" panose="02020603050405020304" pitchFamily="18" charset="0"/>
                <a:cs typeface="Times New Roman" panose="02020603050405020304" pitchFamily="18" charset="0"/>
              </a:rPr>
              <a:t>, if in unequal ways. </a:t>
            </a:r>
            <a:r>
              <a:rPr lang="en-US" sz="2700" dirty="0">
                <a:latin typeface="Times New Roman" panose="02020603050405020304" pitchFamily="18" charset="0"/>
                <a:cs typeface="Times New Roman" panose="02020603050405020304" pitchFamily="18" charset="0"/>
              </a:rPr>
              <a:t/>
            </a:r>
            <a:br>
              <a:rPr lang="en-US" sz="2700" dirty="0">
                <a:latin typeface="Times New Roman" panose="02020603050405020304" pitchFamily="18" charset="0"/>
                <a:cs typeface="Times New Roman" panose="02020603050405020304" pitchFamily="18" charset="0"/>
              </a:rPr>
            </a:br>
            <a:r>
              <a:rPr lang="en-US" sz="2700" dirty="0" smtClean="0">
                <a:latin typeface="Times New Roman" panose="02020603050405020304" pitchFamily="18" charset="0"/>
                <a:cs typeface="Times New Roman" panose="02020603050405020304" pitchFamily="18" charset="0"/>
              </a:rPr>
              <a:t/>
            </a:r>
            <a:br>
              <a:rPr lang="en-US" sz="2700" dirty="0" smtClean="0">
                <a:latin typeface="Times New Roman" panose="02020603050405020304" pitchFamily="18" charset="0"/>
                <a:cs typeface="Times New Roman" panose="02020603050405020304" pitchFamily="18" charset="0"/>
              </a:rPr>
            </a:br>
            <a:r>
              <a:rPr lang="en-US" sz="2700" dirty="0" smtClean="0">
                <a:latin typeface="Times New Roman" panose="02020603050405020304" pitchFamily="18" charset="0"/>
                <a:cs typeface="Times New Roman" panose="02020603050405020304" pitchFamily="18" charset="0"/>
              </a:rPr>
              <a:t>Law </a:t>
            </a:r>
            <a:r>
              <a:rPr lang="en-US" sz="2700" dirty="0">
                <a:latin typeface="Times New Roman" panose="02020603050405020304" pitchFamily="18" charset="0"/>
                <a:cs typeface="Times New Roman" panose="02020603050405020304" pitchFamily="18" charset="0"/>
              </a:rPr>
              <a:t>and society are </a:t>
            </a:r>
            <a:r>
              <a:rPr lang="en-US" sz="2700" dirty="0" smtClean="0">
                <a:latin typeface="Times New Roman" panose="02020603050405020304" pitchFamily="18" charset="0"/>
                <a:cs typeface="Times New Roman" panose="02020603050405020304" pitchFamily="18" charset="0"/>
              </a:rPr>
              <a:t>interrelated, or </a:t>
            </a:r>
            <a:r>
              <a:rPr lang="en-US" sz="2700" i="1" dirty="0" smtClean="0">
                <a:latin typeface="Times New Roman" panose="02020603050405020304" pitchFamily="18" charset="0"/>
                <a:cs typeface="Times New Roman" panose="02020603050405020304" pitchFamily="18" charset="0"/>
              </a:rPr>
              <a:t>mutually </a:t>
            </a:r>
            <a:r>
              <a:rPr lang="en-US" sz="2700" i="1" dirty="0" smtClean="0">
                <a:latin typeface="Times New Roman" panose="02020603050405020304" pitchFamily="18" charset="0"/>
                <a:cs typeface="Times New Roman" panose="02020603050405020304" pitchFamily="18" charset="0"/>
              </a:rPr>
              <a:t/>
            </a:r>
            <a:br>
              <a:rPr lang="en-US" sz="2700" i="1" dirty="0" smtClean="0">
                <a:latin typeface="Times New Roman" panose="02020603050405020304" pitchFamily="18" charset="0"/>
                <a:cs typeface="Times New Roman" panose="02020603050405020304" pitchFamily="18" charset="0"/>
              </a:rPr>
            </a:br>
            <a:r>
              <a:rPr lang="en-US" sz="2700" i="1" dirty="0" smtClean="0">
                <a:latin typeface="Times New Roman" panose="02020603050405020304" pitchFamily="18" charset="0"/>
                <a:cs typeface="Times New Roman" panose="02020603050405020304" pitchFamily="18" charset="0"/>
              </a:rPr>
              <a:t>constitutive</a:t>
            </a:r>
            <a:r>
              <a:rPr lang="en-US" sz="2700" dirty="0">
                <a:latin typeface="Times New Roman" panose="02020603050405020304" pitchFamily="18" charset="0"/>
                <a:cs typeface="Times New Roman" panose="02020603050405020304" pitchFamily="18" charset="0"/>
              </a:rPr>
              <a:t>; </a:t>
            </a:r>
            <a:r>
              <a:rPr lang="en-US" sz="2700" dirty="0" smtClean="0">
                <a:latin typeface="Times New Roman" panose="02020603050405020304" pitchFamily="18" charset="0"/>
                <a:cs typeface="Times New Roman" panose="02020603050405020304" pitchFamily="18" charset="0"/>
              </a:rPr>
              <a:t>they </a:t>
            </a:r>
            <a:r>
              <a:rPr lang="en-US" sz="2700" dirty="0">
                <a:latin typeface="Times New Roman" panose="02020603050405020304" pitchFamily="18" charset="0"/>
                <a:cs typeface="Times New Roman" panose="02020603050405020304" pitchFamily="18" charset="0"/>
              </a:rPr>
              <a:t>shape each other. </a:t>
            </a:r>
            <a:br>
              <a:rPr lang="en-US" sz="2700" dirty="0">
                <a:latin typeface="Times New Roman" panose="02020603050405020304" pitchFamily="18" charset="0"/>
                <a:cs typeface="Times New Roman" panose="02020603050405020304" pitchFamily="18" charset="0"/>
              </a:rPr>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sz="3100" dirty="0">
                <a:solidFill>
                  <a:prstClr val="black"/>
                </a:solidFill>
                <a:latin typeface="Times New Roman" panose="02020603050405020304" pitchFamily="18" charset="0"/>
                <a:cs typeface="Times New Roman" panose="02020603050405020304" pitchFamily="18" charset="0"/>
              </a:rPr>
              <a:t/>
            </a:r>
            <a:br>
              <a:rPr lang="en-US" sz="3100" dirty="0">
                <a:solidFill>
                  <a:prstClr val="black"/>
                </a:solidFill>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a:r>
            <a:br>
              <a:rPr lang="en-US" sz="3100" dirty="0">
                <a:latin typeface="Times New Roman" panose="02020603050405020304" pitchFamily="18" charset="0"/>
                <a:cs typeface="Times New Roman" panose="02020603050405020304" pitchFamily="18" charset="0"/>
              </a:rPr>
            </a:br>
            <a:r>
              <a:rPr lang="en-US" dirty="0"/>
              <a:t/>
            </a:r>
            <a:br>
              <a:rPr lang="en-US" dirty="0"/>
            </a:br>
            <a:r>
              <a:rPr lang="en-US" dirty="0"/>
              <a:t/>
            </a:r>
            <a:br>
              <a:rPr lang="en-US" dirty="0"/>
            </a:b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10" name="Subtitle 9"/>
          <p:cNvSpPr>
            <a:spLocks noGrp="1"/>
          </p:cNvSpPr>
          <p:nvPr>
            <p:ph type="subTitle" idx="1"/>
          </p:nvPr>
        </p:nvSpPr>
        <p:spPr>
          <a:xfrm flipV="1">
            <a:off x="533400" y="6858000"/>
            <a:ext cx="7854696" cy="45719"/>
          </a:xfrm>
        </p:spPr>
        <p:txBody>
          <a:bodyPr>
            <a:normAutofit fontScale="25000" lnSpcReduction="20000"/>
          </a:bodyPr>
          <a:lstStyle/>
          <a:p>
            <a:endParaRPr lang="en-US" dirty="0">
              <a:solidFill>
                <a:schemeClr val="tx1"/>
              </a:solidFill>
            </a:endParaRPr>
          </a:p>
          <a:p>
            <a:endParaRPr lang="en-US"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43382" y="3812063"/>
            <a:ext cx="3520000" cy="2631111"/>
          </a:xfrm>
          <a:prstGeom prst="rect">
            <a:avLst/>
          </a:prstGeom>
          <a:noFill/>
          <a:ln>
            <a:solidFill>
              <a:schemeClr val="tx1"/>
            </a:solidFill>
          </a:ln>
        </p:spPr>
      </p:pic>
    </p:spTree>
    <p:extLst>
      <p:ext uri="{BB962C8B-B14F-4D97-AF65-F5344CB8AC3E}">
        <p14:creationId xmlns:p14="http://schemas.microsoft.com/office/powerpoint/2010/main" val="2009977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16261</TotalTime>
  <Words>82</Words>
  <Application>Microsoft Office PowerPoint</Application>
  <PresentationFormat>On-screen Show (4:3)</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   PolS/LSJ 363 Law in Society M&amp;W  10:00-11:30   Professor Michael McCann Gowen 47    mwmccann@uw.edu Office Hours: Tu 1-2, W 11:30-1    Teaching Assistants: Jennifer Driscoll Thomas Locke   </vt:lpstr>
      <vt:lpstr>We all need to help one another…. </vt:lpstr>
      <vt:lpstr>Course Materials &amp; Requirements</vt:lpstr>
      <vt:lpstr>PowerPoint Presentation</vt:lpstr>
      <vt:lpstr>           We are all subjects of (subjected to) law, but  we are also agents who use law to advance our interests, if in unequal ways.   Law and society are interrelated, or mutually  constitutive; they shape each other.                 </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PolS/LSJ 363 Professor Michael McCann Gowen 47    M 12-1   W 10:30-12 mwmccann@uw.edu</dc:title>
  <dc:creator>Michael McCann</dc:creator>
  <cp:lastModifiedBy>Michael </cp:lastModifiedBy>
  <cp:revision>93</cp:revision>
  <dcterms:created xsi:type="dcterms:W3CDTF">2014-03-30T23:17:53Z</dcterms:created>
  <dcterms:modified xsi:type="dcterms:W3CDTF">2020-03-28T19:22:05Z</dcterms:modified>
</cp:coreProperties>
</file>