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6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3197"/>
  </p:normalViewPr>
  <p:slideViewPr>
    <p:cSldViewPr snapToGrid="0" snapToObjects="1">
      <p:cViewPr varScale="1">
        <p:scale>
          <a:sx n="119" d="100"/>
          <a:sy n="119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14570-221F-6A4E-8763-66BFA55D3B3A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2D355-E0DB-5A4F-8B7A-77D54BE9F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2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4839-0627-C945-9451-BC493AB34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B6637-CBEA-3343-9C27-6AACEFA4E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F5659-EE4C-E142-A62D-40812B2C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308-B034-BF47-B873-2F6E98EBF5A5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AAF4A-3234-D548-8AA0-86B81A05D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E62A3-7CA5-EF4F-A5C6-EDB16B5E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E469-CEE3-FF44-8AAC-2995EF33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7333-8779-C448-8A5F-A682B823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0AAED-D580-FE47-93C7-155FEFE8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36942-C8E1-2A4C-AA55-29FEF135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308-B034-BF47-B873-2F6E98EBF5A5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85FF4-C46F-AE43-ABAE-4E7FACD2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8397F-EFF6-CD42-BFB7-C7171BB9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E469-CEE3-FF44-8AAC-2995EF33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6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439347-E518-8E42-8A70-DD6F031FF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2FFB5-4853-8643-9B0C-707664344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A2C8F-86C5-DB4A-BD32-52B34160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308-B034-BF47-B873-2F6E98EBF5A5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33966-39A5-EF41-804A-2341A8E1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83BC-0004-A147-BC4F-28FD3779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E469-CEE3-FF44-8AAC-2995EF33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6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DE1AC-74B0-D141-8733-05802DA9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46C5C-BB39-E940-8B8C-81B89F082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94F5E-E7B4-2443-BC25-16C7252E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308-B034-BF47-B873-2F6E98EBF5A5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D0AC7-2899-1F4D-B223-5E6F9AD5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65F86-EF13-2D4F-82A4-6F3C8EF2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E469-CEE3-FF44-8AAC-2995EF33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4BBC-7C91-4A42-BC45-C27E15A7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6C802-06CB-D84D-8E17-41E80421F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7F182-6223-9E44-9165-D3E6859E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308-B034-BF47-B873-2F6E98EBF5A5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D6860-D6A4-CB4B-A090-EE0FFB36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D7F37-7C34-7C42-A49E-64A15853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E469-CEE3-FF44-8AAC-2995EF33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0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8A191-A99C-7A49-9181-1EF1F4CC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96C83-AE98-2E42-9D1D-8221786CB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0FF6D-FFF9-DD4B-B705-5FEEA5A69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46F37-268B-7941-8E48-62106327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308-B034-BF47-B873-2F6E98EBF5A5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6D152-E337-6F47-B509-7FE8F727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32434-BC16-D443-9D0F-52943062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E469-CEE3-FF44-8AAC-2995EF33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7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9C314-2F8D-1344-BC8B-018C3A8D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4A00C-0077-694E-876F-80CE984B8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9768A-D7D2-8748-AA2E-184A49980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2FE4EA-113C-1948-BD45-B3453C10D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9BFD1-A718-4345-9F4A-0073580DE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5A44B-9456-A84B-B30A-A43F72D4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308-B034-BF47-B873-2F6E98EBF5A5}" type="datetimeFigureOut">
              <a:rPr lang="en-US" smtClean="0"/>
              <a:t>4/27/20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2FED1-D02C-0D49-B149-A738D071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3CB0A-5996-0A48-9EA5-E0D5B0D3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E469-CEE3-FF44-8AAC-2995EF33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9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D33C3-6013-5344-AE07-FBE39F32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D630E-979E-FD4E-8932-976D3BF7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308-B034-BF47-B873-2F6E98EBF5A5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7916A-2EEF-4449-BEA4-F7F60DD1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80BCE-F771-CD43-ABA5-8AB20C49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E469-CEE3-FF44-8AAC-2995EF33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6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3F7FE-527B-C34F-BA68-FC219E50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308-B034-BF47-B873-2F6E98EBF5A5}" type="datetimeFigureOut">
              <a:rPr lang="en-US" smtClean="0"/>
              <a:t>4/27/20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B550A-354F-C747-992E-6366E465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9933F-AFFC-8241-A9BD-C5525848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E469-CEE3-FF44-8AAC-2995EF33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0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9A60-92B0-0146-83B5-63E922D1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A69C9-2C08-4243-B776-87F5F306B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313D8-080C-3B47-ACA4-EE9771FDA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FFC31-4F71-BF47-964B-F19D6310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308-B034-BF47-B873-2F6E98EBF5A5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87B61-B764-BB40-AB04-E79794FC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0749D-6DF4-014E-BF21-61F0B303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E469-CEE3-FF44-8AAC-2995EF33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5C2E9-C3D3-FE48-B767-106A5EB1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197A5D-0E9B-A342-A79D-231EB1EBE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7EBEF-BBE0-B14A-872D-EE4997D65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D47E0-5F28-C042-89A9-80B4F3ED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308-B034-BF47-B873-2F6E98EBF5A5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F4C6F-6BB4-004F-A3D4-E41DD313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5620D-BFC7-7246-A206-E2B52DA0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E469-CEE3-FF44-8AAC-2995EF33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0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FD79A0-AF95-704A-AA6B-50F76439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9189-B535-214A-97FD-BEFA241ED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74348-8DA3-9F46-B479-6708363DF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FA308-B034-BF47-B873-2F6E98EBF5A5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853E7-C87F-2948-8ED3-10C7AF20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55C66-009B-3345-8F28-B69FC2963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E469-CEE3-FF44-8AAC-2995EF33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2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ephanus.tlg.uci.edu/help/BetaManual/online/P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034968-2197-6944-B7E5-CE292494E98F}"/>
              </a:ext>
            </a:extLst>
          </p:cNvPr>
          <p:cNvSpPr txBox="1"/>
          <p:nvPr/>
        </p:nvSpPr>
        <p:spPr>
          <a:xfrm>
            <a:off x="8321881" y="802015"/>
            <a:ext cx="25318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12 Olympians:</a:t>
            </a:r>
          </a:p>
          <a:p>
            <a:endParaRPr lang="en-US" dirty="0"/>
          </a:p>
          <a:p>
            <a:r>
              <a:rPr lang="en-US" dirty="0"/>
              <a:t>Zeus</a:t>
            </a:r>
          </a:p>
          <a:p>
            <a:r>
              <a:rPr lang="en-US" dirty="0"/>
              <a:t>Hera</a:t>
            </a:r>
          </a:p>
          <a:p>
            <a:r>
              <a:rPr lang="en-US" dirty="0"/>
              <a:t>Poseidon</a:t>
            </a:r>
          </a:p>
          <a:p>
            <a:r>
              <a:rPr lang="en-US" dirty="0"/>
              <a:t>Demeter</a:t>
            </a:r>
          </a:p>
          <a:p>
            <a:r>
              <a:rPr lang="en-US" dirty="0"/>
              <a:t>Hephaestus</a:t>
            </a:r>
          </a:p>
          <a:p>
            <a:r>
              <a:rPr lang="en-US" dirty="0"/>
              <a:t>Ares</a:t>
            </a:r>
          </a:p>
          <a:p>
            <a:r>
              <a:rPr lang="en-US" dirty="0"/>
              <a:t>Athena</a:t>
            </a:r>
          </a:p>
          <a:p>
            <a:r>
              <a:rPr lang="en-US" dirty="0"/>
              <a:t>Apollo</a:t>
            </a:r>
          </a:p>
          <a:p>
            <a:r>
              <a:rPr lang="en-US" dirty="0"/>
              <a:t>Artemis</a:t>
            </a:r>
          </a:p>
          <a:p>
            <a:r>
              <a:rPr lang="en-US" dirty="0"/>
              <a:t>Hermes</a:t>
            </a:r>
          </a:p>
          <a:p>
            <a:r>
              <a:rPr lang="en-US" dirty="0"/>
              <a:t>Dionysus</a:t>
            </a:r>
          </a:p>
          <a:p>
            <a:r>
              <a:rPr lang="en-US" dirty="0"/>
              <a:t>Aphrodite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5E36B7-E6DD-8646-956A-EE7ED26B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21" y="5218594"/>
            <a:ext cx="5567329" cy="566738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Figure 5.1</a:t>
            </a:r>
          </a:p>
        </p:txBody>
      </p:sp>
      <p:pic>
        <p:nvPicPr>
          <p:cNvPr id="8" name="Picture Placeholder 5" descr="Genealogical chart showing, at the top, the six children of Cronus and Rhea, and then Zeus' offspring with six partners (Hera, Metis, Leto, Maia, Semele, and Dione).  ">
            <a:extLst>
              <a:ext uri="{FF2B5EF4-FFF2-40B4-BE49-F238E27FC236}">
                <a16:creationId xmlns:a16="http://schemas.microsoft.com/office/drawing/2014/main" id="{DB84B70C-5DD6-8C40-8F80-E61928E2E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4" y="355754"/>
            <a:ext cx="5272454" cy="486284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F33DE66-3E0B-8147-9879-03F7F5D3EFBA}"/>
              </a:ext>
            </a:extLst>
          </p:cNvPr>
          <p:cNvSpPr txBox="1">
            <a:spLocks/>
          </p:cNvSpPr>
          <p:nvPr/>
        </p:nvSpPr>
        <p:spPr>
          <a:xfrm>
            <a:off x="1122346" y="5777159"/>
            <a:ext cx="5469902" cy="3934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ea typeface="Calisto MT" charset="0"/>
                <a:cs typeface="Calisto MT" charset="0"/>
              </a:rPr>
              <a:t>The Lineage of Major Deities</a:t>
            </a:r>
          </a:p>
        </p:txBody>
      </p:sp>
    </p:spTree>
    <p:extLst>
      <p:ext uri="{BB962C8B-B14F-4D97-AF65-F5344CB8AC3E}">
        <p14:creationId xmlns:p14="http://schemas.microsoft.com/office/powerpoint/2010/main" val="318682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 descr="Statue of a seated Demeter. She has long hair, a solemn gaze, and is heavily draped in matronly clothing.">
            <a:extLst>
              <a:ext uri="{FF2B5EF4-FFF2-40B4-BE49-F238E27FC236}">
                <a16:creationId xmlns:a16="http://schemas.microsoft.com/office/drawing/2014/main" id="{B5023555-FADD-874E-8C59-8ED99DBBF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51" y="159641"/>
            <a:ext cx="3450770" cy="5655597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2D9CCAB-77C4-D04A-B5F2-3A189E663BAC}"/>
              </a:ext>
            </a:extLst>
          </p:cNvPr>
          <p:cNvSpPr txBox="1">
            <a:spLocks/>
          </p:cNvSpPr>
          <p:nvPr/>
        </p:nvSpPr>
        <p:spPr>
          <a:xfrm>
            <a:off x="7406000" y="5570734"/>
            <a:ext cx="4929838" cy="1045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Demeter</a:t>
            </a:r>
          </a:p>
          <a:p>
            <a:pPr marL="0" indent="0">
              <a:buNone/>
            </a:pPr>
            <a:r>
              <a:rPr lang="en-US" sz="1600" dirty="0"/>
              <a:t>Marble, second half of the fourth century B.C.; height 58 in. (</a:t>
            </a:r>
            <a:r>
              <a:rPr lang="en-US" sz="1600" i="1" dirty="0"/>
              <a:t>© The Trustees of the British Museum</a:t>
            </a:r>
            <a:r>
              <a:rPr lang="en-US" sz="16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5F24B-DDCA-5243-BE91-20380EEF47D3}"/>
              </a:ext>
            </a:extLst>
          </p:cNvPr>
          <p:cNvSpPr txBox="1"/>
          <p:nvPr/>
        </p:nvSpPr>
        <p:spPr>
          <a:xfrm>
            <a:off x="421105" y="264695"/>
            <a:ext cx="733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Important terms and characters in Chap. 14 (Demeter etc.)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0DD1C-DCF7-4648-AA1C-1D4C3332D27E}"/>
              </a:ext>
            </a:extLst>
          </p:cNvPr>
          <p:cNvSpPr txBox="1"/>
          <p:nvPr/>
        </p:nvSpPr>
        <p:spPr>
          <a:xfrm>
            <a:off x="421105" y="634027"/>
            <a:ext cx="6412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Mother-goddess (or 'great mother), archetype</a:t>
            </a:r>
          </a:p>
          <a:p>
            <a:r>
              <a:rPr lang="en-US" dirty="0"/>
              <a:t>         (see MLS pp. 9-10 and 62-64 for definitions and discussion; see also pp. 77-78)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Homeric Hymn to Demeter #2 (MLS pp. 334-45)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Demeter</a:t>
            </a:r>
          </a:p>
          <a:p>
            <a:r>
              <a:rPr lang="en-US" dirty="0"/>
              <a:t>Persephone (daughter of Zeus and Demeter)</a:t>
            </a:r>
          </a:p>
          <a:p>
            <a:r>
              <a:rPr lang="en-US" dirty="0"/>
              <a:t>Hades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Eleusis</a:t>
            </a:r>
          </a:p>
          <a:p>
            <a:r>
              <a:rPr lang="en-US" dirty="0"/>
              <a:t>Eleusinian Mysteries (MLS pp. 345-52)</a:t>
            </a:r>
          </a:p>
          <a:p>
            <a:r>
              <a:rPr lang="en-US" dirty="0"/>
              <a:t>	note esp. </a:t>
            </a:r>
            <a:r>
              <a:rPr lang="en-US" dirty="0" err="1"/>
              <a:t>Mylonas</a:t>
            </a:r>
            <a:r>
              <a:rPr lang="en-US" dirty="0"/>
              <a:t> on p. 351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Celeus</a:t>
            </a:r>
            <a:endParaRPr lang="en-US" dirty="0"/>
          </a:p>
          <a:p>
            <a:r>
              <a:rPr lang="en-US" dirty="0" err="1"/>
              <a:t>Metaneira</a:t>
            </a:r>
            <a:endParaRPr lang="en-US" dirty="0"/>
          </a:p>
          <a:p>
            <a:r>
              <a:rPr lang="en-US" dirty="0" err="1"/>
              <a:t>Demophoön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8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950C27-F7B3-6741-842A-28B3E30F8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772" y="568398"/>
            <a:ext cx="5696106" cy="3703441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50FECF6-0EFE-7843-931B-63004815F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88380" y="4376792"/>
            <a:ext cx="2519678" cy="20374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2DCAA8-AFCD-E943-88F7-FA28C071E725}"/>
              </a:ext>
            </a:extLst>
          </p:cNvPr>
          <p:cNvSpPr/>
          <p:nvPr/>
        </p:nvSpPr>
        <p:spPr>
          <a:xfrm>
            <a:off x="9914562" y="5140961"/>
            <a:ext cx="616449" cy="448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283532-53F1-9F45-A8FD-14A0EB0022A2}"/>
              </a:ext>
            </a:extLst>
          </p:cNvPr>
          <p:cNvSpPr/>
          <p:nvPr/>
        </p:nvSpPr>
        <p:spPr>
          <a:xfrm>
            <a:off x="8685460" y="2201678"/>
            <a:ext cx="502920" cy="218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63817B-5ADE-424C-8028-71D4D32F9F34}"/>
              </a:ext>
            </a:extLst>
          </p:cNvPr>
          <p:cNvSpPr/>
          <p:nvPr/>
        </p:nvSpPr>
        <p:spPr>
          <a:xfrm>
            <a:off x="9741756" y="2632011"/>
            <a:ext cx="502920" cy="218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3B447-9ABA-9247-91F8-7FC7BB8C89FA}"/>
              </a:ext>
            </a:extLst>
          </p:cNvPr>
          <p:cNvSpPr txBox="1"/>
          <p:nvPr/>
        </p:nvSpPr>
        <p:spPr>
          <a:xfrm>
            <a:off x="6011952" y="4470765"/>
            <a:ext cx="315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Attica, with Eleusis and Athens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D7F256-ACA9-B84B-A295-318780EFBD59}"/>
              </a:ext>
            </a:extLst>
          </p:cNvPr>
          <p:cNvCxnSpPr/>
          <p:nvPr/>
        </p:nvCxnSpPr>
        <p:spPr>
          <a:xfrm flipV="1">
            <a:off x="1047964" y="2310898"/>
            <a:ext cx="7637496" cy="15745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">
            <a:extLst>
              <a:ext uri="{FF2B5EF4-FFF2-40B4-BE49-F238E27FC236}">
                <a16:creationId xmlns:a16="http://schemas.microsoft.com/office/drawing/2014/main" id="{2F90DD1C-DCF7-4648-AA1C-1D4C3332D27E}"/>
              </a:ext>
            </a:extLst>
          </p:cNvPr>
          <p:cNvSpPr txBox="1"/>
          <p:nvPr/>
        </p:nvSpPr>
        <p:spPr>
          <a:xfrm>
            <a:off x="269674" y="664216"/>
            <a:ext cx="6412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Mother-goddess (or 'great mother), archetype</a:t>
            </a:r>
          </a:p>
          <a:p>
            <a:r>
              <a:rPr lang="en-US" dirty="0"/>
              <a:t>         (see MLS pp. 9-10 and 62-64 for definitions and discussion; see also pp. 77-78)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Homeric Hymn to Demeter #2 (MLS pp. 334-45)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Demeter</a:t>
            </a:r>
          </a:p>
          <a:p>
            <a:r>
              <a:rPr lang="en-US" dirty="0"/>
              <a:t>Persephone (daughter </a:t>
            </a:r>
            <a:r>
              <a:rPr lang="en-US"/>
              <a:t>of Zeus and Demeter)</a:t>
            </a:r>
            <a:endParaRPr lang="en-US" dirty="0"/>
          </a:p>
          <a:p>
            <a:r>
              <a:rPr lang="en-US" dirty="0"/>
              <a:t>Hades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Eleusis</a:t>
            </a:r>
          </a:p>
          <a:p>
            <a:r>
              <a:rPr lang="en-US" dirty="0"/>
              <a:t>Eleusinian Mysteries (MLS pp. 345-52)</a:t>
            </a:r>
          </a:p>
          <a:p>
            <a:r>
              <a:rPr lang="en-US" dirty="0"/>
              <a:t>	note esp. </a:t>
            </a:r>
            <a:r>
              <a:rPr lang="en-US" dirty="0" err="1"/>
              <a:t>Mylonas</a:t>
            </a:r>
            <a:r>
              <a:rPr lang="en-US" dirty="0"/>
              <a:t> on p. 351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Celeus</a:t>
            </a:r>
            <a:endParaRPr lang="en-US" dirty="0"/>
          </a:p>
          <a:p>
            <a:r>
              <a:rPr lang="en-US" dirty="0" err="1"/>
              <a:t>Metaneira</a:t>
            </a:r>
            <a:endParaRPr lang="en-US" dirty="0"/>
          </a:p>
          <a:p>
            <a:r>
              <a:rPr lang="en-US" dirty="0" err="1"/>
              <a:t>Demophoön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0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7C6949-A8C0-DD40-A30F-5E42021F9302}"/>
              </a:ext>
            </a:extLst>
          </p:cNvPr>
          <p:cNvSpPr/>
          <p:nvPr/>
        </p:nvSpPr>
        <p:spPr>
          <a:xfrm>
            <a:off x="243156" y="866874"/>
            <a:ext cx="53151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>
                <a:solidFill>
                  <a:srgbClr val="2E0A03"/>
                </a:solidFill>
                <a:latin typeface="default"/>
              </a:rPr>
              <a:t>τὴν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δὲ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ἴδον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Κελεοῖο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Ἐλευσινίδαο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θύγατρες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  </a:t>
            </a:r>
            <a:r>
              <a:rPr lang="en-US" i="1" dirty="0">
                <a:solidFill>
                  <a:srgbClr val="2E0A03"/>
                </a:solidFill>
                <a:latin typeface="default"/>
              </a:rPr>
              <a:t>(105)</a:t>
            </a:r>
            <a:br>
              <a:rPr lang="el-GR" dirty="0"/>
            </a:br>
            <a:r>
              <a:rPr lang="el-GR" dirty="0" err="1">
                <a:solidFill>
                  <a:srgbClr val="2E0A03"/>
                </a:solidFill>
                <a:latin typeface="default"/>
              </a:rPr>
              <a:t>ἐρχόμεναι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μεθ’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ὕδωρ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εὐήρυτον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ὄφρα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φέροιεν</a:t>
            </a:r>
            <a:br>
              <a:rPr lang="el-GR" dirty="0"/>
            </a:br>
            <a:r>
              <a:rPr lang="el-GR" dirty="0" err="1">
                <a:solidFill>
                  <a:srgbClr val="2E0A03"/>
                </a:solidFill>
                <a:latin typeface="default"/>
              </a:rPr>
              <a:t>κάλπισι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χαλκείῃσι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φίλα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πρὸς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δώματα πατρός, </a:t>
            </a:r>
            <a:endParaRPr lang="en-US" dirty="0">
              <a:solidFill>
                <a:srgbClr val="2E0A03"/>
              </a:solidFill>
              <a:latin typeface="default"/>
            </a:endParaRPr>
          </a:p>
          <a:p>
            <a:br>
              <a:rPr lang="el-GR" dirty="0"/>
            </a:br>
            <a:r>
              <a:rPr lang="el-GR" dirty="0" err="1">
                <a:solidFill>
                  <a:srgbClr val="2E0A03"/>
                </a:solidFill>
                <a:latin typeface="default"/>
              </a:rPr>
              <a:t>τέσσαρες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ὥς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τε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θεαὶ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κουρήϊον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ἄνθος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ἔχουσαι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,</a:t>
            </a:r>
            <a:br>
              <a:rPr lang="el-GR" dirty="0"/>
            </a:br>
            <a:r>
              <a:rPr lang="el-GR" dirty="0" err="1">
                <a:solidFill>
                  <a:srgbClr val="2E0A03"/>
                </a:solidFill>
                <a:latin typeface="default"/>
              </a:rPr>
              <a:t>Καλλιδίκη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καὶ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Κλεισιδίκη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Δημώ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τ’ </a:t>
            </a:r>
            <a:r>
              <a:rPr lang="el-GR" dirty="0" err="1">
                <a:solidFill>
                  <a:srgbClr val="2E0A03"/>
                </a:solidFill>
                <a:latin typeface="default"/>
              </a:rPr>
              <a:t>ἐρόεσσα</a:t>
            </a:r>
            <a:r>
              <a:rPr lang="el-GR" dirty="0">
                <a:solidFill>
                  <a:srgbClr val="2E0A03"/>
                </a:solidFill>
                <a:latin typeface="default"/>
              </a:rPr>
              <a:t> </a:t>
            </a:r>
            <a:br>
              <a:rPr lang="el-GR" dirty="0"/>
            </a:br>
            <a:r>
              <a:rPr lang="el-GR" dirty="0" err="1"/>
              <a:t>Καλλιθόη</a:t>
            </a:r>
            <a:r>
              <a:rPr lang="el-GR" dirty="0"/>
              <a:t> θ’, </a:t>
            </a:r>
            <a:r>
              <a:rPr lang="el-GR" dirty="0" err="1"/>
              <a:t>ἣ</a:t>
            </a:r>
            <a:r>
              <a:rPr lang="el-GR" dirty="0"/>
              <a:t> </a:t>
            </a:r>
            <a:r>
              <a:rPr lang="el-GR" dirty="0" err="1"/>
              <a:t>τῶν</a:t>
            </a:r>
            <a:r>
              <a:rPr lang="el-GR" dirty="0"/>
              <a:t> </a:t>
            </a:r>
            <a:r>
              <a:rPr lang="el-GR" dirty="0" err="1"/>
              <a:t>προγενεστάτη</a:t>
            </a:r>
            <a:r>
              <a:rPr lang="el-GR" dirty="0"/>
              <a:t> </a:t>
            </a:r>
            <a:r>
              <a:rPr lang="el-GR" dirty="0" err="1"/>
              <a:t>ἦεν</a:t>
            </a:r>
            <a:r>
              <a:rPr lang="el-GR" dirty="0"/>
              <a:t> </a:t>
            </a:r>
            <a:r>
              <a:rPr lang="el-GR" dirty="0" err="1"/>
              <a:t>ἁπασῶν</a:t>
            </a:r>
            <a:r>
              <a:rPr lang="el-GR" dirty="0"/>
              <a:t>·    </a:t>
            </a:r>
            <a:r>
              <a:rPr lang="el-GR" i="1" dirty="0"/>
              <a:t>(110)</a:t>
            </a:r>
            <a:br>
              <a:rPr lang="el-GR" dirty="0"/>
            </a:br>
            <a:r>
              <a:rPr lang="el-GR" dirty="0" err="1"/>
              <a:t>οὐδ</a:t>
            </a:r>
            <a:r>
              <a:rPr lang="el-GR" dirty="0"/>
              <a:t>’ </a:t>
            </a:r>
            <a:r>
              <a:rPr lang="el-GR" dirty="0" err="1"/>
              <a:t>ἔγνων</a:t>
            </a:r>
            <a:r>
              <a:rPr lang="el-GR" dirty="0"/>
              <a:t>· </a:t>
            </a:r>
            <a:r>
              <a:rPr lang="el-GR" dirty="0" err="1"/>
              <a:t>χαλεποὶ</a:t>
            </a:r>
            <a:r>
              <a:rPr lang="el-GR" dirty="0"/>
              <a:t> </a:t>
            </a:r>
            <a:r>
              <a:rPr lang="el-GR" dirty="0" err="1"/>
              <a:t>δὲ</a:t>
            </a:r>
            <a:r>
              <a:rPr lang="el-GR" dirty="0"/>
              <a:t> </a:t>
            </a:r>
            <a:r>
              <a:rPr lang="el-GR" dirty="0" err="1"/>
              <a:t>θεοὶ</a:t>
            </a:r>
            <a:r>
              <a:rPr lang="el-GR" dirty="0"/>
              <a:t> </a:t>
            </a:r>
            <a:r>
              <a:rPr lang="el-GR" dirty="0" err="1"/>
              <a:t>θνητοῖσιν</a:t>
            </a:r>
            <a:r>
              <a:rPr lang="el-GR" dirty="0"/>
              <a:t> </a:t>
            </a:r>
            <a:r>
              <a:rPr lang="el-GR" dirty="0" err="1"/>
              <a:t>ὁρᾶσθαι</a:t>
            </a:r>
            <a:r>
              <a:rPr lang="el-GR" dirty="0"/>
              <a:t>. </a:t>
            </a:r>
            <a:br>
              <a:rPr lang="el-GR" dirty="0"/>
            </a:br>
            <a:r>
              <a:rPr lang="el-GR" dirty="0" err="1"/>
              <a:t>ἀγχοῦ</a:t>
            </a:r>
            <a:r>
              <a:rPr lang="el-GR" dirty="0"/>
              <a:t> δ’ </a:t>
            </a:r>
            <a:r>
              <a:rPr lang="el-GR" dirty="0" err="1"/>
              <a:t>ἱστάμεναι</a:t>
            </a:r>
            <a:r>
              <a:rPr lang="el-GR" dirty="0"/>
              <a:t> </a:t>
            </a:r>
            <a:r>
              <a:rPr lang="el-GR" dirty="0" err="1"/>
              <a:t>ἔπεα</a:t>
            </a:r>
            <a:r>
              <a:rPr lang="el-GR" dirty="0"/>
              <a:t> </a:t>
            </a:r>
            <a:r>
              <a:rPr lang="el-GR" dirty="0" err="1"/>
              <a:t>πτερόεντα</a:t>
            </a:r>
            <a:r>
              <a:rPr lang="el-GR" dirty="0"/>
              <a:t> </a:t>
            </a:r>
            <a:r>
              <a:rPr lang="el-GR" dirty="0" err="1"/>
              <a:t>προσηύδων</a:t>
            </a:r>
            <a:r>
              <a:rPr lang="el-GR" dirty="0"/>
              <a:t>·</a:t>
            </a:r>
            <a:br>
              <a:rPr lang="el-GR" dirty="0"/>
            </a:br>
            <a:r>
              <a:rPr lang="el-GR" dirty="0"/>
              <a:t>   Τίς πόθεν </a:t>
            </a:r>
            <a:r>
              <a:rPr lang="el-GR" dirty="0" err="1"/>
              <a:t>ἐσσὶ</a:t>
            </a:r>
            <a:r>
              <a:rPr lang="el-GR" dirty="0"/>
              <a:t> </a:t>
            </a:r>
            <a:r>
              <a:rPr lang="el-GR" dirty="0" err="1"/>
              <a:t>γρηὺ</a:t>
            </a:r>
            <a:r>
              <a:rPr lang="el-GR" dirty="0"/>
              <a:t> </a:t>
            </a:r>
            <a:r>
              <a:rPr lang="el-GR" dirty="0" err="1"/>
              <a:t>παλαιγενέων</a:t>
            </a:r>
            <a:r>
              <a:rPr lang="el-GR" dirty="0"/>
              <a:t> </a:t>
            </a:r>
            <a:r>
              <a:rPr lang="el-GR" dirty="0" err="1"/>
              <a:t>ἀνθρώπων</a:t>
            </a:r>
            <a:r>
              <a:rPr lang="el-GR" dirty="0"/>
              <a:t>;</a:t>
            </a:r>
            <a:br>
              <a:rPr lang="el-GR" dirty="0"/>
            </a:br>
            <a:r>
              <a:rPr lang="el-GR" dirty="0" err="1"/>
              <a:t>τίπτε</a:t>
            </a:r>
            <a:r>
              <a:rPr lang="el-GR" dirty="0"/>
              <a:t> </a:t>
            </a:r>
            <a:r>
              <a:rPr lang="el-GR" dirty="0" err="1"/>
              <a:t>δὲ</a:t>
            </a:r>
            <a:r>
              <a:rPr lang="el-GR" dirty="0"/>
              <a:t> </a:t>
            </a:r>
            <a:r>
              <a:rPr lang="el-GR" dirty="0" err="1"/>
              <a:t>νόσφι</a:t>
            </a:r>
            <a:r>
              <a:rPr lang="el-GR" dirty="0"/>
              <a:t> </a:t>
            </a:r>
            <a:r>
              <a:rPr lang="el-GR" dirty="0" err="1"/>
              <a:t>πόληος</a:t>
            </a:r>
            <a:r>
              <a:rPr lang="el-GR" dirty="0"/>
              <a:t> </a:t>
            </a:r>
            <a:r>
              <a:rPr lang="el-GR" dirty="0" err="1"/>
              <a:t>ἀπέστιχες</a:t>
            </a:r>
            <a:r>
              <a:rPr lang="el-GR" dirty="0"/>
              <a:t> </a:t>
            </a:r>
            <a:r>
              <a:rPr lang="el-GR" dirty="0" err="1"/>
              <a:t>οὐδὲ</a:t>
            </a:r>
            <a:r>
              <a:rPr lang="el-GR" dirty="0"/>
              <a:t> </a:t>
            </a:r>
            <a:r>
              <a:rPr lang="el-GR" dirty="0" err="1"/>
              <a:t>δόμοισι</a:t>
            </a:r>
            <a:r>
              <a:rPr lang="el-GR" dirty="0"/>
              <a:t> </a:t>
            </a:r>
            <a:br>
              <a:rPr lang="el-GR" dirty="0"/>
            </a:br>
            <a:r>
              <a:rPr lang="el-GR" dirty="0" err="1"/>
              <a:t>πιλνᾷς</a:t>
            </a:r>
            <a:r>
              <a:rPr lang="el-GR" dirty="0"/>
              <a:t>; </a:t>
            </a:r>
            <a:r>
              <a:rPr lang="el-GR" dirty="0" err="1"/>
              <a:t>ἔνθα</a:t>
            </a:r>
            <a:r>
              <a:rPr lang="el-GR" dirty="0"/>
              <a:t> </a:t>
            </a:r>
            <a:r>
              <a:rPr lang="el-GR" dirty="0" err="1"/>
              <a:t>γυναῖκες</a:t>
            </a:r>
            <a:r>
              <a:rPr lang="el-GR" dirty="0"/>
              <a:t> </a:t>
            </a:r>
            <a:r>
              <a:rPr lang="el-GR" dirty="0" err="1"/>
              <a:t>ἀνὰ</a:t>
            </a:r>
            <a:r>
              <a:rPr lang="el-GR" dirty="0"/>
              <a:t> μέγαρα </a:t>
            </a:r>
            <a:r>
              <a:rPr lang="el-GR" dirty="0" err="1"/>
              <a:t>σκιόεντα</a:t>
            </a:r>
            <a:r>
              <a:rPr lang="el-GR" dirty="0"/>
              <a:t>   </a:t>
            </a:r>
            <a:r>
              <a:rPr lang="el-GR" i="1" dirty="0"/>
              <a:t>(115)</a:t>
            </a:r>
            <a:br>
              <a:rPr lang="el-GR" dirty="0"/>
            </a:br>
            <a:r>
              <a:rPr lang="el-GR" dirty="0" err="1"/>
              <a:t>τηλίκαι</a:t>
            </a:r>
            <a:r>
              <a:rPr lang="el-GR" dirty="0"/>
              <a:t> </a:t>
            </a:r>
            <a:r>
              <a:rPr lang="el-GR" dirty="0" err="1"/>
              <a:t>ὡς</a:t>
            </a:r>
            <a:r>
              <a:rPr lang="el-GR" dirty="0"/>
              <a:t> σύ περ </a:t>
            </a:r>
            <a:r>
              <a:rPr lang="el-GR" dirty="0" err="1"/>
              <a:t>ὧδε</a:t>
            </a:r>
            <a:r>
              <a:rPr lang="el-GR" dirty="0"/>
              <a:t> </a:t>
            </a:r>
            <a:r>
              <a:rPr lang="el-GR" dirty="0" err="1"/>
              <a:t>καὶ</a:t>
            </a:r>
            <a:r>
              <a:rPr lang="el-GR" dirty="0"/>
              <a:t> </a:t>
            </a:r>
            <a:r>
              <a:rPr lang="el-GR" dirty="0" err="1"/>
              <a:t>ὁπλότεραι</a:t>
            </a:r>
            <a:r>
              <a:rPr lang="el-GR" dirty="0"/>
              <a:t> </a:t>
            </a:r>
            <a:r>
              <a:rPr lang="el-GR" dirty="0" err="1"/>
              <a:t>γεγάασιν</a:t>
            </a:r>
            <a:r>
              <a:rPr lang="el-GR" dirty="0"/>
              <a:t>,</a:t>
            </a:r>
            <a:br>
              <a:rPr lang="el-GR" dirty="0"/>
            </a:br>
            <a:r>
              <a:rPr lang="el-GR" dirty="0" err="1"/>
              <a:t>αἵ</a:t>
            </a:r>
            <a:r>
              <a:rPr lang="el-GR" dirty="0"/>
              <a:t> </a:t>
            </a:r>
            <a:r>
              <a:rPr lang="el-GR" dirty="0" err="1"/>
              <a:t>κέ</a:t>
            </a:r>
            <a:r>
              <a:rPr lang="el-GR" dirty="0"/>
              <a:t> σε </a:t>
            </a:r>
            <a:r>
              <a:rPr lang="el-GR" dirty="0" err="1"/>
              <a:t>φίλωνται</a:t>
            </a:r>
            <a:r>
              <a:rPr lang="el-GR" dirty="0"/>
              <a:t> </a:t>
            </a:r>
            <a:r>
              <a:rPr lang="el-GR" dirty="0" err="1"/>
              <a:t>ἠμὲν</a:t>
            </a:r>
            <a:r>
              <a:rPr lang="el-GR" dirty="0"/>
              <a:t> </a:t>
            </a:r>
            <a:r>
              <a:rPr lang="el-GR" dirty="0" err="1"/>
              <a:t>ἔπει</a:t>
            </a:r>
            <a:r>
              <a:rPr lang="el-GR" dirty="0"/>
              <a:t> </a:t>
            </a:r>
            <a:r>
              <a:rPr lang="el-GR" dirty="0" err="1"/>
              <a:t>ἠδὲ</a:t>
            </a:r>
            <a:r>
              <a:rPr lang="el-GR" dirty="0"/>
              <a:t> </a:t>
            </a:r>
            <a:r>
              <a:rPr lang="el-GR" dirty="0" err="1"/>
              <a:t>καὶ</a:t>
            </a:r>
            <a:r>
              <a:rPr lang="el-GR" dirty="0"/>
              <a:t> </a:t>
            </a:r>
            <a:r>
              <a:rPr lang="el-GR" dirty="0" err="1"/>
              <a:t>ἔργῳ</a:t>
            </a:r>
            <a:r>
              <a:rPr lang="el-GR" dirty="0"/>
              <a:t>. </a:t>
            </a:r>
            <a:br>
              <a:rPr lang="el-GR" dirty="0"/>
            </a:br>
            <a:r>
              <a:rPr lang="el-GR" dirty="0"/>
              <a:t>   </a:t>
            </a:r>
            <a:r>
              <a:rPr lang="el-GR" dirty="0" err="1"/>
              <a:t>Ὣς</a:t>
            </a:r>
            <a:r>
              <a:rPr lang="el-GR" dirty="0"/>
              <a:t> </a:t>
            </a:r>
            <a:r>
              <a:rPr lang="el-GR" dirty="0" err="1"/>
              <a:t>ἔφαθ</a:t>
            </a:r>
            <a:r>
              <a:rPr lang="el-GR" dirty="0"/>
              <a:t>’, </a:t>
            </a:r>
            <a:r>
              <a:rPr lang="el-GR" dirty="0" err="1"/>
              <a:t>ἡ</a:t>
            </a:r>
            <a:r>
              <a:rPr lang="el-GR" dirty="0"/>
              <a:t> δ’ </a:t>
            </a:r>
            <a:r>
              <a:rPr lang="el-GR" dirty="0" err="1"/>
              <a:t>ἐπέεσσιν</a:t>
            </a:r>
            <a:r>
              <a:rPr lang="el-GR" dirty="0"/>
              <a:t> </a:t>
            </a:r>
            <a:r>
              <a:rPr lang="el-GR" dirty="0" err="1"/>
              <a:t>ἀμείβετο</a:t>
            </a:r>
            <a:r>
              <a:rPr lang="el-GR" dirty="0"/>
              <a:t> </a:t>
            </a:r>
            <a:r>
              <a:rPr lang="el-GR" dirty="0" err="1"/>
              <a:t>πότνα</a:t>
            </a:r>
            <a:r>
              <a:rPr lang="el-GR" dirty="0"/>
              <a:t> </a:t>
            </a:r>
            <a:r>
              <a:rPr lang="el-GR" dirty="0" err="1"/>
              <a:t>θεάων</a:t>
            </a:r>
            <a:r>
              <a:rPr lang="el-GR" dirty="0"/>
              <a:t>· </a:t>
            </a:r>
            <a:br>
              <a:rPr lang="el-GR" dirty="0"/>
            </a:br>
            <a:r>
              <a:rPr lang="el-GR" dirty="0"/>
              <a:t>τέκνα </a:t>
            </a:r>
            <a:r>
              <a:rPr lang="el-GR" dirty="0" err="1"/>
              <a:t>φίλ</a:t>
            </a:r>
            <a:r>
              <a:rPr lang="el-GR" dirty="0"/>
              <a:t>’ </a:t>
            </a:r>
            <a:r>
              <a:rPr lang="el-GR" dirty="0" err="1"/>
              <a:t>αἵ</a:t>
            </a:r>
            <a:r>
              <a:rPr lang="el-GR" dirty="0"/>
              <a:t> τινές </a:t>
            </a:r>
            <a:r>
              <a:rPr lang="el-GR" dirty="0" err="1"/>
              <a:t>ἐστε</a:t>
            </a:r>
            <a:r>
              <a:rPr lang="el-GR" dirty="0"/>
              <a:t> </a:t>
            </a:r>
            <a:r>
              <a:rPr lang="el-GR" dirty="0" err="1"/>
              <a:t>γυναικῶν</a:t>
            </a:r>
            <a:r>
              <a:rPr lang="el-GR" dirty="0"/>
              <a:t> </a:t>
            </a:r>
            <a:r>
              <a:rPr lang="el-GR" dirty="0" err="1"/>
              <a:t>θηλυτεράων</a:t>
            </a:r>
            <a:br>
              <a:rPr lang="el-GR" dirty="0"/>
            </a:br>
            <a:r>
              <a:rPr lang="el-GR" dirty="0" err="1"/>
              <a:t>χαίρετ</a:t>
            </a:r>
            <a:r>
              <a:rPr lang="el-GR" dirty="0"/>
              <a:t>’, </a:t>
            </a:r>
            <a:r>
              <a:rPr lang="el-GR" dirty="0" err="1"/>
              <a:t>ἐγὼ</a:t>
            </a:r>
            <a:r>
              <a:rPr lang="el-GR" dirty="0"/>
              <a:t> δ’ </a:t>
            </a:r>
            <a:r>
              <a:rPr lang="el-GR" dirty="0" err="1"/>
              <a:t>ὑμῖν</a:t>
            </a:r>
            <a:r>
              <a:rPr lang="el-GR" dirty="0"/>
              <a:t> </a:t>
            </a:r>
            <a:r>
              <a:rPr lang="el-GR" dirty="0" err="1"/>
              <a:t>μυθήσομαι</a:t>
            </a:r>
            <a:r>
              <a:rPr lang="el-GR" dirty="0"/>
              <a:t>· </a:t>
            </a:r>
            <a:r>
              <a:rPr lang="el-GR" dirty="0" err="1"/>
              <a:t>οὔ</a:t>
            </a:r>
            <a:r>
              <a:rPr lang="el-GR" dirty="0"/>
              <a:t> τοι </a:t>
            </a:r>
            <a:r>
              <a:rPr lang="el-GR" dirty="0" err="1"/>
              <a:t>ἀεικὲς</a:t>
            </a:r>
            <a:r>
              <a:rPr lang="el-GR" dirty="0"/>
              <a:t>    </a:t>
            </a:r>
            <a:r>
              <a:rPr lang="el-GR" i="1" dirty="0"/>
              <a:t>(120)</a:t>
            </a:r>
            <a:br>
              <a:rPr lang="el-GR" dirty="0"/>
            </a:br>
            <a:r>
              <a:rPr lang="el-GR" dirty="0" err="1"/>
              <a:t>ὑμῖν</a:t>
            </a:r>
            <a:r>
              <a:rPr lang="el-GR" dirty="0"/>
              <a:t> </a:t>
            </a:r>
            <a:r>
              <a:rPr lang="el-GR" dirty="0" err="1"/>
              <a:t>εἰρομένῃσιν</a:t>
            </a:r>
            <a:r>
              <a:rPr lang="el-GR" dirty="0"/>
              <a:t> </a:t>
            </a:r>
            <a:r>
              <a:rPr lang="el-GR" dirty="0" err="1"/>
              <a:t>ἀληθέα</a:t>
            </a:r>
            <a:r>
              <a:rPr lang="el-GR" dirty="0"/>
              <a:t> </a:t>
            </a:r>
            <a:r>
              <a:rPr lang="el-GR" dirty="0" err="1"/>
              <a:t>μυθήσασθαι</a:t>
            </a:r>
            <a:r>
              <a:rPr lang="el-GR" dirty="0"/>
              <a:t>. </a:t>
            </a:r>
            <a:br>
              <a:rPr lang="el-GR" dirty="0"/>
            </a:br>
            <a:r>
              <a:rPr lang="el-GR" dirty="0">
                <a:hlinkClick r:id="rId2"/>
              </a:rPr>
              <a:t>†</a:t>
            </a:r>
            <a:r>
              <a:rPr lang="el-GR" dirty="0"/>
              <a:t> </a:t>
            </a:r>
            <a:r>
              <a:rPr lang="el-GR" dirty="0" err="1"/>
              <a:t>Δὼς</a:t>
            </a:r>
            <a:r>
              <a:rPr lang="el-GR" dirty="0"/>
              <a:t> </a:t>
            </a:r>
            <a:r>
              <a:rPr lang="el-GR" dirty="0" err="1"/>
              <a:t>ἐμοί</a:t>
            </a:r>
            <a:r>
              <a:rPr lang="el-GR" dirty="0"/>
              <a:t> γ’ </a:t>
            </a:r>
            <a:r>
              <a:rPr lang="el-GR" dirty="0" err="1"/>
              <a:t>ὄνομ</a:t>
            </a:r>
            <a:r>
              <a:rPr lang="el-GR" dirty="0"/>
              <a:t>’ </a:t>
            </a:r>
            <a:r>
              <a:rPr lang="el-GR" dirty="0" err="1"/>
              <a:t>ἐστί</a:t>
            </a:r>
            <a:r>
              <a:rPr lang="el-GR" dirty="0"/>
              <a:t>· </a:t>
            </a:r>
            <a:r>
              <a:rPr lang="el-GR" dirty="0" err="1"/>
              <a:t>τὸ</a:t>
            </a:r>
            <a:r>
              <a:rPr lang="el-GR" dirty="0"/>
              <a:t> </a:t>
            </a:r>
            <a:r>
              <a:rPr lang="el-GR" dirty="0" err="1"/>
              <a:t>γὰρ</a:t>
            </a:r>
            <a:r>
              <a:rPr lang="el-GR" dirty="0"/>
              <a:t> </a:t>
            </a:r>
            <a:r>
              <a:rPr lang="el-GR" dirty="0" err="1"/>
              <a:t>θέτο</a:t>
            </a:r>
            <a:r>
              <a:rPr lang="el-GR" dirty="0"/>
              <a:t> </a:t>
            </a:r>
            <a:r>
              <a:rPr lang="el-GR" dirty="0" err="1"/>
              <a:t>πότνια</a:t>
            </a:r>
            <a:r>
              <a:rPr lang="el-GR" dirty="0"/>
              <a:t> μήτηρ·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E2C62-B0D2-8347-807B-855ADAEB32FA}"/>
              </a:ext>
            </a:extLst>
          </p:cNvPr>
          <p:cNvSpPr txBox="1"/>
          <p:nvPr/>
        </p:nvSpPr>
        <p:spPr>
          <a:xfrm>
            <a:off x="5558319" y="866874"/>
            <a:ext cx="71610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daughters of </a:t>
            </a:r>
            <a:r>
              <a:rPr lang="en-US" dirty="0" err="1"/>
              <a:t>Celeus</a:t>
            </a:r>
            <a:r>
              <a:rPr lang="en-US" dirty="0"/>
              <a:t>, of the family of Eleusis,</a:t>
            </a:r>
          </a:p>
          <a:p>
            <a:r>
              <a:rPr lang="en-US" dirty="0"/>
              <a:t>saw her there as they came after the easily drawn water </a:t>
            </a:r>
          </a:p>
          <a:p>
            <a:r>
              <a:rPr lang="en-US" dirty="0"/>
              <a:t>so they might bring it in their bronze pitchers to the dear home of </a:t>
            </a:r>
          </a:p>
          <a:p>
            <a:r>
              <a:rPr lang="en-US" dirty="0"/>
              <a:t>	their father.</a:t>
            </a:r>
          </a:p>
          <a:p>
            <a:r>
              <a:rPr lang="en-US" dirty="0"/>
              <a:t>There were four of them, just like goddesses in their youthful bloom,</a:t>
            </a:r>
          </a:p>
          <a:p>
            <a:r>
              <a:rPr lang="en-US" dirty="0" err="1"/>
              <a:t>Callidice</a:t>
            </a:r>
            <a:r>
              <a:rPr lang="en-US" dirty="0"/>
              <a:t> and </a:t>
            </a:r>
            <a:r>
              <a:rPr lang="en-US" dirty="0" err="1"/>
              <a:t>Cleisidice</a:t>
            </a:r>
            <a:r>
              <a:rPr lang="en-US" dirty="0"/>
              <a:t> and lovely Demo and</a:t>
            </a:r>
          </a:p>
          <a:p>
            <a:r>
              <a:rPr lang="en-US" dirty="0" err="1"/>
              <a:t>Callithoë</a:t>
            </a:r>
            <a:r>
              <a:rPr lang="en-US" dirty="0"/>
              <a:t>, who was the oldest of them all.</a:t>
            </a:r>
          </a:p>
          <a:p>
            <a:r>
              <a:rPr lang="en-US" dirty="0"/>
              <a:t>They did not know Demeter, for it is difficult for mortals</a:t>
            </a:r>
          </a:p>
          <a:p>
            <a:r>
              <a:rPr lang="en-US" dirty="0"/>
              <a:t>	 to recognize the gods;</a:t>
            </a:r>
          </a:p>
          <a:p>
            <a:r>
              <a:rPr lang="en-US" dirty="0"/>
              <a:t>and standing near they spoke winged words:</a:t>
            </a:r>
          </a:p>
          <a:p>
            <a:r>
              <a:rPr lang="en-US" dirty="0"/>
              <a:t>“Who are you, old woman, of those born long ago? </a:t>
            </a:r>
          </a:p>
          <a:p>
            <a:r>
              <a:rPr lang="en-US" dirty="0"/>
              <a:t>Where are you from? Why have you come away from the city and</a:t>
            </a:r>
          </a:p>
          <a:p>
            <a:r>
              <a:rPr lang="en-US" dirty="0"/>
              <a:t>not approached the houses there, in whose shadowy halls dwell</a:t>
            </a:r>
          </a:p>
          <a:p>
            <a:r>
              <a:rPr lang="en-US" dirty="0"/>
              <a:t>women just like you and younger,</a:t>
            </a:r>
          </a:p>
          <a:p>
            <a:r>
              <a:rPr lang="en-US" dirty="0"/>
              <a:t>who would welcome you in word as well as in deed?”</a:t>
            </a:r>
          </a:p>
          <a:p>
            <a:r>
              <a:rPr lang="en-US" dirty="0"/>
              <a:t>Thus they spoke.  And she, the queenly goddess, answered</a:t>
            </a:r>
          </a:p>
          <a:p>
            <a:r>
              <a:rPr lang="en-US" dirty="0"/>
              <a:t>	 with these words:</a:t>
            </a:r>
          </a:p>
          <a:p>
            <a:r>
              <a:rPr lang="en-US" dirty="0"/>
              <a:t>“Dear children, whoever you are of women, I bid you greeting, and I</a:t>
            </a:r>
          </a:p>
          <a:p>
            <a:r>
              <a:rPr lang="en-US" dirty="0"/>
              <a:t>shall tell you who have asked.</a:t>
            </a:r>
          </a:p>
          <a:p>
            <a:r>
              <a:rPr lang="en-US" dirty="0"/>
              <a:t>My name is </a:t>
            </a:r>
            <a:r>
              <a:rPr lang="en-US" dirty="0" err="1"/>
              <a:t>Doso</a:t>
            </a:r>
            <a:r>
              <a:rPr lang="en-US" dirty="0"/>
              <a:t>, for my lady mother gave it to me….”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F3515-150D-7948-82C1-8514C3FCBB2F}"/>
              </a:ext>
            </a:extLst>
          </p:cNvPr>
          <p:cNvSpPr txBox="1"/>
          <p:nvPr/>
        </p:nvSpPr>
        <p:spPr>
          <a:xfrm>
            <a:off x="2024009" y="184935"/>
            <a:ext cx="830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Homeric Hymn to Demeter 2.105-122 =  MLS p. 336, lines 82-95</a:t>
            </a:r>
          </a:p>
        </p:txBody>
      </p:sp>
    </p:spTree>
    <p:extLst>
      <p:ext uri="{BB962C8B-B14F-4D97-AF65-F5344CB8AC3E}">
        <p14:creationId xmlns:p14="http://schemas.microsoft.com/office/powerpoint/2010/main" val="275549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(Clas430)" id="{3F09C384-DD8A-9A4C-B2E8-2DBE7F6522D9}" vid="{85279D06-EE24-504C-9098-7A9A688470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4466</TotalTime>
  <Words>646</Words>
  <Application>Microsoft Macintosh PowerPoint</Application>
  <PresentationFormat>Widescreen</PresentationFormat>
  <Paragraphs>79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default</vt:lpstr>
      <vt:lpstr>Office Theme</vt:lpstr>
      <vt:lpstr>Figure 5.1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Alain Gowing</dc:creator>
  <cp:lastModifiedBy>Alain Gowing</cp:lastModifiedBy>
  <cp:revision>115</cp:revision>
  <cp:lastPrinted>2018-07-11T16:05:15Z</cp:lastPrinted>
  <dcterms:created xsi:type="dcterms:W3CDTF">2018-06-16T22:21:24Z</dcterms:created>
  <dcterms:modified xsi:type="dcterms:W3CDTF">2020-04-27T18:08:15Z</dcterms:modified>
</cp:coreProperties>
</file>