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8" r:id="rId2"/>
    <p:sldId id="291" r:id="rId3"/>
    <p:sldId id="287" r:id="rId4"/>
    <p:sldId id="270" r:id="rId5"/>
    <p:sldId id="292" r:id="rId6"/>
    <p:sldId id="293" r:id="rId7"/>
    <p:sldId id="289" r:id="rId8"/>
    <p:sldId id="294"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93197"/>
  </p:normalViewPr>
  <p:slideViewPr>
    <p:cSldViewPr snapToGrid="0" snapToObjects="1">
      <p:cViewPr varScale="1">
        <p:scale>
          <a:sx n="119" d="100"/>
          <a:sy n="119"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14570-221F-6A4E-8763-66BFA55D3B3A}" type="datetimeFigureOut">
              <a:rPr lang="en-US" smtClean="0"/>
              <a:t>5/11/20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2D355-E0DB-5A4F-8B7A-77D54BE9F3F8}" type="slidenum">
              <a:rPr lang="en-US" smtClean="0"/>
              <a:t>‹#›</a:t>
            </a:fld>
            <a:endParaRPr lang="en-US"/>
          </a:p>
        </p:txBody>
      </p:sp>
    </p:spTree>
    <p:extLst>
      <p:ext uri="{BB962C8B-B14F-4D97-AF65-F5344CB8AC3E}">
        <p14:creationId xmlns:p14="http://schemas.microsoft.com/office/powerpoint/2010/main" val="399722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2D355-E0DB-5A4F-8B7A-77D54BE9F3F8}" type="slidenum">
              <a:rPr lang="en-US" smtClean="0"/>
              <a:t>1</a:t>
            </a:fld>
            <a:endParaRPr lang="en-US"/>
          </a:p>
        </p:txBody>
      </p:sp>
    </p:spTree>
    <p:extLst>
      <p:ext uri="{BB962C8B-B14F-4D97-AF65-F5344CB8AC3E}">
        <p14:creationId xmlns:p14="http://schemas.microsoft.com/office/powerpoint/2010/main" val="281510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4839-0627-C945-9451-BC493AB348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B6637-CBEA-3343-9C27-6AACEFA4E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BF5659-EE4C-E142-A62D-40812B2CC436}"/>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AEDAAF4A-3234-D548-8AA0-86B81A05D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E62A3-7CA5-EF4F-A5C6-EDB16B5EE514}"/>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694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7333-8779-C448-8A5F-A682B8234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0AAED-D580-FE47-93C7-155FEFE808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36942-C8E1-2A4C-AA55-29FEF135069B}"/>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FB385FF4-C46F-AE43-ABAE-4E7FACD24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8397F-EFF6-CD42-BFB7-C7171BB98E8A}"/>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61076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439347-E518-8E42-8A70-DD6F031FF4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2FFB5-4853-8643-9B0C-7076643449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2C8F-86C5-DB4A-BD32-52B34160453D}"/>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1D633966-39A5-EF41-804A-2341A8E14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883BC-0004-A147-BC4F-28FD3779C3E8}"/>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383276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600201"/>
            <a:ext cx="10972800" cy="417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86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E1AC-74B0-D141-8733-05802DA9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C46C5C-BB39-E940-8B8C-81B89F082D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94F5E-E7B4-2443-BC25-16C7252E05DB}"/>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078D0AC7-2899-1F4D-B223-5E6F9AD55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65F86-EF13-2D4F-82A4-6F3C8EF20443}"/>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23030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4BBC-7C91-4A42-BC45-C27E15A76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16C802-06CB-D84D-8E17-41E80421F3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27F182-6223-9E44-9165-D3E6859E4B74}"/>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C8AD6860-D6A4-CB4B-A090-EE0FFB36A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D7F37-7C34-7C42-A49E-64A158533557}"/>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237470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A191-A99C-7A49-9181-1EF1F4CC5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96C83-AE98-2E42-9D1D-8221786CB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00FF6D-FFF9-DD4B-B705-5FEEA5A691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46F37-268B-7941-8E48-621063277079}"/>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6" name="Footer Placeholder 5">
            <a:extLst>
              <a:ext uri="{FF2B5EF4-FFF2-40B4-BE49-F238E27FC236}">
                <a16:creationId xmlns:a16="http://schemas.microsoft.com/office/drawing/2014/main" id="{2996D152-E337-6F47-B509-7FE8F7272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32434-BC16-D443-9D0F-529430623E4B}"/>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421157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C314-2F8D-1344-BC8B-018C3A8DC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4A00C-0077-694E-876F-80CE984B8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A9768A-D7D2-8748-AA2E-184A499801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FE4EA-113C-1948-BD45-B3453C10D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29BFD1-A718-4345-9F4A-0073580DE7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A44B-9456-A84B-B30A-A43F72D4C762}"/>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8" name="Footer Placeholder 7">
            <a:extLst>
              <a:ext uri="{FF2B5EF4-FFF2-40B4-BE49-F238E27FC236}">
                <a16:creationId xmlns:a16="http://schemas.microsoft.com/office/drawing/2014/main" id="{3352FED1-D02C-0D49-B149-A738D071A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E3CB0A-5996-0A48-9EA5-E0D5B0D36349}"/>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213039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33C3-6013-5344-AE07-FBE39F326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D630E-979E-FD4E-8932-976D3BF72778}"/>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4" name="Footer Placeholder 3">
            <a:extLst>
              <a:ext uri="{FF2B5EF4-FFF2-40B4-BE49-F238E27FC236}">
                <a16:creationId xmlns:a16="http://schemas.microsoft.com/office/drawing/2014/main" id="{DD07916A-2EEF-4449-BEA4-F7F60DD121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D80BCE-F771-CD43-ABA5-8AB20C4912B8}"/>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258956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3F7FE-527B-C34F-BA68-FC219E50DAF2}"/>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3" name="Footer Placeholder 2">
            <a:extLst>
              <a:ext uri="{FF2B5EF4-FFF2-40B4-BE49-F238E27FC236}">
                <a16:creationId xmlns:a16="http://schemas.microsoft.com/office/drawing/2014/main" id="{3C4B550A-354F-C747-992E-6366E46576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B9933F-AFFC-8241-A9BD-C552584832E4}"/>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131890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9A60-92B0-0146-83B5-63E922D1E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A69C9-2C08-4243-B776-87F5F306B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313D8-080C-3B47-ACA4-EE9771FDA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FFFC31-4F71-BF47-964B-F19D6310DE69}"/>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6" name="Footer Placeholder 5">
            <a:extLst>
              <a:ext uri="{FF2B5EF4-FFF2-40B4-BE49-F238E27FC236}">
                <a16:creationId xmlns:a16="http://schemas.microsoft.com/office/drawing/2014/main" id="{07087B61-B764-BB40-AB04-E79794FC0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0749D-6DF4-014E-BF21-61F0B3034AF2}"/>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83798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C2E9-C3D3-FE48-B767-106A5EB1F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97A5D-0E9B-A342-A79D-231EB1EBE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D7EBEF-BBE0-B14A-872D-EE4997D65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3D47E0-5F28-C042-89A9-80B4F3EDD19D}"/>
              </a:ext>
            </a:extLst>
          </p:cNvPr>
          <p:cNvSpPr>
            <a:spLocks noGrp="1"/>
          </p:cNvSpPr>
          <p:nvPr>
            <p:ph type="dt" sz="half" idx="10"/>
          </p:nvPr>
        </p:nvSpPr>
        <p:spPr/>
        <p:txBody>
          <a:bodyPr/>
          <a:lstStyle/>
          <a:p>
            <a:fld id="{E01FA308-B034-BF47-B873-2F6E98EBF5A5}" type="datetimeFigureOut">
              <a:rPr lang="en-US" smtClean="0"/>
              <a:t>5/11/20</a:t>
            </a:fld>
            <a:endParaRPr lang="en-US"/>
          </a:p>
        </p:txBody>
      </p:sp>
      <p:sp>
        <p:nvSpPr>
          <p:cNvPr id="6" name="Footer Placeholder 5">
            <a:extLst>
              <a:ext uri="{FF2B5EF4-FFF2-40B4-BE49-F238E27FC236}">
                <a16:creationId xmlns:a16="http://schemas.microsoft.com/office/drawing/2014/main" id="{C9BF4C6F-6BB4-004F-A3D4-E41DD3130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5620D-BFC7-7246-A206-E2B52DA00B7D}"/>
              </a:ext>
            </a:extLst>
          </p:cNvPr>
          <p:cNvSpPr>
            <a:spLocks noGrp="1"/>
          </p:cNvSpPr>
          <p:nvPr>
            <p:ph type="sldNum" sz="quarter" idx="12"/>
          </p:nvPr>
        </p:nvSpPr>
        <p:spPr/>
        <p:txBody>
          <a:bodyPr/>
          <a:lstStyle/>
          <a:p>
            <a:fld id="{C4B0E469-CEE3-FF44-8AAC-2995EF330AD2}" type="slidenum">
              <a:rPr lang="en-US" smtClean="0"/>
              <a:t>‹#›</a:t>
            </a:fld>
            <a:endParaRPr lang="en-US"/>
          </a:p>
        </p:txBody>
      </p:sp>
    </p:spTree>
    <p:extLst>
      <p:ext uri="{BB962C8B-B14F-4D97-AF65-F5344CB8AC3E}">
        <p14:creationId xmlns:p14="http://schemas.microsoft.com/office/powerpoint/2010/main" val="186950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D79A0-AF95-704A-AA6B-50F764390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E39189-B535-214A-97FD-BEFA241ED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74348-8DA3-9F46-B479-6708363DF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FA308-B034-BF47-B873-2F6E98EBF5A5}" type="datetimeFigureOut">
              <a:rPr lang="en-US" smtClean="0"/>
              <a:t>5/11/20</a:t>
            </a:fld>
            <a:endParaRPr lang="en-US"/>
          </a:p>
        </p:txBody>
      </p:sp>
      <p:sp>
        <p:nvSpPr>
          <p:cNvPr id="5" name="Footer Placeholder 4">
            <a:extLst>
              <a:ext uri="{FF2B5EF4-FFF2-40B4-BE49-F238E27FC236}">
                <a16:creationId xmlns:a16="http://schemas.microsoft.com/office/drawing/2014/main" id="{DE0853E7-C87F-2948-8ED3-10C7AF207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D55C66-009B-3345-8F28-B69FC2963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0E469-CEE3-FF44-8AAC-2995EF330AD2}" type="slidenum">
              <a:rPr lang="en-US" smtClean="0"/>
              <a:t>‹#›</a:t>
            </a:fld>
            <a:endParaRPr lang="en-US"/>
          </a:p>
        </p:txBody>
      </p:sp>
    </p:spTree>
    <p:extLst>
      <p:ext uri="{BB962C8B-B14F-4D97-AF65-F5344CB8AC3E}">
        <p14:creationId xmlns:p14="http://schemas.microsoft.com/office/powerpoint/2010/main" val="124092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A3CF-09DB-BF43-93E7-BBEC0DEA8400}"/>
              </a:ext>
            </a:extLst>
          </p:cNvPr>
          <p:cNvSpPr>
            <a:spLocks noGrp="1"/>
          </p:cNvSpPr>
          <p:nvPr>
            <p:ph type="title"/>
          </p:nvPr>
        </p:nvSpPr>
        <p:spPr>
          <a:xfrm>
            <a:off x="839788" y="457200"/>
            <a:ext cx="4343400" cy="530225"/>
          </a:xfrm>
        </p:spPr>
        <p:txBody>
          <a:bodyPr>
            <a:normAutofit fontScale="90000"/>
          </a:bodyPr>
          <a:lstStyle/>
          <a:p>
            <a:r>
              <a:rPr lang="en-US" dirty="0">
                <a:solidFill>
                  <a:srgbClr val="FF0000"/>
                </a:solidFill>
              </a:rPr>
              <a:t>Trojan Sagas and Trojan War</a:t>
            </a:r>
          </a:p>
        </p:txBody>
      </p:sp>
      <p:pic>
        <p:nvPicPr>
          <p:cNvPr id="3" name="Picture 2">
            <a:extLst>
              <a:ext uri="{FF2B5EF4-FFF2-40B4-BE49-F238E27FC236}">
                <a16:creationId xmlns:a16="http://schemas.microsoft.com/office/drawing/2014/main" id="{9A99A44B-7856-7843-8AD2-A587B3A21533}"/>
              </a:ext>
            </a:extLst>
          </p:cNvPr>
          <p:cNvPicPr>
            <a:picLocks noChangeAspect="1"/>
          </p:cNvPicPr>
          <p:nvPr/>
        </p:nvPicPr>
        <p:blipFill>
          <a:blip r:embed="rId3"/>
          <a:stretch>
            <a:fillRect/>
          </a:stretch>
        </p:blipFill>
        <p:spPr>
          <a:xfrm>
            <a:off x="1371026" y="1363484"/>
            <a:ext cx="4874829" cy="5211024"/>
          </a:xfrm>
          <a:prstGeom prst="rect">
            <a:avLst/>
          </a:prstGeom>
        </p:spPr>
      </p:pic>
      <p:sp>
        <p:nvSpPr>
          <p:cNvPr id="8" name="Oval 7">
            <a:extLst>
              <a:ext uri="{FF2B5EF4-FFF2-40B4-BE49-F238E27FC236}">
                <a16:creationId xmlns:a16="http://schemas.microsoft.com/office/drawing/2014/main" id="{45D39645-113C-C445-8388-A1A24CC6DF7F}"/>
              </a:ext>
            </a:extLst>
          </p:cNvPr>
          <p:cNvSpPr/>
          <p:nvPr/>
        </p:nvSpPr>
        <p:spPr>
          <a:xfrm>
            <a:off x="3740054" y="2100046"/>
            <a:ext cx="708716" cy="314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EC03BD67-F505-F549-B931-93A824663AB3}"/>
              </a:ext>
            </a:extLst>
          </p:cNvPr>
          <p:cNvPicPr>
            <a:picLocks noChangeAspect="1"/>
          </p:cNvPicPr>
          <p:nvPr/>
        </p:nvPicPr>
        <p:blipFill>
          <a:blip r:embed="rId4"/>
          <a:stretch>
            <a:fillRect/>
          </a:stretch>
        </p:blipFill>
        <p:spPr>
          <a:xfrm>
            <a:off x="7698992" y="2196661"/>
            <a:ext cx="3431851" cy="2775058"/>
          </a:xfrm>
          <a:prstGeom prst="rect">
            <a:avLst/>
          </a:prstGeom>
        </p:spPr>
      </p:pic>
      <p:sp>
        <p:nvSpPr>
          <p:cNvPr id="7" name="Rectangle 6">
            <a:extLst>
              <a:ext uri="{FF2B5EF4-FFF2-40B4-BE49-F238E27FC236}">
                <a16:creationId xmlns:a16="http://schemas.microsoft.com/office/drawing/2014/main" id="{DAD2EC2E-4BA8-7845-ABF2-FA0130EDC595}"/>
              </a:ext>
            </a:extLst>
          </p:cNvPr>
          <p:cNvSpPr/>
          <p:nvPr/>
        </p:nvSpPr>
        <p:spPr>
          <a:xfrm>
            <a:off x="8571638" y="2316412"/>
            <a:ext cx="2162865" cy="1990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7D2442-E5BE-2549-AF11-90A1E79F5E18}"/>
              </a:ext>
            </a:extLst>
          </p:cNvPr>
          <p:cNvSpPr txBox="1"/>
          <p:nvPr/>
        </p:nvSpPr>
        <p:spPr>
          <a:xfrm>
            <a:off x="7115503" y="5223641"/>
            <a:ext cx="4550980" cy="646331"/>
          </a:xfrm>
          <a:prstGeom prst="rect">
            <a:avLst/>
          </a:prstGeom>
          <a:noFill/>
          <a:ln w="9525">
            <a:solidFill>
              <a:srgbClr val="FF0000"/>
            </a:solidFill>
          </a:ln>
        </p:spPr>
        <p:txBody>
          <a:bodyPr wrap="square" rtlCol="0">
            <a:spAutoFit/>
          </a:bodyPr>
          <a:lstStyle/>
          <a:p>
            <a:r>
              <a:rPr lang="en-US" dirty="0"/>
              <a:t>On the archaeology of Troy and the historicity of the Trojan War, see MLS pp. 46-55</a:t>
            </a:r>
          </a:p>
        </p:txBody>
      </p:sp>
    </p:spTree>
    <p:extLst>
      <p:ext uri="{BB962C8B-B14F-4D97-AF65-F5344CB8AC3E}">
        <p14:creationId xmlns:p14="http://schemas.microsoft.com/office/powerpoint/2010/main" val="100346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B6D1-0240-B640-8413-88CC8E1EC649}"/>
              </a:ext>
            </a:extLst>
          </p:cNvPr>
          <p:cNvSpPr>
            <a:spLocks noGrp="1"/>
          </p:cNvSpPr>
          <p:nvPr>
            <p:ph type="title"/>
          </p:nvPr>
        </p:nvSpPr>
        <p:spPr>
          <a:xfrm>
            <a:off x="839789" y="457200"/>
            <a:ext cx="3732212" cy="530225"/>
          </a:xfrm>
        </p:spPr>
        <p:txBody>
          <a:bodyPr>
            <a:normAutofit fontScale="90000"/>
          </a:bodyPr>
          <a:lstStyle/>
          <a:p>
            <a:r>
              <a:rPr lang="en-US" dirty="0">
                <a:solidFill>
                  <a:srgbClr val="FF0000"/>
                </a:solidFill>
              </a:rPr>
              <a:t>Homer (see MLS p. 54)</a:t>
            </a:r>
          </a:p>
        </p:txBody>
      </p:sp>
      <p:sp>
        <p:nvSpPr>
          <p:cNvPr id="4" name="Text Placeholder 3">
            <a:extLst>
              <a:ext uri="{FF2B5EF4-FFF2-40B4-BE49-F238E27FC236}">
                <a16:creationId xmlns:a16="http://schemas.microsoft.com/office/drawing/2014/main" id="{EE5F5397-AD19-3C46-8315-4CF9E54286A2}"/>
              </a:ext>
            </a:extLst>
          </p:cNvPr>
          <p:cNvSpPr>
            <a:spLocks noGrp="1"/>
          </p:cNvSpPr>
          <p:nvPr>
            <p:ph type="body" sz="half" idx="2"/>
          </p:nvPr>
        </p:nvSpPr>
        <p:spPr>
          <a:xfrm>
            <a:off x="962452" y="1243361"/>
            <a:ext cx="5271080" cy="4321098"/>
          </a:xfrm>
        </p:spPr>
        <p:txBody>
          <a:bodyPr>
            <a:normAutofit/>
          </a:bodyPr>
          <a:lstStyle/>
          <a:p>
            <a:pPr marL="285750" indent="-285750">
              <a:buFont typeface="Arial" panose="020B0604020202020204" pitchFamily="34" charset="0"/>
              <a:buChar char="•"/>
            </a:pPr>
            <a:r>
              <a:rPr lang="en-US" sz="1800" dirty="0"/>
              <a:t>oral poet who lived in 8</a:t>
            </a:r>
            <a:r>
              <a:rPr lang="en-US" sz="1800" baseline="30000" dirty="0"/>
              <a:t>th</a:t>
            </a:r>
            <a:r>
              <a:rPr lang="en-US" sz="1800" dirty="0"/>
              <a:t> century BC (toward end of Dark Ages)</a:t>
            </a:r>
          </a:p>
          <a:p>
            <a:pPr marL="285750" indent="-285750">
              <a:buFont typeface="Arial" panose="020B0604020202020204" pitchFamily="34" charset="0"/>
              <a:buChar char="•"/>
            </a:pPr>
            <a:r>
              <a:rPr lang="en-US" sz="1800" dirty="0"/>
              <a:t>Composed:</a:t>
            </a:r>
          </a:p>
          <a:p>
            <a:pPr marL="742950" lvl="1" indent="-285750">
              <a:buFont typeface="Arial" panose="020B0604020202020204" pitchFamily="34" charset="0"/>
              <a:buChar char="•"/>
            </a:pPr>
            <a:r>
              <a:rPr lang="en-US" sz="1800" i="1" dirty="0"/>
              <a:t>Iliad: </a:t>
            </a:r>
            <a:r>
              <a:rPr lang="en-US" sz="1800" dirty="0"/>
              <a:t>24 Books, ca. 16,000 lines, tells story of the Trojan War (ends with destruction of Troy (=</a:t>
            </a:r>
            <a:r>
              <a:rPr lang="en-US" sz="1800" dirty="0" err="1"/>
              <a:t>Ilios</a:t>
            </a:r>
            <a:r>
              <a:rPr lang="en-US" sz="1800" dirty="0"/>
              <a:t>), dated to ca. 1184 BC)</a:t>
            </a:r>
          </a:p>
          <a:p>
            <a:pPr lvl="1"/>
            <a:endParaRPr lang="en-US" sz="1800" dirty="0"/>
          </a:p>
          <a:p>
            <a:pPr marL="742950" lvl="1" indent="-285750">
              <a:buFont typeface="Arial" panose="020B0604020202020204" pitchFamily="34" charset="0"/>
              <a:buChar char="•"/>
            </a:pPr>
            <a:r>
              <a:rPr lang="en-US" sz="1800" i="1" dirty="0"/>
              <a:t>Odyssey</a:t>
            </a:r>
            <a:r>
              <a:rPr lang="en-US" sz="1800" dirty="0"/>
              <a:t>: 24 Books, ca. 12,000 lines, tells story of Odysseus (=Ulysses), a Greek warrior from the island of Ithaca and his journey home following the conclusion of the Trojan </a:t>
            </a:r>
            <a:r>
              <a:rPr lang="en-US" sz="1800" dirty="0" err="1"/>
              <a:t>Awr</a:t>
            </a:r>
            <a:r>
              <a:rPr lang="en-US" sz="1800" dirty="0"/>
              <a:t> </a:t>
            </a:r>
            <a:endParaRPr lang="en-US" sz="1800" i="1" dirty="0"/>
          </a:p>
        </p:txBody>
      </p:sp>
      <p:pic>
        <p:nvPicPr>
          <p:cNvPr id="7" name="Picture 6">
            <a:extLst>
              <a:ext uri="{FF2B5EF4-FFF2-40B4-BE49-F238E27FC236}">
                <a16:creationId xmlns:a16="http://schemas.microsoft.com/office/drawing/2014/main" id="{B487660C-131F-3B4D-997F-D75BFE8678AC}"/>
              </a:ext>
            </a:extLst>
          </p:cNvPr>
          <p:cNvPicPr>
            <a:picLocks noChangeAspect="1"/>
          </p:cNvPicPr>
          <p:nvPr/>
        </p:nvPicPr>
        <p:blipFill>
          <a:blip r:embed="rId2"/>
          <a:stretch>
            <a:fillRect/>
          </a:stretch>
        </p:blipFill>
        <p:spPr>
          <a:xfrm>
            <a:off x="7959801" y="987425"/>
            <a:ext cx="2717800" cy="4025900"/>
          </a:xfrm>
          <a:prstGeom prst="rect">
            <a:avLst/>
          </a:prstGeom>
        </p:spPr>
      </p:pic>
      <p:sp>
        <p:nvSpPr>
          <p:cNvPr id="10" name="TextBox 9">
            <a:extLst>
              <a:ext uri="{FF2B5EF4-FFF2-40B4-BE49-F238E27FC236}">
                <a16:creationId xmlns:a16="http://schemas.microsoft.com/office/drawing/2014/main" id="{DCF9F99D-C491-3942-850C-FE21F3258499}"/>
              </a:ext>
            </a:extLst>
          </p:cNvPr>
          <p:cNvSpPr txBox="1"/>
          <p:nvPr/>
        </p:nvSpPr>
        <p:spPr>
          <a:xfrm>
            <a:off x="7872761" y="5229922"/>
            <a:ext cx="3233854" cy="369332"/>
          </a:xfrm>
          <a:prstGeom prst="rect">
            <a:avLst/>
          </a:prstGeom>
          <a:noFill/>
        </p:spPr>
        <p:txBody>
          <a:bodyPr wrap="square" rtlCol="0">
            <a:spAutoFit/>
          </a:bodyPr>
          <a:lstStyle/>
          <a:p>
            <a:pPr algn="ctr"/>
            <a:r>
              <a:rPr lang="en-US" dirty="0"/>
              <a:t>Bust of Homer</a:t>
            </a:r>
          </a:p>
        </p:txBody>
      </p:sp>
    </p:spTree>
    <p:extLst>
      <p:ext uri="{BB962C8B-B14F-4D97-AF65-F5344CB8AC3E}">
        <p14:creationId xmlns:p14="http://schemas.microsoft.com/office/powerpoint/2010/main" val="38464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337" y="5250142"/>
            <a:ext cx="5567329" cy="566738"/>
          </a:xfrm>
        </p:spPr>
        <p:txBody>
          <a:bodyPr>
            <a:normAutofit/>
          </a:bodyPr>
          <a:lstStyle/>
          <a:p>
            <a:pPr algn="ctr"/>
            <a:r>
              <a:rPr lang="en-US" sz="2200" dirty="0"/>
              <a:t>Figure 18.1</a:t>
            </a:r>
          </a:p>
        </p:txBody>
      </p:sp>
      <p:pic>
        <p:nvPicPr>
          <p:cNvPr id="6" name="Picture Placeholder 5" descr="Genealogical chart showing the House of Atreus as it descends from Zeus."/>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959584" y="676603"/>
            <a:ext cx="8272832" cy="4477289"/>
          </a:xfrm>
        </p:spPr>
      </p:pic>
      <p:sp>
        <p:nvSpPr>
          <p:cNvPr id="4" name="Text Placeholder 3"/>
          <p:cNvSpPr>
            <a:spLocks noGrp="1"/>
          </p:cNvSpPr>
          <p:nvPr>
            <p:ph type="body" sz="half" idx="2"/>
          </p:nvPr>
        </p:nvSpPr>
        <p:spPr>
          <a:xfrm>
            <a:off x="3361049" y="5816881"/>
            <a:ext cx="5469902" cy="393401"/>
          </a:xfrm>
        </p:spPr>
        <p:txBody>
          <a:bodyPr>
            <a:noAutofit/>
          </a:bodyPr>
          <a:lstStyle/>
          <a:p>
            <a:pPr algn="ctr"/>
            <a:r>
              <a:rPr lang="en-US" sz="1800" dirty="0">
                <a:ea typeface="Calisto MT" charset="0"/>
                <a:cs typeface="Calisto MT" charset="0"/>
              </a:rPr>
              <a:t>The House of Atreus</a:t>
            </a:r>
          </a:p>
        </p:txBody>
      </p:sp>
    </p:spTree>
    <p:extLst>
      <p:ext uri="{BB962C8B-B14F-4D97-AF65-F5344CB8AC3E}">
        <p14:creationId xmlns:p14="http://schemas.microsoft.com/office/powerpoint/2010/main" val="74662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19" y="252335"/>
            <a:ext cx="6884020" cy="840485"/>
          </a:xfrm>
        </p:spPr>
        <p:txBody>
          <a:bodyPr>
            <a:normAutofit/>
          </a:bodyPr>
          <a:lstStyle/>
          <a:p>
            <a:r>
              <a:rPr lang="en-US" sz="2400" b="1" dirty="0">
                <a:solidFill>
                  <a:srgbClr val="FF0000"/>
                </a:solidFill>
              </a:rPr>
              <a:t>Stage 1 of Trojan War: Key events prior to the war</a:t>
            </a:r>
            <a:endParaRPr lang="en-US" sz="2400" b="1" i="1" dirty="0">
              <a:solidFill>
                <a:srgbClr val="FF0000"/>
              </a:solidFill>
            </a:endParaRPr>
          </a:p>
        </p:txBody>
      </p:sp>
      <p:sp>
        <p:nvSpPr>
          <p:cNvPr id="3" name="Text Placeholder 2"/>
          <p:cNvSpPr>
            <a:spLocks noGrp="1"/>
          </p:cNvSpPr>
          <p:nvPr>
            <p:ph type="body" sz="quarter" idx="10"/>
          </p:nvPr>
        </p:nvSpPr>
        <p:spPr>
          <a:xfrm>
            <a:off x="330819" y="1092820"/>
            <a:ext cx="7709210" cy="5045046"/>
          </a:xfrm>
        </p:spPr>
        <p:txBody>
          <a:bodyPr>
            <a:normAutofit fontScale="77500" lnSpcReduction="20000"/>
          </a:bodyPr>
          <a:lstStyle/>
          <a:p>
            <a:r>
              <a:rPr lang="en-US" sz="2400" dirty="0"/>
              <a:t>Helen, ‘the most beautiful woman in the world,’ chooses Menelaus for her husband (MLS pp. 468-9)</a:t>
            </a:r>
          </a:p>
          <a:p>
            <a:pPr marL="0" indent="0">
              <a:buNone/>
            </a:pPr>
            <a:endParaRPr lang="en-US" sz="2400" dirty="0"/>
          </a:p>
          <a:p>
            <a:r>
              <a:rPr lang="en-US" sz="2400" dirty="0"/>
              <a:t>The Judgment of Paris (pp. 469-73)</a:t>
            </a:r>
          </a:p>
          <a:p>
            <a:pPr lvl="1"/>
            <a:r>
              <a:rPr lang="en-US" dirty="0"/>
              <a:t>At wedding feast of Peleus and Thetis </a:t>
            </a:r>
            <a:r>
              <a:rPr lang="en-US" b="1" dirty="0"/>
              <a:t>Eris (Discord) </a:t>
            </a:r>
            <a:r>
              <a:rPr lang="en-US" dirty="0"/>
              <a:t> throws apple: “For the most beautiful”</a:t>
            </a:r>
          </a:p>
          <a:p>
            <a:pPr lvl="1"/>
            <a:r>
              <a:rPr lang="en-US" dirty="0"/>
              <a:t>Hera, Athena, and Aphrodite claim it; Paris called on to judge</a:t>
            </a:r>
          </a:p>
          <a:p>
            <a:pPr lvl="1"/>
            <a:r>
              <a:rPr lang="en-US" dirty="0"/>
              <a:t>Paris chooses Aphrodite (and thus Helen)</a:t>
            </a:r>
          </a:p>
          <a:p>
            <a:pPr marL="457200" lvl="1" indent="0">
              <a:buNone/>
            </a:pPr>
            <a:endParaRPr lang="en-US" sz="2400" dirty="0"/>
          </a:p>
          <a:p>
            <a:r>
              <a:rPr lang="en-US" sz="2400" dirty="0"/>
              <a:t>Achilles, son of Peleus and sea nymph Thetis (MLS pp. 481-83; see also pp. 165-66; painting p. 121)</a:t>
            </a:r>
          </a:p>
          <a:p>
            <a:pPr marL="0" indent="0">
              <a:buNone/>
            </a:pPr>
            <a:endParaRPr lang="en-US" sz="2400" dirty="0"/>
          </a:p>
          <a:p>
            <a:r>
              <a:rPr lang="en-US" sz="2400" dirty="0"/>
              <a:t>Gathering at Aulis and Agamemnon’s sacrifice of his daughter, Iphigenia (MLS p. 483-85)</a:t>
            </a:r>
          </a:p>
          <a:p>
            <a:pPr marL="0" indent="0">
              <a:buNone/>
            </a:pPr>
            <a:endParaRPr lang="en-US" sz="2400" dirty="0"/>
          </a:p>
          <a:p>
            <a:r>
              <a:rPr lang="en-US" sz="2400" dirty="0"/>
              <a:t>Philoctetes (MLS p. 485)</a:t>
            </a:r>
          </a:p>
          <a:p>
            <a:pPr lvl="1"/>
            <a:r>
              <a:rPr lang="en-US" dirty="0"/>
              <a:t>Bitten by snake and abandoned on Lemnos, alone for 10 years</a:t>
            </a:r>
          </a:p>
          <a:p>
            <a:pPr lvl="1"/>
            <a:r>
              <a:rPr lang="en-US" dirty="0"/>
              <a:t>Prophecy of Heracles’ bow and arrows</a:t>
            </a:r>
          </a:p>
          <a:p>
            <a:endParaRPr lang="en-US" sz="2400" dirty="0"/>
          </a:p>
          <a:p>
            <a:pPr marL="0" indent="0">
              <a:buNone/>
            </a:pPr>
            <a:endParaRPr lang="en-US" sz="2400" dirty="0"/>
          </a:p>
        </p:txBody>
      </p:sp>
      <p:pic>
        <p:nvPicPr>
          <p:cNvPr id="4" name="Picture Placeholder 5" descr="Painting depicting Paris, seated in the lower left with his horse behind him, as a corpulent Renaissance knight in armor and foppish hat, while an aged Hermes, with stern demeanor, stands between him and the three nude goddesses. Aphrodite, on the right, looks fully at the viewer, while Athena (on the left) looks directly and points at Paris. In the background are the towers and spires of Troy. Cupid draws his bow in the upper left. ">
            <a:extLst>
              <a:ext uri="{FF2B5EF4-FFF2-40B4-BE49-F238E27FC236}">
                <a16:creationId xmlns:a16="http://schemas.microsoft.com/office/drawing/2014/main" id="{B35237D4-70DF-C34B-9837-6A99E3F57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231" y="252335"/>
            <a:ext cx="3647593" cy="5483232"/>
          </a:xfrm>
          <a:prstGeom prst="rect">
            <a:avLst/>
          </a:prstGeom>
        </p:spPr>
      </p:pic>
      <p:sp>
        <p:nvSpPr>
          <p:cNvPr id="6" name="Text Placeholder 3">
            <a:extLst>
              <a:ext uri="{FF2B5EF4-FFF2-40B4-BE49-F238E27FC236}">
                <a16:creationId xmlns:a16="http://schemas.microsoft.com/office/drawing/2014/main" id="{BE5AC486-DDF4-BB42-8B49-7DED6AF36710}"/>
              </a:ext>
            </a:extLst>
          </p:cNvPr>
          <p:cNvSpPr txBox="1">
            <a:spLocks/>
          </p:cNvSpPr>
          <p:nvPr/>
        </p:nvSpPr>
        <p:spPr>
          <a:xfrm>
            <a:off x="7786415" y="5735567"/>
            <a:ext cx="4367224" cy="742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The Judgement of Paris</a:t>
            </a:r>
          </a:p>
          <a:p>
            <a:pPr marL="0" indent="0" algn="ctr">
              <a:buNone/>
            </a:pPr>
            <a:r>
              <a:rPr lang="en-US" sz="1800" dirty="0"/>
              <a:t>Lucas Cranach the Elder (1472–1553)</a:t>
            </a:r>
          </a:p>
        </p:txBody>
      </p:sp>
    </p:spTree>
    <p:extLst>
      <p:ext uri="{BB962C8B-B14F-4D97-AF65-F5344CB8AC3E}">
        <p14:creationId xmlns:p14="http://schemas.microsoft.com/office/powerpoint/2010/main" val="23632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A3CF-09DB-BF43-93E7-BBEC0DEA8400}"/>
              </a:ext>
            </a:extLst>
          </p:cNvPr>
          <p:cNvSpPr>
            <a:spLocks noGrp="1"/>
          </p:cNvSpPr>
          <p:nvPr>
            <p:ph type="title"/>
          </p:nvPr>
        </p:nvSpPr>
        <p:spPr>
          <a:xfrm>
            <a:off x="839788" y="457200"/>
            <a:ext cx="4343400" cy="530225"/>
          </a:xfrm>
        </p:spPr>
        <p:txBody>
          <a:bodyPr>
            <a:normAutofit fontScale="90000"/>
          </a:bodyPr>
          <a:lstStyle/>
          <a:p>
            <a:r>
              <a:rPr lang="en-US" dirty="0">
                <a:solidFill>
                  <a:srgbClr val="FF0000"/>
                </a:solidFill>
              </a:rPr>
              <a:t>Trojan Sagas and Trojan War</a:t>
            </a:r>
          </a:p>
        </p:txBody>
      </p:sp>
      <p:pic>
        <p:nvPicPr>
          <p:cNvPr id="3" name="Picture 2">
            <a:extLst>
              <a:ext uri="{FF2B5EF4-FFF2-40B4-BE49-F238E27FC236}">
                <a16:creationId xmlns:a16="http://schemas.microsoft.com/office/drawing/2014/main" id="{9A99A44B-7856-7843-8AD2-A587B3A21533}"/>
              </a:ext>
            </a:extLst>
          </p:cNvPr>
          <p:cNvPicPr>
            <a:picLocks noChangeAspect="1"/>
          </p:cNvPicPr>
          <p:nvPr/>
        </p:nvPicPr>
        <p:blipFill>
          <a:blip r:embed="rId2"/>
          <a:stretch>
            <a:fillRect/>
          </a:stretch>
        </p:blipFill>
        <p:spPr>
          <a:xfrm>
            <a:off x="1371026" y="1363484"/>
            <a:ext cx="4874829" cy="5211024"/>
          </a:xfrm>
          <a:prstGeom prst="rect">
            <a:avLst/>
          </a:prstGeom>
        </p:spPr>
      </p:pic>
      <p:sp>
        <p:nvSpPr>
          <p:cNvPr id="8" name="Oval 7">
            <a:extLst>
              <a:ext uri="{FF2B5EF4-FFF2-40B4-BE49-F238E27FC236}">
                <a16:creationId xmlns:a16="http://schemas.microsoft.com/office/drawing/2014/main" id="{45D39645-113C-C445-8388-A1A24CC6DF7F}"/>
              </a:ext>
            </a:extLst>
          </p:cNvPr>
          <p:cNvSpPr/>
          <p:nvPr/>
        </p:nvSpPr>
        <p:spPr>
          <a:xfrm>
            <a:off x="3740054" y="2100046"/>
            <a:ext cx="708716" cy="314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EC03BD67-F505-F549-B931-93A824663AB3}"/>
              </a:ext>
            </a:extLst>
          </p:cNvPr>
          <p:cNvPicPr>
            <a:picLocks noChangeAspect="1"/>
          </p:cNvPicPr>
          <p:nvPr/>
        </p:nvPicPr>
        <p:blipFill>
          <a:blip r:embed="rId3"/>
          <a:stretch>
            <a:fillRect/>
          </a:stretch>
        </p:blipFill>
        <p:spPr>
          <a:xfrm>
            <a:off x="7698992" y="2196661"/>
            <a:ext cx="3431851" cy="2775058"/>
          </a:xfrm>
          <a:prstGeom prst="rect">
            <a:avLst/>
          </a:prstGeom>
        </p:spPr>
      </p:pic>
      <p:sp>
        <p:nvSpPr>
          <p:cNvPr id="7" name="Rectangle 6">
            <a:extLst>
              <a:ext uri="{FF2B5EF4-FFF2-40B4-BE49-F238E27FC236}">
                <a16:creationId xmlns:a16="http://schemas.microsoft.com/office/drawing/2014/main" id="{DAD2EC2E-4BA8-7845-ABF2-FA0130EDC595}"/>
              </a:ext>
            </a:extLst>
          </p:cNvPr>
          <p:cNvSpPr/>
          <p:nvPr/>
        </p:nvSpPr>
        <p:spPr>
          <a:xfrm>
            <a:off x="8571638" y="2316412"/>
            <a:ext cx="2162865" cy="1990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7D2442-E5BE-2549-AF11-90A1E79F5E18}"/>
              </a:ext>
            </a:extLst>
          </p:cNvPr>
          <p:cNvSpPr txBox="1"/>
          <p:nvPr/>
        </p:nvSpPr>
        <p:spPr>
          <a:xfrm>
            <a:off x="7115503" y="5223641"/>
            <a:ext cx="4550980" cy="646331"/>
          </a:xfrm>
          <a:prstGeom prst="rect">
            <a:avLst/>
          </a:prstGeom>
          <a:noFill/>
          <a:ln w="9525">
            <a:solidFill>
              <a:srgbClr val="FF0000"/>
            </a:solidFill>
          </a:ln>
        </p:spPr>
        <p:txBody>
          <a:bodyPr wrap="square" rtlCol="0">
            <a:spAutoFit/>
          </a:bodyPr>
          <a:lstStyle/>
          <a:p>
            <a:r>
              <a:rPr lang="en-US" dirty="0"/>
              <a:t>On the archaeology of Troy and the historicity of the Trojan War, see MLS pp. 46-55</a:t>
            </a:r>
          </a:p>
        </p:txBody>
      </p:sp>
    </p:spTree>
    <p:extLst>
      <p:ext uri="{BB962C8B-B14F-4D97-AF65-F5344CB8AC3E}">
        <p14:creationId xmlns:p14="http://schemas.microsoft.com/office/powerpoint/2010/main" val="86245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F9A08-1703-D94E-81A5-DA6983B54E63}"/>
              </a:ext>
            </a:extLst>
          </p:cNvPr>
          <p:cNvSpPr txBox="1"/>
          <p:nvPr/>
        </p:nvSpPr>
        <p:spPr>
          <a:xfrm>
            <a:off x="564444" y="607456"/>
            <a:ext cx="9211734" cy="400110"/>
          </a:xfrm>
          <a:prstGeom prst="rect">
            <a:avLst/>
          </a:prstGeom>
          <a:noFill/>
        </p:spPr>
        <p:txBody>
          <a:bodyPr wrap="square" rtlCol="0">
            <a:spAutoFit/>
          </a:bodyPr>
          <a:lstStyle/>
          <a:p>
            <a:r>
              <a:rPr lang="en-US" sz="2000" dirty="0">
                <a:solidFill>
                  <a:srgbClr val="FF0000"/>
                </a:solidFill>
              </a:rPr>
              <a:t>Stage 2 of Trojan War: The war itself (MLS pp. 485-509)</a:t>
            </a:r>
          </a:p>
        </p:txBody>
      </p:sp>
      <p:sp>
        <p:nvSpPr>
          <p:cNvPr id="3" name="TextBox 2">
            <a:extLst>
              <a:ext uri="{FF2B5EF4-FFF2-40B4-BE49-F238E27FC236}">
                <a16:creationId xmlns:a16="http://schemas.microsoft.com/office/drawing/2014/main" id="{347537FE-D4F4-284A-9A33-6CF53B7C7BD6}"/>
              </a:ext>
            </a:extLst>
          </p:cNvPr>
          <p:cNvSpPr txBox="1"/>
          <p:nvPr/>
        </p:nvSpPr>
        <p:spPr>
          <a:xfrm>
            <a:off x="564444" y="976788"/>
            <a:ext cx="7450667" cy="5078313"/>
          </a:xfrm>
          <a:prstGeom prst="rect">
            <a:avLst/>
          </a:prstGeom>
          <a:noFill/>
        </p:spPr>
        <p:txBody>
          <a:bodyPr wrap="square" rtlCol="0">
            <a:spAutoFit/>
          </a:bodyPr>
          <a:lstStyle/>
          <a:p>
            <a:endParaRPr lang="en-US" dirty="0"/>
          </a:p>
          <a:p>
            <a:r>
              <a:rPr lang="en-US" dirty="0"/>
              <a:t>Chryseis, daughter of Chryses, a priest of Apollo</a:t>
            </a:r>
          </a:p>
          <a:p>
            <a:r>
              <a:rPr lang="en-US" dirty="0"/>
              <a:t>Briseis</a:t>
            </a:r>
          </a:p>
          <a:p>
            <a:endParaRPr lang="en-US" dirty="0"/>
          </a:p>
          <a:p>
            <a:r>
              <a:rPr lang="en-US" u="sng" dirty="0"/>
              <a:t>Trojans</a:t>
            </a:r>
            <a:r>
              <a:rPr lang="en-US" dirty="0"/>
              <a:t>				</a:t>
            </a:r>
            <a:r>
              <a:rPr lang="en-US" u="sng" dirty="0"/>
              <a:t>Greeks (Achaeans)</a:t>
            </a:r>
          </a:p>
          <a:p>
            <a:endParaRPr lang="en-US" dirty="0"/>
          </a:p>
          <a:p>
            <a:r>
              <a:rPr lang="en-US" dirty="0"/>
              <a:t>Priam				Agamemnon</a:t>
            </a:r>
          </a:p>
          <a:p>
            <a:r>
              <a:rPr lang="en-US" dirty="0"/>
              <a:t>Hecuba				Menelaus</a:t>
            </a:r>
          </a:p>
          <a:p>
            <a:r>
              <a:rPr lang="en-US" dirty="0"/>
              <a:t>Paris				Diomedes</a:t>
            </a:r>
          </a:p>
          <a:p>
            <a:r>
              <a:rPr lang="en-US" dirty="0"/>
              <a:t>Cassandra			Odysseus</a:t>
            </a:r>
          </a:p>
          <a:p>
            <a:r>
              <a:rPr lang="en-US" dirty="0"/>
              <a:t>Hector				Ajax, son of Telamon</a:t>
            </a:r>
          </a:p>
          <a:p>
            <a:r>
              <a:rPr lang="en-US" dirty="0"/>
              <a:t>				Nestor</a:t>
            </a:r>
          </a:p>
          <a:p>
            <a:r>
              <a:rPr lang="en-US" dirty="0"/>
              <a:t>				Patroclus</a:t>
            </a:r>
          </a:p>
          <a:p>
            <a:endParaRPr lang="en-US" dirty="0"/>
          </a:p>
          <a:p>
            <a:r>
              <a:rPr lang="en-US" dirty="0"/>
              <a:t>				Achilles (‘best of the Achaeans,’ 					‘godlike’)</a:t>
            </a:r>
          </a:p>
          <a:p>
            <a:endParaRPr lang="en-US" u="sng" dirty="0"/>
          </a:p>
          <a:p>
            <a:endParaRPr lang="en-US" dirty="0"/>
          </a:p>
        </p:txBody>
      </p:sp>
    </p:spTree>
    <p:extLst>
      <p:ext uri="{BB962C8B-B14F-4D97-AF65-F5344CB8AC3E}">
        <p14:creationId xmlns:p14="http://schemas.microsoft.com/office/powerpoint/2010/main" val="104591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337" y="5212535"/>
            <a:ext cx="5567329" cy="566738"/>
          </a:xfrm>
        </p:spPr>
        <p:txBody>
          <a:bodyPr>
            <a:normAutofit/>
          </a:bodyPr>
          <a:lstStyle/>
          <a:p>
            <a:pPr algn="ctr"/>
            <a:r>
              <a:rPr lang="en-US" sz="2200" dirty="0"/>
              <a:t>Figure 19.1</a:t>
            </a:r>
          </a:p>
        </p:txBody>
      </p:sp>
      <p:pic>
        <p:nvPicPr>
          <p:cNvPr id="6" name="Picture Placeholder 5" descr="Genealogical chart showing the descendants of Dardanus, who form the royal house of Troy. "/>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901205" y="835964"/>
            <a:ext cx="8389593" cy="4485428"/>
          </a:xfrm>
        </p:spPr>
      </p:pic>
      <p:sp>
        <p:nvSpPr>
          <p:cNvPr id="4" name="Text Placeholder 3"/>
          <p:cNvSpPr>
            <a:spLocks noGrp="1"/>
          </p:cNvSpPr>
          <p:nvPr>
            <p:ph type="body" sz="half" idx="2"/>
          </p:nvPr>
        </p:nvSpPr>
        <p:spPr>
          <a:xfrm>
            <a:off x="3361049" y="5779274"/>
            <a:ext cx="5469902" cy="393401"/>
          </a:xfrm>
        </p:spPr>
        <p:txBody>
          <a:bodyPr>
            <a:noAutofit/>
          </a:bodyPr>
          <a:lstStyle/>
          <a:p>
            <a:pPr algn="ctr"/>
            <a:r>
              <a:rPr lang="en-US" sz="1800" dirty="0">
                <a:ea typeface="Calisto MT" charset="0"/>
                <a:cs typeface="Calisto MT" charset="0"/>
              </a:rPr>
              <a:t>The Royal House of Troy</a:t>
            </a:r>
          </a:p>
        </p:txBody>
      </p:sp>
    </p:spTree>
    <p:extLst>
      <p:ext uri="{BB962C8B-B14F-4D97-AF65-F5344CB8AC3E}">
        <p14:creationId xmlns:p14="http://schemas.microsoft.com/office/powerpoint/2010/main" val="299510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F9A08-1703-D94E-81A5-DA6983B54E63}"/>
              </a:ext>
            </a:extLst>
          </p:cNvPr>
          <p:cNvSpPr txBox="1"/>
          <p:nvPr/>
        </p:nvSpPr>
        <p:spPr>
          <a:xfrm>
            <a:off x="564444" y="607456"/>
            <a:ext cx="9211734" cy="400110"/>
          </a:xfrm>
          <a:prstGeom prst="rect">
            <a:avLst/>
          </a:prstGeom>
          <a:noFill/>
        </p:spPr>
        <p:txBody>
          <a:bodyPr wrap="square" rtlCol="0">
            <a:spAutoFit/>
          </a:bodyPr>
          <a:lstStyle/>
          <a:p>
            <a:r>
              <a:rPr lang="en-US" sz="2000" dirty="0">
                <a:solidFill>
                  <a:srgbClr val="FF0000"/>
                </a:solidFill>
              </a:rPr>
              <a:t>Stage 2 of Trojan War: The war itself (MLS pp. 485-509)</a:t>
            </a:r>
          </a:p>
        </p:txBody>
      </p:sp>
      <p:sp>
        <p:nvSpPr>
          <p:cNvPr id="3" name="TextBox 2">
            <a:extLst>
              <a:ext uri="{FF2B5EF4-FFF2-40B4-BE49-F238E27FC236}">
                <a16:creationId xmlns:a16="http://schemas.microsoft.com/office/drawing/2014/main" id="{347537FE-D4F4-284A-9A33-6CF53B7C7BD6}"/>
              </a:ext>
            </a:extLst>
          </p:cNvPr>
          <p:cNvSpPr txBox="1"/>
          <p:nvPr/>
        </p:nvSpPr>
        <p:spPr>
          <a:xfrm>
            <a:off x="564444" y="976788"/>
            <a:ext cx="7450667" cy="5078313"/>
          </a:xfrm>
          <a:prstGeom prst="rect">
            <a:avLst/>
          </a:prstGeom>
          <a:noFill/>
        </p:spPr>
        <p:txBody>
          <a:bodyPr wrap="square" rtlCol="0">
            <a:spAutoFit/>
          </a:bodyPr>
          <a:lstStyle/>
          <a:p>
            <a:endParaRPr lang="en-US" dirty="0"/>
          </a:p>
          <a:p>
            <a:r>
              <a:rPr lang="en-US" dirty="0"/>
              <a:t>Chryseis, daughter of Chryses, a priest of Apollo</a:t>
            </a:r>
          </a:p>
          <a:p>
            <a:r>
              <a:rPr lang="en-US" dirty="0"/>
              <a:t>Briseis</a:t>
            </a:r>
          </a:p>
          <a:p>
            <a:endParaRPr lang="en-US" dirty="0"/>
          </a:p>
          <a:p>
            <a:r>
              <a:rPr lang="en-US" u="sng" dirty="0"/>
              <a:t>Trojans</a:t>
            </a:r>
            <a:r>
              <a:rPr lang="en-US" dirty="0"/>
              <a:t>				</a:t>
            </a:r>
            <a:r>
              <a:rPr lang="en-US" u="sng" dirty="0"/>
              <a:t>Greeks (Achaeans)</a:t>
            </a:r>
          </a:p>
          <a:p>
            <a:endParaRPr lang="en-US" dirty="0"/>
          </a:p>
          <a:p>
            <a:r>
              <a:rPr lang="en-US" dirty="0"/>
              <a:t>Priam				Agamemnon</a:t>
            </a:r>
          </a:p>
          <a:p>
            <a:r>
              <a:rPr lang="en-US" dirty="0"/>
              <a:t>Hecuba				Menelaus</a:t>
            </a:r>
          </a:p>
          <a:p>
            <a:r>
              <a:rPr lang="en-US" dirty="0"/>
              <a:t>Paris				Diomedes</a:t>
            </a:r>
          </a:p>
          <a:p>
            <a:r>
              <a:rPr lang="en-US" dirty="0"/>
              <a:t>Cassandra			Odysseus</a:t>
            </a:r>
          </a:p>
          <a:p>
            <a:r>
              <a:rPr lang="en-US" dirty="0"/>
              <a:t>Hector				Ajax, son of Telamon</a:t>
            </a:r>
          </a:p>
          <a:p>
            <a:r>
              <a:rPr lang="en-US" dirty="0"/>
              <a:t>				Nestor</a:t>
            </a:r>
          </a:p>
          <a:p>
            <a:r>
              <a:rPr lang="en-US" dirty="0"/>
              <a:t>				Patroclus</a:t>
            </a:r>
          </a:p>
          <a:p>
            <a:endParaRPr lang="en-US" dirty="0"/>
          </a:p>
          <a:p>
            <a:r>
              <a:rPr lang="en-US" dirty="0"/>
              <a:t>				Achilles (‘best of the Achaeans,’ 					‘godlike’)*</a:t>
            </a:r>
          </a:p>
          <a:p>
            <a:endParaRPr lang="en-US" u="sng" dirty="0"/>
          </a:p>
          <a:p>
            <a:endParaRPr lang="en-US" dirty="0"/>
          </a:p>
        </p:txBody>
      </p:sp>
      <p:pic>
        <p:nvPicPr>
          <p:cNvPr id="4" name="Picture Placeholder 5" descr="Black-figure painting depicting Achilles (on the left) and Ajax, who are both partly armed, with their shields propped up behind them and Ajax’s helmet on the right. They are bending forward over a log that serves as a game-board; they are counting their points won, the numbers (four for Achilles, three for Ajax) being written out on the painting. ">
            <a:extLst>
              <a:ext uri="{FF2B5EF4-FFF2-40B4-BE49-F238E27FC236}">
                <a16:creationId xmlns:a16="http://schemas.microsoft.com/office/drawing/2014/main" id="{7967D211-8658-734C-8656-EDFFD83D9EE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015737" y="116339"/>
            <a:ext cx="3520882" cy="5660309"/>
          </a:xfrm>
        </p:spPr>
      </p:pic>
      <p:sp>
        <p:nvSpPr>
          <p:cNvPr id="6" name="Rectangle 5">
            <a:extLst>
              <a:ext uri="{FF2B5EF4-FFF2-40B4-BE49-F238E27FC236}">
                <a16:creationId xmlns:a16="http://schemas.microsoft.com/office/drawing/2014/main" id="{2FACD304-2286-3B4E-80BE-93CD7BB4620F}"/>
              </a:ext>
            </a:extLst>
          </p:cNvPr>
          <p:cNvSpPr/>
          <p:nvPr/>
        </p:nvSpPr>
        <p:spPr>
          <a:xfrm>
            <a:off x="6728178" y="5944599"/>
            <a:ext cx="6096000" cy="646331"/>
          </a:xfrm>
          <a:prstGeom prst="rect">
            <a:avLst/>
          </a:prstGeom>
        </p:spPr>
        <p:txBody>
          <a:bodyPr>
            <a:spAutoFit/>
          </a:bodyPr>
          <a:lstStyle/>
          <a:p>
            <a:pPr algn="ctr"/>
            <a:r>
              <a:rPr lang="en-US" dirty="0"/>
              <a:t>‘Achilles and Ajax playing ‘dice’’</a:t>
            </a:r>
          </a:p>
          <a:p>
            <a:pPr algn="ctr"/>
            <a:r>
              <a:rPr lang="en-US" dirty="0"/>
              <a:t>Attic amphora signed by Exekias, ca. 535 B.C.</a:t>
            </a:r>
          </a:p>
        </p:txBody>
      </p:sp>
      <p:sp>
        <p:nvSpPr>
          <p:cNvPr id="5" name="TextBox 4">
            <a:extLst>
              <a:ext uri="{FF2B5EF4-FFF2-40B4-BE49-F238E27FC236}">
                <a16:creationId xmlns:a16="http://schemas.microsoft.com/office/drawing/2014/main" id="{FCE1197B-024C-0447-BA92-D7985E4ACDA7}"/>
              </a:ext>
            </a:extLst>
          </p:cNvPr>
          <p:cNvSpPr txBox="1"/>
          <p:nvPr/>
        </p:nvSpPr>
        <p:spPr>
          <a:xfrm>
            <a:off x="2438399" y="5644055"/>
            <a:ext cx="4960883" cy="946875"/>
          </a:xfrm>
          <a:prstGeom prst="rect">
            <a:avLst/>
          </a:prstGeom>
          <a:noFill/>
        </p:spPr>
        <p:txBody>
          <a:bodyPr wrap="square" rtlCol="0">
            <a:spAutoFit/>
          </a:bodyPr>
          <a:lstStyle/>
          <a:p>
            <a:r>
              <a:rPr lang="en-US" dirty="0"/>
              <a:t>*NB: ways in which </a:t>
            </a:r>
            <a:r>
              <a:rPr lang="en-US"/>
              <a:t>Achilles fulfills </a:t>
            </a:r>
            <a:r>
              <a:rPr lang="en-US" dirty="0"/>
              <a:t>the motifs of the ‘hero’ (MLS p. 403); also note the ‘thematic code of heroic </a:t>
            </a:r>
            <a:r>
              <a:rPr lang="en-US" i="1" dirty="0"/>
              <a:t>arete</a:t>
            </a:r>
            <a:r>
              <a:rPr lang="en-US" dirty="0"/>
              <a:t> (excellence)’=‘warrior code’</a:t>
            </a:r>
          </a:p>
        </p:txBody>
      </p:sp>
    </p:spTree>
    <p:extLst>
      <p:ext uri="{BB962C8B-B14F-4D97-AF65-F5344CB8AC3E}">
        <p14:creationId xmlns:p14="http://schemas.microsoft.com/office/powerpoint/2010/main" val="20677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9121-F337-204D-B0FA-C55580AC974B}"/>
              </a:ext>
            </a:extLst>
          </p:cNvPr>
          <p:cNvSpPr>
            <a:spLocks noGrp="1"/>
          </p:cNvSpPr>
          <p:nvPr>
            <p:ph type="title"/>
          </p:nvPr>
        </p:nvSpPr>
        <p:spPr>
          <a:xfrm>
            <a:off x="7409923" y="6124222"/>
            <a:ext cx="3382256" cy="581378"/>
          </a:xfrm>
        </p:spPr>
        <p:txBody>
          <a:bodyPr>
            <a:normAutofit/>
          </a:bodyPr>
          <a:lstStyle/>
          <a:p>
            <a:pPr algn="ctr"/>
            <a:r>
              <a:rPr lang="en-US" sz="1800" dirty="0" err="1"/>
              <a:t>Laocoon</a:t>
            </a:r>
            <a:r>
              <a:rPr lang="en-US" sz="1800" dirty="0"/>
              <a:t> (3</a:t>
            </a:r>
            <a:r>
              <a:rPr lang="en-US" sz="1800" baseline="30000" dirty="0"/>
              <a:t>rd</a:t>
            </a:r>
            <a:r>
              <a:rPr lang="en-US" sz="1800" dirty="0"/>
              <a:t> cent. BC?</a:t>
            </a:r>
          </a:p>
        </p:txBody>
      </p:sp>
      <p:sp>
        <p:nvSpPr>
          <p:cNvPr id="4" name="Text Placeholder 3">
            <a:extLst>
              <a:ext uri="{FF2B5EF4-FFF2-40B4-BE49-F238E27FC236}">
                <a16:creationId xmlns:a16="http://schemas.microsoft.com/office/drawing/2014/main" id="{E3CB5890-CB22-3445-92DD-95CC71E4A74E}"/>
              </a:ext>
            </a:extLst>
          </p:cNvPr>
          <p:cNvSpPr>
            <a:spLocks noGrp="1"/>
          </p:cNvSpPr>
          <p:nvPr>
            <p:ph type="body" sz="half" idx="2"/>
          </p:nvPr>
        </p:nvSpPr>
        <p:spPr>
          <a:xfrm>
            <a:off x="853695" y="5325533"/>
            <a:ext cx="4294911" cy="1089378"/>
          </a:xfrm>
        </p:spPr>
        <p:txBody>
          <a:bodyPr>
            <a:normAutofit/>
          </a:bodyPr>
          <a:lstStyle/>
          <a:p>
            <a:pPr algn="ctr"/>
            <a:r>
              <a:rPr lang="en-US" sz="1800" dirty="0"/>
              <a:t>The Trojan Horse</a:t>
            </a:r>
          </a:p>
          <a:p>
            <a:pPr algn="ctr"/>
            <a:r>
              <a:rPr lang="en-US" sz="1800" dirty="0" err="1"/>
              <a:t>Despèches</a:t>
            </a:r>
            <a:r>
              <a:rPr lang="en-US" sz="1800" dirty="0"/>
              <a:t>, from drawing by Luca Penni (16</a:t>
            </a:r>
            <a:r>
              <a:rPr lang="en-US" sz="1800" baseline="30000" dirty="0"/>
              <a:t>th</a:t>
            </a:r>
            <a:r>
              <a:rPr lang="en-US" sz="1800" dirty="0"/>
              <a:t> cent.)</a:t>
            </a:r>
          </a:p>
        </p:txBody>
      </p:sp>
      <p:pic>
        <p:nvPicPr>
          <p:cNvPr id="10" name="Picture 9">
            <a:extLst>
              <a:ext uri="{FF2B5EF4-FFF2-40B4-BE49-F238E27FC236}">
                <a16:creationId xmlns:a16="http://schemas.microsoft.com/office/drawing/2014/main" id="{A9803102-332A-EA4D-9CFA-537FC152596B}"/>
              </a:ext>
            </a:extLst>
          </p:cNvPr>
          <p:cNvPicPr>
            <a:picLocks noChangeAspect="1"/>
          </p:cNvPicPr>
          <p:nvPr/>
        </p:nvPicPr>
        <p:blipFill>
          <a:blip r:embed="rId2"/>
          <a:stretch>
            <a:fillRect/>
          </a:stretch>
        </p:blipFill>
        <p:spPr>
          <a:xfrm>
            <a:off x="6395812" y="101600"/>
            <a:ext cx="5073700" cy="5917391"/>
          </a:xfrm>
          <a:prstGeom prst="rect">
            <a:avLst/>
          </a:prstGeom>
        </p:spPr>
      </p:pic>
      <p:pic>
        <p:nvPicPr>
          <p:cNvPr id="11" name="Picture 10">
            <a:extLst>
              <a:ext uri="{FF2B5EF4-FFF2-40B4-BE49-F238E27FC236}">
                <a16:creationId xmlns:a16="http://schemas.microsoft.com/office/drawing/2014/main" id="{D3280C72-5DCE-FB4E-B242-29C29DA50606}"/>
              </a:ext>
            </a:extLst>
          </p:cNvPr>
          <p:cNvPicPr>
            <a:picLocks noChangeAspect="1"/>
          </p:cNvPicPr>
          <p:nvPr/>
        </p:nvPicPr>
        <p:blipFill>
          <a:blip r:embed="rId3"/>
          <a:stretch>
            <a:fillRect/>
          </a:stretch>
        </p:blipFill>
        <p:spPr>
          <a:xfrm>
            <a:off x="71818" y="541866"/>
            <a:ext cx="6118980" cy="4380090"/>
          </a:xfrm>
          <a:prstGeom prst="rect">
            <a:avLst/>
          </a:prstGeom>
        </p:spPr>
      </p:pic>
    </p:spTree>
    <p:extLst>
      <p:ext uri="{BB962C8B-B14F-4D97-AF65-F5344CB8AC3E}">
        <p14:creationId xmlns:p14="http://schemas.microsoft.com/office/powerpoint/2010/main" val="2498694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tion(Clas430)" id="{3F09C384-DD8A-9A4C-B2E8-2DBE7F6522D9}" vid="{85279D06-EE24-504C-9098-7A9A68847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5052</TotalTime>
  <Words>593</Words>
  <Application>Microsoft Macintosh PowerPoint</Application>
  <PresentationFormat>Widescreen</PresentationFormat>
  <Paragraphs>71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Trojan Sagas and Trojan War</vt:lpstr>
      <vt:lpstr>Homer (see MLS p. 54)</vt:lpstr>
      <vt:lpstr>Figure 18.1</vt:lpstr>
      <vt:lpstr>Stage 1 of Trojan War: Key events prior to the war</vt:lpstr>
      <vt:lpstr>Trojan Sagas and Trojan War</vt:lpstr>
      <vt:lpstr>PowerPoint Presentation</vt:lpstr>
      <vt:lpstr>Figure 19.1</vt:lpstr>
      <vt:lpstr>PowerPoint Presentation</vt:lpstr>
      <vt:lpstr>Laocoon (3rd cent. BC?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Gowing</dc:creator>
  <cp:lastModifiedBy>Alain Gowing</cp:lastModifiedBy>
  <cp:revision>186</cp:revision>
  <cp:lastPrinted>2018-07-11T16:05:15Z</cp:lastPrinted>
  <dcterms:created xsi:type="dcterms:W3CDTF">2018-06-16T22:21:24Z</dcterms:created>
  <dcterms:modified xsi:type="dcterms:W3CDTF">2020-05-11T16:35:52Z</dcterms:modified>
</cp:coreProperties>
</file>