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84" r:id="rId3"/>
    <p:sldId id="285" r:id="rId4"/>
    <p:sldId id="257" r:id="rId5"/>
    <p:sldId id="258" r:id="rId6"/>
    <p:sldId id="260" r:id="rId7"/>
    <p:sldId id="261" r:id="rId8"/>
    <p:sldId id="262" r:id="rId9"/>
    <p:sldId id="263" r:id="rId10"/>
    <p:sldId id="264" r:id="rId11"/>
    <p:sldId id="265" r:id="rId12"/>
    <p:sldId id="266" r:id="rId13"/>
    <p:sldId id="267" r:id="rId14"/>
    <p:sldId id="268" r:id="rId15"/>
    <p:sldId id="269" r:id="rId16"/>
    <p:sldId id="287" r:id="rId17"/>
    <p:sldId id="277" r:id="rId18"/>
    <p:sldId id="288" r:id="rId19"/>
    <p:sldId id="270" r:id="rId20"/>
    <p:sldId id="289" r:id="rId21"/>
    <p:sldId id="271" r:id="rId22"/>
    <p:sldId id="279" r:id="rId23"/>
    <p:sldId id="280" r:id="rId24"/>
    <p:sldId id="281" r:id="rId25"/>
    <p:sldId id="273" r:id="rId26"/>
    <p:sldId id="278"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84"/>
    <p:restoredTop sz="86096"/>
  </p:normalViewPr>
  <p:slideViewPr>
    <p:cSldViewPr snapToGrid="0" snapToObjects="1">
      <p:cViewPr varScale="1">
        <p:scale>
          <a:sx n="106" d="100"/>
          <a:sy n="106" d="100"/>
        </p:scale>
        <p:origin x="3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91D32-FB05-5B49-9B80-259B5F9679A7}" type="datetimeFigureOut">
              <a:rPr lang="en-US" smtClean="0"/>
              <a:t>7/11/19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0FE22-5F58-4244-8579-3FF56357ADE6}" type="slidenum">
              <a:rPr lang="en-US" smtClean="0"/>
              <a:t>‹#›</a:t>
            </a:fld>
            <a:endParaRPr lang="en-US"/>
          </a:p>
        </p:txBody>
      </p:sp>
    </p:spTree>
    <p:extLst>
      <p:ext uri="{BB962C8B-B14F-4D97-AF65-F5344CB8AC3E}">
        <p14:creationId xmlns:p14="http://schemas.microsoft.com/office/powerpoint/2010/main" val="235835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oodfirst.org/what-cuba-can-teach-us-about-food-and-climate-chan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solidFill>
                  <a:srgbClr val="FFFFFF"/>
                </a:solidFill>
                <a:latin typeface="Candara" panose="020E0502030303020204" pitchFamily="34" charset="0"/>
              </a:rPr>
              <a:t>Photo: Polyculture urban farm in Seattle area.</a:t>
            </a:r>
          </a:p>
          <a:p>
            <a:pPr algn="l"/>
            <a:r>
              <a:rPr lang="en-US" i="1" dirty="0">
                <a:solidFill>
                  <a:srgbClr val="FFFFFF"/>
                </a:solidFill>
                <a:latin typeface="Candara" panose="020E0502030303020204" pitchFamily="34" charset="0"/>
              </a:rPr>
              <a:t>Source of notes: </a:t>
            </a:r>
            <a:r>
              <a:rPr lang="en-US" dirty="0">
                <a:solidFill>
                  <a:srgbClr val="FFFFFF"/>
                </a:solidFill>
                <a:latin typeface="Candara" panose="020E0502030303020204" pitchFamily="34" charset="0"/>
              </a:rPr>
              <a:t>Miguel Altieri,</a:t>
            </a:r>
            <a:r>
              <a:rPr lang="en-US" i="1" dirty="0">
                <a:solidFill>
                  <a:srgbClr val="FFFFFF"/>
                </a:solidFill>
                <a:latin typeface="Candara" panose="020E0502030303020204" pitchFamily="34" charset="0"/>
              </a:rPr>
              <a:t> Agroecology: The science of sustainable agriculture </a:t>
            </a:r>
            <a:r>
              <a:rPr lang="en-US" dirty="0">
                <a:solidFill>
                  <a:srgbClr val="FFFFFF"/>
                </a:solidFill>
                <a:latin typeface="Candara" panose="020E0502030303020204" pitchFamily="34" charset="0"/>
              </a:rPr>
              <a:t>(1995).</a:t>
            </a:r>
          </a:p>
        </p:txBody>
      </p:sp>
      <p:sp>
        <p:nvSpPr>
          <p:cNvPr id="4" name="Slide Number Placeholder 3"/>
          <p:cNvSpPr>
            <a:spLocks noGrp="1"/>
          </p:cNvSpPr>
          <p:nvPr>
            <p:ph type="sldNum" sz="quarter" idx="5"/>
          </p:nvPr>
        </p:nvSpPr>
        <p:spPr/>
        <p:txBody>
          <a:bodyPr/>
          <a:lstStyle/>
          <a:p>
            <a:fld id="{0B00FE22-5F58-4244-8579-3FF56357ADE6}" type="slidenum">
              <a:rPr lang="en-US" smtClean="0"/>
              <a:t>1</a:t>
            </a:fld>
            <a:endParaRPr lang="en-US"/>
          </a:p>
        </p:txBody>
      </p:sp>
    </p:spTree>
    <p:extLst>
      <p:ext uri="{BB962C8B-B14F-4D97-AF65-F5344CB8AC3E}">
        <p14:creationId xmlns:p14="http://schemas.microsoft.com/office/powerpoint/2010/main" val="25633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Cuba. Permaculture garden. SOURCE: Food First. </a:t>
            </a:r>
            <a:r>
              <a:rPr lang="en-US" dirty="0">
                <a:hlinkClick r:id="rId3"/>
              </a:rPr>
              <a:t>https://foodfirst.org/what-cuba-can-teach-us-about-food-and-climate-change/</a:t>
            </a:r>
            <a:r>
              <a:rPr lang="en-US" dirty="0"/>
              <a:t>. </a:t>
            </a:r>
          </a:p>
        </p:txBody>
      </p:sp>
      <p:sp>
        <p:nvSpPr>
          <p:cNvPr id="4" name="Slide Number Placeholder 3"/>
          <p:cNvSpPr>
            <a:spLocks noGrp="1"/>
          </p:cNvSpPr>
          <p:nvPr>
            <p:ph type="sldNum" sz="quarter" idx="5"/>
          </p:nvPr>
        </p:nvSpPr>
        <p:spPr/>
        <p:txBody>
          <a:bodyPr/>
          <a:lstStyle/>
          <a:p>
            <a:fld id="{D14119A6-BCF2-9F42-AD6F-DFB42AC6AD12}" type="slidenum">
              <a:rPr lang="en-US" smtClean="0"/>
              <a:t>6</a:t>
            </a:fld>
            <a:endParaRPr lang="en-US"/>
          </a:p>
        </p:txBody>
      </p:sp>
    </p:spTree>
    <p:extLst>
      <p:ext uri="{BB962C8B-B14F-4D97-AF65-F5344CB8AC3E}">
        <p14:creationId xmlns:p14="http://schemas.microsoft.com/office/powerpoint/2010/main" val="309634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E674-D62C-0742-BB5C-5E8A3D415C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43C5E0-D11D-8A46-A7C8-361BE4F52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E416F4-D503-A348-B031-C4D889F7FA29}"/>
              </a:ext>
            </a:extLst>
          </p:cNvPr>
          <p:cNvSpPr>
            <a:spLocks noGrp="1"/>
          </p:cNvSpPr>
          <p:nvPr>
            <p:ph type="dt" sz="half" idx="10"/>
          </p:nvPr>
        </p:nvSpPr>
        <p:spPr/>
        <p:txBody>
          <a:bodyPr/>
          <a:lstStyle/>
          <a:p>
            <a:fld id="{3B32BB1E-E424-4940-A19C-6DAF36B18CD9}" type="datetimeFigureOut">
              <a:rPr lang="en-US" smtClean="0"/>
              <a:t>7/11/19</a:t>
            </a:fld>
            <a:endParaRPr lang="en-US"/>
          </a:p>
        </p:txBody>
      </p:sp>
      <p:sp>
        <p:nvSpPr>
          <p:cNvPr id="5" name="Footer Placeholder 4">
            <a:extLst>
              <a:ext uri="{FF2B5EF4-FFF2-40B4-BE49-F238E27FC236}">
                <a16:creationId xmlns:a16="http://schemas.microsoft.com/office/drawing/2014/main" id="{22864043-220D-6F49-8662-A0F4320B6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39D5F-CFA9-3A49-B32B-5D8D15E6A60B}"/>
              </a:ext>
            </a:extLst>
          </p:cNvPr>
          <p:cNvSpPr>
            <a:spLocks noGrp="1"/>
          </p:cNvSpPr>
          <p:nvPr>
            <p:ph type="sldNum" sz="quarter" idx="12"/>
          </p:nvPr>
        </p:nvSpPr>
        <p:spPr/>
        <p:txBody>
          <a:bodyPr/>
          <a:lstStyle/>
          <a:p>
            <a:fld id="{4AB8AE66-5BE6-374E-AA8D-D8B63DFAC0C3}" type="slidenum">
              <a:rPr lang="en-US" smtClean="0"/>
              <a:t>‹#›</a:t>
            </a:fld>
            <a:endParaRPr lang="en-US"/>
          </a:p>
        </p:txBody>
      </p:sp>
    </p:spTree>
    <p:extLst>
      <p:ext uri="{BB962C8B-B14F-4D97-AF65-F5344CB8AC3E}">
        <p14:creationId xmlns:p14="http://schemas.microsoft.com/office/powerpoint/2010/main" val="122771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5B79-B291-7640-9B7E-9FA6642D93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26DAA6-F313-344D-AA49-CFE00B5AE6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853B6-30EB-8E44-9BB5-BF6A493F6930}"/>
              </a:ext>
            </a:extLst>
          </p:cNvPr>
          <p:cNvSpPr>
            <a:spLocks noGrp="1"/>
          </p:cNvSpPr>
          <p:nvPr>
            <p:ph type="dt" sz="half" idx="10"/>
          </p:nvPr>
        </p:nvSpPr>
        <p:spPr/>
        <p:txBody>
          <a:bodyPr/>
          <a:lstStyle/>
          <a:p>
            <a:fld id="{3B32BB1E-E424-4940-A19C-6DAF36B18CD9}" type="datetimeFigureOut">
              <a:rPr lang="en-US" smtClean="0"/>
              <a:t>7/11/19</a:t>
            </a:fld>
            <a:endParaRPr lang="en-US"/>
          </a:p>
        </p:txBody>
      </p:sp>
      <p:sp>
        <p:nvSpPr>
          <p:cNvPr id="5" name="Footer Placeholder 4">
            <a:extLst>
              <a:ext uri="{FF2B5EF4-FFF2-40B4-BE49-F238E27FC236}">
                <a16:creationId xmlns:a16="http://schemas.microsoft.com/office/drawing/2014/main" id="{09CFE8E1-5928-044B-90AF-F2A5390AE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992D9-1C84-1A4C-B2C1-F83B37FE5D5A}"/>
              </a:ext>
            </a:extLst>
          </p:cNvPr>
          <p:cNvSpPr>
            <a:spLocks noGrp="1"/>
          </p:cNvSpPr>
          <p:nvPr>
            <p:ph type="sldNum" sz="quarter" idx="12"/>
          </p:nvPr>
        </p:nvSpPr>
        <p:spPr/>
        <p:txBody>
          <a:bodyPr/>
          <a:lstStyle/>
          <a:p>
            <a:fld id="{4AB8AE66-5BE6-374E-AA8D-D8B63DFAC0C3}" type="slidenum">
              <a:rPr lang="en-US" smtClean="0"/>
              <a:t>‹#›</a:t>
            </a:fld>
            <a:endParaRPr lang="en-US"/>
          </a:p>
        </p:txBody>
      </p:sp>
    </p:spTree>
    <p:extLst>
      <p:ext uri="{BB962C8B-B14F-4D97-AF65-F5344CB8AC3E}">
        <p14:creationId xmlns:p14="http://schemas.microsoft.com/office/powerpoint/2010/main" val="26225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26AE8D-1C62-CE47-BDFB-714587E142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55CC2-9548-2341-A7DC-46D60E5BCF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1A894-A92B-E842-ABB2-B7E08CEE4218}"/>
              </a:ext>
            </a:extLst>
          </p:cNvPr>
          <p:cNvSpPr>
            <a:spLocks noGrp="1"/>
          </p:cNvSpPr>
          <p:nvPr>
            <p:ph type="dt" sz="half" idx="10"/>
          </p:nvPr>
        </p:nvSpPr>
        <p:spPr/>
        <p:txBody>
          <a:bodyPr/>
          <a:lstStyle/>
          <a:p>
            <a:fld id="{3B32BB1E-E424-4940-A19C-6DAF36B18CD9}" type="datetimeFigureOut">
              <a:rPr lang="en-US" smtClean="0"/>
              <a:t>7/11/19</a:t>
            </a:fld>
            <a:endParaRPr lang="en-US"/>
          </a:p>
        </p:txBody>
      </p:sp>
      <p:sp>
        <p:nvSpPr>
          <p:cNvPr id="5" name="Footer Placeholder 4">
            <a:extLst>
              <a:ext uri="{FF2B5EF4-FFF2-40B4-BE49-F238E27FC236}">
                <a16:creationId xmlns:a16="http://schemas.microsoft.com/office/drawing/2014/main" id="{410CB548-5B93-4249-925B-0F165E3C9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7280B-5929-844A-9DF8-4C9063ABD9BB}"/>
              </a:ext>
            </a:extLst>
          </p:cNvPr>
          <p:cNvSpPr>
            <a:spLocks noGrp="1"/>
          </p:cNvSpPr>
          <p:nvPr>
            <p:ph type="sldNum" sz="quarter" idx="12"/>
          </p:nvPr>
        </p:nvSpPr>
        <p:spPr/>
        <p:txBody>
          <a:bodyPr/>
          <a:lstStyle/>
          <a:p>
            <a:fld id="{4AB8AE66-5BE6-374E-AA8D-D8B63DFAC0C3}" type="slidenum">
              <a:rPr lang="en-US" smtClean="0"/>
              <a:t>‹#›</a:t>
            </a:fld>
            <a:endParaRPr lang="en-US"/>
          </a:p>
        </p:txBody>
      </p:sp>
    </p:spTree>
    <p:extLst>
      <p:ext uri="{BB962C8B-B14F-4D97-AF65-F5344CB8AC3E}">
        <p14:creationId xmlns:p14="http://schemas.microsoft.com/office/powerpoint/2010/main" val="2721328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ClipArt Placeholder 2"/>
          <p:cNvSpPr>
            <a:spLocks noGrp="1"/>
          </p:cNvSpPr>
          <p:nvPr>
            <p:ph type="clipArt" sz="half" idx="1"/>
          </p:nvPr>
        </p:nvSpPr>
        <p:spPr>
          <a:xfrm>
            <a:off x="1117601" y="1905000"/>
            <a:ext cx="5236633" cy="4191000"/>
          </a:xfrm>
        </p:spPr>
        <p:txBody>
          <a:bodyPr>
            <a:normAutofit/>
          </a:bodyPr>
          <a:lstStyle/>
          <a:p>
            <a:pPr lvl="0"/>
            <a:endParaRPr lang="en-US" noProof="0"/>
          </a:p>
        </p:txBody>
      </p:sp>
      <p:sp>
        <p:nvSpPr>
          <p:cNvPr id="4" name="Text Placeholder 3"/>
          <p:cNvSpPr>
            <a:spLocks noGrp="1"/>
          </p:cNvSpPr>
          <p:nvPr>
            <p:ph type="body" sz="half" idx="2"/>
          </p:nvPr>
        </p:nvSpPr>
        <p:spPr>
          <a:xfrm>
            <a:off x="6557434"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fld id="{FD9675C4-0915-8A4F-AF9F-FDDE40BA1596}" type="slidenum">
              <a:rPr lang="en-US"/>
              <a:pPr/>
              <a:t>‹#›</a:t>
            </a:fld>
            <a:endParaRPr lang="en-US"/>
          </a:p>
        </p:txBody>
      </p:sp>
    </p:spTree>
    <p:extLst>
      <p:ext uri="{BB962C8B-B14F-4D97-AF65-F5344CB8AC3E}">
        <p14:creationId xmlns:p14="http://schemas.microsoft.com/office/powerpoint/2010/main" val="364644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EF9A-049E-8A4D-8D59-17A9DC4FF1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67226-0C98-9A41-B312-964C61EE45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3362E-BC06-564E-9CF6-EEE97ECF239C}"/>
              </a:ext>
            </a:extLst>
          </p:cNvPr>
          <p:cNvSpPr>
            <a:spLocks noGrp="1"/>
          </p:cNvSpPr>
          <p:nvPr>
            <p:ph type="dt" sz="half" idx="10"/>
          </p:nvPr>
        </p:nvSpPr>
        <p:spPr/>
        <p:txBody>
          <a:bodyPr/>
          <a:lstStyle/>
          <a:p>
            <a:fld id="{3B32BB1E-E424-4940-A19C-6DAF36B18CD9}" type="datetimeFigureOut">
              <a:rPr lang="en-US" smtClean="0"/>
              <a:t>7/11/19</a:t>
            </a:fld>
            <a:endParaRPr lang="en-US"/>
          </a:p>
        </p:txBody>
      </p:sp>
      <p:sp>
        <p:nvSpPr>
          <p:cNvPr id="5" name="Footer Placeholder 4">
            <a:extLst>
              <a:ext uri="{FF2B5EF4-FFF2-40B4-BE49-F238E27FC236}">
                <a16:creationId xmlns:a16="http://schemas.microsoft.com/office/drawing/2014/main" id="{E808E86E-F8E0-3340-B582-A8FEC419F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A95BA-690D-5C4D-A3D5-DEB902325644}"/>
              </a:ext>
            </a:extLst>
          </p:cNvPr>
          <p:cNvSpPr>
            <a:spLocks noGrp="1"/>
          </p:cNvSpPr>
          <p:nvPr>
            <p:ph type="sldNum" sz="quarter" idx="12"/>
          </p:nvPr>
        </p:nvSpPr>
        <p:spPr/>
        <p:txBody>
          <a:bodyPr/>
          <a:lstStyle/>
          <a:p>
            <a:fld id="{4AB8AE66-5BE6-374E-AA8D-D8B63DFAC0C3}" type="slidenum">
              <a:rPr lang="en-US" smtClean="0"/>
              <a:t>‹#›</a:t>
            </a:fld>
            <a:endParaRPr lang="en-US"/>
          </a:p>
        </p:txBody>
      </p:sp>
    </p:spTree>
    <p:extLst>
      <p:ext uri="{BB962C8B-B14F-4D97-AF65-F5344CB8AC3E}">
        <p14:creationId xmlns:p14="http://schemas.microsoft.com/office/powerpoint/2010/main" val="216931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67AA-2DF3-8845-97E4-F56DBC01E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4D276D-8183-1D40-8FE4-8113C8DA6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15A1E-C9FA-AD46-B616-5BD0D14457CC}"/>
              </a:ext>
            </a:extLst>
          </p:cNvPr>
          <p:cNvSpPr>
            <a:spLocks noGrp="1"/>
          </p:cNvSpPr>
          <p:nvPr>
            <p:ph type="dt" sz="half" idx="10"/>
          </p:nvPr>
        </p:nvSpPr>
        <p:spPr/>
        <p:txBody>
          <a:bodyPr/>
          <a:lstStyle/>
          <a:p>
            <a:fld id="{3B32BB1E-E424-4940-A19C-6DAF36B18CD9}" type="datetimeFigureOut">
              <a:rPr lang="en-US" smtClean="0"/>
              <a:t>7/11/19</a:t>
            </a:fld>
            <a:endParaRPr lang="en-US"/>
          </a:p>
        </p:txBody>
      </p:sp>
      <p:sp>
        <p:nvSpPr>
          <p:cNvPr id="5" name="Footer Placeholder 4">
            <a:extLst>
              <a:ext uri="{FF2B5EF4-FFF2-40B4-BE49-F238E27FC236}">
                <a16:creationId xmlns:a16="http://schemas.microsoft.com/office/drawing/2014/main" id="{9FFDD748-A9E8-9745-A8FA-4E57CC8FD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F44E9-E096-8145-9604-A6FAB0CD3B00}"/>
              </a:ext>
            </a:extLst>
          </p:cNvPr>
          <p:cNvSpPr>
            <a:spLocks noGrp="1"/>
          </p:cNvSpPr>
          <p:nvPr>
            <p:ph type="sldNum" sz="quarter" idx="12"/>
          </p:nvPr>
        </p:nvSpPr>
        <p:spPr/>
        <p:txBody>
          <a:bodyPr/>
          <a:lstStyle/>
          <a:p>
            <a:fld id="{4AB8AE66-5BE6-374E-AA8D-D8B63DFAC0C3}" type="slidenum">
              <a:rPr lang="en-US" smtClean="0"/>
              <a:t>‹#›</a:t>
            </a:fld>
            <a:endParaRPr lang="en-US"/>
          </a:p>
        </p:txBody>
      </p:sp>
    </p:spTree>
    <p:extLst>
      <p:ext uri="{BB962C8B-B14F-4D97-AF65-F5344CB8AC3E}">
        <p14:creationId xmlns:p14="http://schemas.microsoft.com/office/powerpoint/2010/main" val="347153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8457-3F8C-554A-89AA-0BC1C01011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51008-5739-0A48-8201-7A2C1C771C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B983C2-6527-B941-97E0-EA3B8FFCC3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2B90E-48F8-1545-8227-FA193EB1642E}"/>
              </a:ext>
            </a:extLst>
          </p:cNvPr>
          <p:cNvSpPr>
            <a:spLocks noGrp="1"/>
          </p:cNvSpPr>
          <p:nvPr>
            <p:ph type="dt" sz="half" idx="10"/>
          </p:nvPr>
        </p:nvSpPr>
        <p:spPr/>
        <p:txBody>
          <a:bodyPr/>
          <a:lstStyle/>
          <a:p>
            <a:fld id="{3B32BB1E-E424-4940-A19C-6DAF36B18CD9}" type="datetimeFigureOut">
              <a:rPr lang="en-US" smtClean="0"/>
              <a:t>7/11/19</a:t>
            </a:fld>
            <a:endParaRPr lang="en-US"/>
          </a:p>
        </p:txBody>
      </p:sp>
      <p:sp>
        <p:nvSpPr>
          <p:cNvPr id="6" name="Footer Placeholder 5">
            <a:extLst>
              <a:ext uri="{FF2B5EF4-FFF2-40B4-BE49-F238E27FC236}">
                <a16:creationId xmlns:a16="http://schemas.microsoft.com/office/drawing/2014/main" id="{B029AC2F-1CB5-F744-A3E7-1A983F432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DC8AF-4B6D-1444-AD8A-05160E7ECC33}"/>
              </a:ext>
            </a:extLst>
          </p:cNvPr>
          <p:cNvSpPr>
            <a:spLocks noGrp="1"/>
          </p:cNvSpPr>
          <p:nvPr>
            <p:ph type="sldNum" sz="quarter" idx="12"/>
          </p:nvPr>
        </p:nvSpPr>
        <p:spPr/>
        <p:txBody>
          <a:bodyPr/>
          <a:lstStyle/>
          <a:p>
            <a:fld id="{4AB8AE66-5BE6-374E-AA8D-D8B63DFAC0C3}" type="slidenum">
              <a:rPr lang="en-US" smtClean="0"/>
              <a:t>‹#›</a:t>
            </a:fld>
            <a:endParaRPr lang="en-US"/>
          </a:p>
        </p:txBody>
      </p:sp>
    </p:spTree>
    <p:extLst>
      <p:ext uri="{BB962C8B-B14F-4D97-AF65-F5344CB8AC3E}">
        <p14:creationId xmlns:p14="http://schemas.microsoft.com/office/powerpoint/2010/main" val="45074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2C1E9-E608-0B47-AAB1-7C1D0BFF1B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FEA40-4330-A849-9560-807AC0ABD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E9F05F-8019-044A-AFF3-6A44436F6F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50620C-BB80-F144-8698-FF576683D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315B34-0FC0-CE47-AA9C-0D8EA40D04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6DE743-5CE5-8C42-888E-39D77E130AE9}"/>
              </a:ext>
            </a:extLst>
          </p:cNvPr>
          <p:cNvSpPr>
            <a:spLocks noGrp="1"/>
          </p:cNvSpPr>
          <p:nvPr>
            <p:ph type="dt" sz="half" idx="10"/>
          </p:nvPr>
        </p:nvSpPr>
        <p:spPr/>
        <p:txBody>
          <a:bodyPr/>
          <a:lstStyle/>
          <a:p>
            <a:fld id="{3B32BB1E-E424-4940-A19C-6DAF36B18CD9}" type="datetimeFigureOut">
              <a:rPr lang="en-US" smtClean="0"/>
              <a:t>7/11/19</a:t>
            </a:fld>
            <a:endParaRPr lang="en-US"/>
          </a:p>
        </p:txBody>
      </p:sp>
      <p:sp>
        <p:nvSpPr>
          <p:cNvPr id="8" name="Footer Placeholder 7">
            <a:extLst>
              <a:ext uri="{FF2B5EF4-FFF2-40B4-BE49-F238E27FC236}">
                <a16:creationId xmlns:a16="http://schemas.microsoft.com/office/drawing/2014/main" id="{54C8CE5D-4050-4E40-9929-3F249D9CA1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23EFE1-B7AF-2842-B18D-F8998E68A116}"/>
              </a:ext>
            </a:extLst>
          </p:cNvPr>
          <p:cNvSpPr>
            <a:spLocks noGrp="1"/>
          </p:cNvSpPr>
          <p:nvPr>
            <p:ph type="sldNum" sz="quarter" idx="12"/>
          </p:nvPr>
        </p:nvSpPr>
        <p:spPr/>
        <p:txBody>
          <a:bodyPr/>
          <a:lstStyle/>
          <a:p>
            <a:fld id="{4AB8AE66-5BE6-374E-AA8D-D8B63DFAC0C3}" type="slidenum">
              <a:rPr lang="en-US" smtClean="0"/>
              <a:t>‹#›</a:t>
            </a:fld>
            <a:endParaRPr lang="en-US"/>
          </a:p>
        </p:txBody>
      </p:sp>
    </p:spTree>
    <p:extLst>
      <p:ext uri="{BB962C8B-B14F-4D97-AF65-F5344CB8AC3E}">
        <p14:creationId xmlns:p14="http://schemas.microsoft.com/office/powerpoint/2010/main" val="426108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86BB-AE07-3E46-BBAA-B647F3E73F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54647-23BA-A349-931E-E4AB3473572D}"/>
              </a:ext>
            </a:extLst>
          </p:cNvPr>
          <p:cNvSpPr>
            <a:spLocks noGrp="1"/>
          </p:cNvSpPr>
          <p:nvPr>
            <p:ph type="dt" sz="half" idx="10"/>
          </p:nvPr>
        </p:nvSpPr>
        <p:spPr/>
        <p:txBody>
          <a:bodyPr/>
          <a:lstStyle/>
          <a:p>
            <a:fld id="{3B32BB1E-E424-4940-A19C-6DAF36B18CD9}" type="datetimeFigureOut">
              <a:rPr lang="en-US" smtClean="0"/>
              <a:t>7/11/19</a:t>
            </a:fld>
            <a:endParaRPr lang="en-US"/>
          </a:p>
        </p:txBody>
      </p:sp>
      <p:sp>
        <p:nvSpPr>
          <p:cNvPr id="4" name="Footer Placeholder 3">
            <a:extLst>
              <a:ext uri="{FF2B5EF4-FFF2-40B4-BE49-F238E27FC236}">
                <a16:creationId xmlns:a16="http://schemas.microsoft.com/office/drawing/2014/main" id="{C10ABA5B-28F2-D04C-AB14-9A9720B2BB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BD5D40-6824-CA4C-ABFE-C4EA401DC109}"/>
              </a:ext>
            </a:extLst>
          </p:cNvPr>
          <p:cNvSpPr>
            <a:spLocks noGrp="1"/>
          </p:cNvSpPr>
          <p:nvPr>
            <p:ph type="sldNum" sz="quarter" idx="12"/>
          </p:nvPr>
        </p:nvSpPr>
        <p:spPr/>
        <p:txBody>
          <a:bodyPr/>
          <a:lstStyle/>
          <a:p>
            <a:fld id="{4AB8AE66-5BE6-374E-AA8D-D8B63DFAC0C3}" type="slidenum">
              <a:rPr lang="en-US" smtClean="0"/>
              <a:t>‹#›</a:t>
            </a:fld>
            <a:endParaRPr lang="en-US"/>
          </a:p>
        </p:txBody>
      </p:sp>
    </p:spTree>
    <p:extLst>
      <p:ext uri="{BB962C8B-B14F-4D97-AF65-F5344CB8AC3E}">
        <p14:creationId xmlns:p14="http://schemas.microsoft.com/office/powerpoint/2010/main" val="308282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C3E4DF-55AB-4C4E-B056-042AEFE0E540}"/>
              </a:ext>
            </a:extLst>
          </p:cNvPr>
          <p:cNvSpPr>
            <a:spLocks noGrp="1"/>
          </p:cNvSpPr>
          <p:nvPr>
            <p:ph type="dt" sz="half" idx="10"/>
          </p:nvPr>
        </p:nvSpPr>
        <p:spPr/>
        <p:txBody>
          <a:bodyPr/>
          <a:lstStyle/>
          <a:p>
            <a:fld id="{3B32BB1E-E424-4940-A19C-6DAF36B18CD9}" type="datetimeFigureOut">
              <a:rPr lang="en-US" smtClean="0"/>
              <a:t>7/11/19</a:t>
            </a:fld>
            <a:endParaRPr lang="en-US"/>
          </a:p>
        </p:txBody>
      </p:sp>
      <p:sp>
        <p:nvSpPr>
          <p:cNvPr id="3" name="Footer Placeholder 2">
            <a:extLst>
              <a:ext uri="{FF2B5EF4-FFF2-40B4-BE49-F238E27FC236}">
                <a16:creationId xmlns:a16="http://schemas.microsoft.com/office/drawing/2014/main" id="{0877FC37-C448-5249-841A-384AA67210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9A727C-2C65-DB48-A472-6A6793CDE09C}"/>
              </a:ext>
            </a:extLst>
          </p:cNvPr>
          <p:cNvSpPr>
            <a:spLocks noGrp="1"/>
          </p:cNvSpPr>
          <p:nvPr>
            <p:ph type="sldNum" sz="quarter" idx="12"/>
          </p:nvPr>
        </p:nvSpPr>
        <p:spPr/>
        <p:txBody>
          <a:bodyPr/>
          <a:lstStyle/>
          <a:p>
            <a:fld id="{4AB8AE66-5BE6-374E-AA8D-D8B63DFAC0C3}" type="slidenum">
              <a:rPr lang="en-US" smtClean="0"/>
              <a:t>‹#›</a:t>
            </a:fld>
            <a:endParaRPr lang="en-US"/>
          </a:p>
        </p:txBody>
      </p:sp>
    </p:spTree>
    <p:extLst>
      <p:ext uri="{BB962C8B-B14F-4D97-AF65-F5344CB8AC3E}">
        <p14:creationId xmlns:p14="http://schemas.microsoft.com/office/powerpoint/2010/main" val="214077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7F0E-DF1A-A648-94B4-FC3B0850D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17DACF-2BE0-684E-8DF5-5269C9018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FFF0A2-6358-664D-B53C-0635EFE1D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529CF-D331-874D-AE83-50D2677C61D3}"/>
              </a:ext>
            </a:extLst>
          </p:cNvPr>
          <p:cNvSpPr>
            <a:spLocks noGrp="1"/>
          </p:cNvSpPr>
          <p:nvPr>
            <p:ph type="dt" sz="half" idx="10"/>
          </p:nvPr>
        </p:nvSpPr>
        <p:spPr/>
        <p:txBody>
          <a:bodyPr/>
          <a:lstStyle/>
          <a:p>
            <a:fld id="{3B32BB1E-E424-4940-A19C-6DAF36B18CD9}" type="datetimeFigureOut">
              <a:rPr lang="en-US" smtClean="0"/>
              <a:t>7/11/19</a:t>
            </a:fld>
            <a:endParaRPr lang="en-US"/>
          </a:p>
        </p:txBody>
      </p:sp>
      <p:sp>
        <p:nvSpPr>
          <p:cNvPr id="6" name="Footer Placeholder 5">
            <a:extLst>
              <a:ext uri="{FF2B5EF4-FFF2-40B4-BE49-F238E27FC236}">
                <a16:creationId xmlns:a16="http://schemas.microsoft.com/office/drawing/2014/main" id="{B97479B1-E923-754B-BA38-608A0A9B0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9F1549-4E2D-B843-8A69-0BBA7FD8C4C5}"/>
              </a:ext>
            </a:extLst>
          </p:cNvPr>
          <p:cNvSpPr>
            <a:spLocks noGrp="1"/>
          </p:cNvSpPr>
          <p:nvPr>
            <p:ph type="sldNum" sz="quarter" idx="12"/>
          </p:nvPr>
        </p:nvSpPr>
        <p:spPr/>
        <p:txBody>
          <a:bodyPr/>
          <a:lstStyle/>
          <a:p>
            <a:fld id="{4AB8AE66-5BE6-374E-AA8D-D8B63DFAC0C3}" type="slidenum">
              <a:rPr lang="en-US" smtClean="0"/>
              <a:t>‹#›</a:t>
            </a:fld>
            <a:endParaRPr lang="en-US"/>
          </a:p>
        </p:txBody>
      </p:sp>
    </p:spTree>
    <p:extLst>
      <p:ext uri="{BB962C8B-B14F-4D97-AF65-F5344CB8AC3E}">
        <p14:creationId xmlns:p14="http://schemas.microsoft.com/office/powerpoint/2010/main" val="50495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BAF-4978-9646-8806-8EE262189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6807FF-B98F-9D42-BD9B-138CD8EDD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D3E20E-EBD4-A14C-81E8-B6836C217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272E6-0966-7C43-9BF7-D9FEEAD77039}"/>
              </a:ext>
            </a:extLst>
          </p:cNvPr>
          <p:cNvSpPr>
            <a:spLocks noGrp="1"/>
          </p:cNvSpPr>
          <p:nvPr>
            <p:ph type="dt" sz="half" idx="10"/>
          </p:nvPr>
        </p:nvSpPr>
        <p:spPr/>
        <p:txBody>
          <a:bodyPr/>
          <a:lstStyle/>
          <a:p>
            <a:fld id="{3B32BB1E-E424-4940-A19C-6DAF36B18CD9}" type="datetimeFigureOut">
              <a:rPr lang="en-US" smtClean="0"/>
              <a:t>7/11/19</a:t>
            </a:fld>
            <a:endParaRPr lang="en-US"/>
          </a:p>
        </p:txBody>
      </p:sp>
      <p:sp>
        <p:nvSpPr>
          <p:cNvPr id="6" name="Footer Placeholder 5">
            <a:extLst>
              <a:ext uri="{FF2B5EF4-FFF2-40B4-BE49-F238E27FC236}">
                <a16:creationId xmlns:a16="http://schemas.microsoft.com/office/drawing/2014/main" id="{3F1BACE0-D5D8-1C41-AFBF-A353FBA09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66A411-F1E7-A64B-AF5F-C77465AFC421}"/>
              </a:ext>
            </a:extLst>
          </p:cNvPr>
          <p:cNvSpPr>
            <a:spLocks noGrp="1"/>
          </p:cNvSpPr>
          <p:nvPr>
            <p:ph type="sldNum" sz="quarter" idx="12"/>
          </p:nvPr>
        </p:nvSpPr>
        <p:spPr/>
        <p:txBody>
          <a:bodyPr/>
          <a:lstStyle/>
          <a:p>
            <a:fld id="{4AB8AE66-5BE6-374E-AA8D-D8B63DFAC0C3}" type="slidenum">
              <a:rPr lang="en-US" smtClean="0"/>
              <a:t>‹#›</a:t>
            </a:fld>
            <a:endParaRPr lang="en-US"/>
          </a:p>
        </p:txBody>
      </p:sp>
    </p:spTree>
    <p:extLst>
      <p:ext uri="{BB962C8B-B14F-4D97-AF65-F5344CB8AC3E}">
        <p14:creationId xmlns:p14="http://schemas.microsoft.com/office/powerpoint/2010/main" val="134657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08B21-B476-F347-A60A-69A8E8C34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AC57A7-0911-6D4E-933D-37D73BABB2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06486-54D7-5347-85DD-4E48B40438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2BB1E-E424-4940-A19C-6DAF36B18CD9}" type="datetimeFigureOut">
              <a:rPr lang="en-US" smtClean="0"/>
              <a:t>7/11/19</a:t>
            </a:fld>
            <a:endParaRPr lang="en-US"/>
          </a:p>
        </p:txBody>
      </p:sp>
      <p:sp>
        <p:nvSpPr>
          <p:cNvPr id="5" name="Footer Placeholder 4">
            <a:extLst>
              <a:ext uri="{FF2B5EF4-FFF2-40B4-BE49-F238E27FC236}">
                <a16:creationId xmlns:a16="http://schemas.microsoft.com/office/drawing/2014/main" id="{F656D745-ACD4-C046-82FD-7245236B7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62375D-71AB-9E48-AC75-739102077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8AE66-5BE6-374E-AA8D-D8B63DFAC0C3}" type="slidenum">
              <a:rPr lang="en-US" smtClean="0"/>
              <a:t>‹#›</a:t>
            </a:fld>
            <a:endParaRPr lang="en-US"/>
          </a:p>
        </p:txBody>
      </p:sp>
    </p:spTree>
    <p:extLst>
      <p:ext uri="{BB962C8B-B14F-4D97-AF65-F5344CB8AC3E}">
        <p14:creationId xmlns:p14="http://schemas.microsoft.com/office/powerpoint/2010/main" val="816115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D2D658B-2D79-4B4B-A7E1-716DBDB5B4E7}"/>
              </a:ext>
            </a:extLst>
          </p:cNvPr>
          <p:cNvPicPr>
            <a:picLocks noChangeAspect="1"/>
          </p:cNvPicPr>
          <p:nvPr/>
        </p:nvPicPr>
        <p:blipFill rotWithShape="1">
          <a:blip r:embed="rId3">
            <a:alphaModFix amt="67000"/>
          </a:blip>
          <a:srcRect t="8487" b="8487"/>
          <a:stretch/>
        </p:blipFill>
        <p:spPr>
          <a:xfrm>
            <a:off x="20" y="1"/>
            <a:ext cx="12191980" cy="6857999"/>
          </a:xfrm>
          <a:prstGeom prst="rect">
            <a:avLst/>
          </a:prstGeom>
        </p:spPr>
      </p:pic>
      <p:sp>
        <p:nvSpPr>
          <p:cNvPr id="3" name="Subtitle 2">
            <a:extLst>
              <a:ext uri="{FF2B5EF4-FFF2-40B4-BE49-F238E27FC236}">
                <a16:creationId xmlns:a16="http://schemas.microsoft.com/office/drawing/2014/main" id="{BC18FBDB-7718-C647-AA40-6F476086D78E}"/>
              </a:ext>
            </a:extLst>
          </p:cNvPr>
          <p:cNvSpPr>
            <a:spLocks noGrp="1"/>
          </p:cNvSpPr>
          <p:nvPr>
            <p:ph type="subTitle" idx="1"/>
          </p:nvPr>
        </p:nvSpPr>
        <p:spPr>
          <a:xfrm>
            <a:off x="4686276" y="978844"/>
            <a:ext cx="6899667" cy="4900312"/>
          </a:xfrm>
        </p:spPr>
        <p:txBody>
          <a:bodyPr anchor="ctr">
            <a:normAutofit/>
          </a:bodyPr>
          <a:lstStyle/>
          <a:p>
            <a:pPr algn="l"/>
            <a:r>
              <a:rPr lang="en-US" sz="2800" dirty="0">
                <a:solidFill>
                  <a:srgbClr val="FFFFFF"/>
                </a:solidFill>
                <a:latin typeface="Candara" panose="020E0502030303020204" pitchFamily="34" charset="0"/>
              </a:rPr>
              <a:t>About 60 percent of farm land is still tended by traditional or indigenous farmers. They have fed family &amp; local communities for thousands of years. 2015, there were an estimated 570 million such farmers; in contrast, there are about a million farmers using conventional &amp; biotechnology systems. </a:t>
            </a:r>
          </a:p>
          <a:p>
            <a:pPr algn="r"/>
            <a:endParaRPr lang="en-US" sz="1800" dirty="0">
              <a:solidFill>
                <a:srgbClr val="FFFFFF"/>
              </a:solidFill>
            </a:endParaRPr>
          </a:p>
        </p:txBody>
      </p:sp>
      <p:cxnSp>
        <p:nvCxnSpPr>
          <p:cNvPr id="16" name="Straight Connector 15">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05C7B9C-7BA9-1B41-9FE7-60CF459A5072}"/>
              </a:ext>
            </a:extLst>
          </p:cNvPr>
          <p:cNvSpPr txBox="1">
            <a:spLocks/>
          </p:cNvSpPr>
          <p:nvPr/>
        </p:nvSpPr>
        <p:spPr>
          <a:xfrm>
            <a:off x="199156" y="2518328"/>
            <a:ext cx="3657600" cy="18213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FFFFFF"/>
                </a:solidFill>
                <a:latin typeface="Candara" panose="020E0502030303020204" pitchFamily="34" charset="0"/>
              </a:rPr>
              <a:t>Altieri on traditional agriculture</a:t>
            </a:r>
          </a:p>
        </p:txBody>
      </p:sp>
    </p:spTree>
    <p:extLst>
      <p:ext uri="{BB962C8B-B14F-4D97-AF65-F5344CB8AC3E}">
        <p14:creationId xmlns:p14="http://schemas.microsoft.com/office/powerpoint/2010/main" val="30121340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enter of Origin Map of Teocintle and Maize Populations.jpg">
            <a:extLst>
              <a:ext uri="{FF2B5EF4-FFF2-40B4-BE49-F238E27FC236}">
                <a16:creationId xmlns:a16="http://schemas.microsoft.com/office/drawing/2014/main" id="{529A8FBD-3AA4-114E-AE63-B7D71468CEBF}"/>
              </a:ext>
            </a:extLst>
          </p:cNvPr>
          <p:cNvPicPr>
            <a:picLocks noChangeAspect="1"/>
          </p:cNvPicPr>
          <p:nvPr/>
        </p:nvPicPr>
        <p:blipFill rotWithShape="1">
          <a:blip r:embed="rId2">
            <a:extLst>
              <a:ext uri="{28A0092B-C50C-407E-A947-70E740481C1C}">
                <a14:useLocalDpi xmlns:a14="http://schemas.microsoft.com/office/drawing/2010/main" val="0"/>
              </a:ext>
            </a:extLst>
          </a:blip>
          <a:srcRect r="8315"/>
          <a:stretch/>
        </p:blipFill>
        <p:spPr>
          <a:xfrm>
            <a:off x="20" y="10"/>
            <a:ext cx="4637226" cy="685799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5277328" y="640082"/>
            <a:ext cx="6274591" cy="1844701"/>
          </a:xfrm>
        </p:spPr>
        <p:txBody>
          <a:bodyPr>
            <a:normAutofit/>
          </a:bodyPr>
          <a:lstStyle/>
          <a:p>
            <a:r>
              <a:rPr lang="en-US" sz="4000" dirty="0">
                <a:solidFill>
                  <a:schemeClr val="bg1"/>
                </a:solidFill>
                <a:latin typeface="Candara" panose="020E0502030303020204" pitchFamily="34" charset="0"/>
              </a:rPr>
              <a:t>Refining the map</a:t>
            </a: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5277327" y="3124865"/>
            <a:ext cx="6274592" cy="2061645"/>
          </a:xfrm>
        </p:spPr>
        <p:txBody>
          <a:bodyPr>
            <a:normAutofit/>
          </a:bodyPr>
          <a:lstStyle/>
          <a:p>
            <a:pPr algn="l"/>
            <a:r>
              <a:rPr lang="en-US" sz="2600" dirty="0">
                <a:solidFill>
                  <a:schemeClr val="bg1"/>
                </a:solidFill>
                <a:latin typeface="Candara" panose="020E0502030303020204" pitchFamily="34" charset="0"/>
              </a:rPr>
              <a:t>The current state of genomic mapping of the centers of origin and diversification</a:t>
            </a:r>
            <a:br>
              <a:rPr lang="en-US" sz="2600" dirty="0">
                <a:solidFill>
                  <a:schemeClr val="bg1"/>
                </a:solidFill>
                <a:latin typeface="Candara" panose="020E0502030303020204" pitchFamily="34" charset="0"/>
              </a:rPr>
            </a:br>
            <a:r>
              <a:rPr lang="en-US" sz="2600" dirty="0">
                <a:solidFill>
                  <a:schemeClr val="bg1"/>
                </a:solidFill>
                <a:latin typeface="Candara" panose="020E0502030303020204" pitchFamily="34" charset="0"/>
              </a:rPr>
              <a:t>of teocintle and maize (Matsuoka et al 2002)</a:t>
            </a:r>
          </a:p>
        </p:txBody>
      </p:sp>
    </p:spTree>
    <p:extLst>
      <p:ext uri="{BB962C8B-B14F-4D97-AF65-F5344CB8AC3E}">
        <p14:creationId xmlns:p14="http://schemas.microsoft.com/office/powerpoint/2010/main" val="372175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79000"/>
          </a:schemeClr>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2BBC60-D929-5E43-9343-AE198FFB2911}"/>
              </a:ext>
            </a:extLst>
          </p:cNvPr>
          <p:cNvSpPr>
            <a:spLocks noGrp="1"/>
          </p:cNvSpPr>
          <p:nvPr>
            <p:ph type="title"/>
          </p:nvPr>
        </p:nvSpPr>
        <p:spPr>
          <a:xfrm>
            <a:off x="1023936" y="-75738"/>
            <a:ext cx="2886075" cy="2486024"/>
          </a:xfrm>
          <a:noFill/>
        </p:spPr>
        <p:txBody>
          <a:bodyPr vert="horz" lIns="91440" tIns="45720" rIns="91440" bIns="45720" rtlCol="0" anchor="ctr">
            <a:normAutofit/>
          </a:bodyPr>
          <a:lstStyle/>
          <a:p>
            <a:pPr algn="ctr"/>
            <a:r>
              <a:rPr lang="en-US" sz="3600" b="1" dirty="0">
                <a:solidFill>
                  <a:schemeClr val="bg1"/>
                </a:solidFill>
              </a:rPr>
              <a:t>Center of origin crops are landraces</a:t>
            </a:r>
          </a:p>
        </p:txBody>
      </p:sp>
      <p:pic>
        <p:nvPicPr>
          <p:cNvPr id="5" name="Picture 4" descr="Beadle (1980).jpg">
            <a:extLst>
              <a:ext uri="{FF2B5EF4-FFF2-40B4-BE49-F238E27FC236}">
                <a16:creationId xmlns:a16="http://schemas.microsoft.com/office/drawing/2014/main" id="{81ACE16A-B785-AC4E-809B-203A9C69C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746" y="428178"/>
            <a:ext cx="2971800" cy="6042470"/>
          </a:xfrm>
          <a:prstGeom prst="rect">
            <a:avLst/>
          </a:prstGeom>
        </p:spPr>
      </p:pic>
      <p:sp>
        <p:nvSpPr>
          <p:cNvPr id="4" name="Rectangle 3">
            <a:extLst>
              <a:ext uri="{FF2B5EF4-FFF2-40B4-BE49-F238E27FC236}">
                <a16:creationId xmlns:a16="http://schemas.microsoft.com/office/drawing/2014/main" id="{736727D1-8514-3A4D-9985-7BEFB5EFB0BF}"/>
              </a:ext>
            </a:extLst>
          </p:cNvPr>
          <p:cNvSpPr/>
          <p:nvPr/>
        </p:nvSpPr>
        <p:spPr>
          <a:xfrm>
            <a:off x="4357685" y="428178"/>
            <a:ext cx="4549225" cy="6001643"/>
          </a:xfrm>
          <a:prstGeom prst="rect">
            <a:avLst/>
          </a:prstGeom>
        </p:spPr>
        <p:txBody>
          <a:bodyPr wrap="square">
            <a:spAutoFit/>
          </a:bodyPr>
          <a:lstStyle/>
          <a:p>
            <a:pPr algn="r"/>
            <a:r>
              <a:rPr lang="en-US" sz="2400" dirty="0">
                <a:solidFill>
                  <a:schemeClr val="bg1"/>
                </a:solidFill>
              </a:rPr>
              <a:t>Nobel laureate, George Beadle uses this diagram in his “Ancestry of Corn” study (1980). It shows the wild ancestor teocintle labeled here as a and b. The tunicate florescence (intermediate form) as c. Ancestral native corn as d; and ‘modern’ corn as e, this latter presumably a Green Revolution hybrid as ideal type.</a:t>
            </a:r>
          </a:p>
          <a:p>
            <a:pPr algn="r"/>
            <a:endParaRPr lang="en-US" sz="2400" dirty="0">
              <a:solidFill>
                <a:schemeClr val="bg1"/>
              </a:solidFill>
            </a:endParaRPr>
          </a:p>
          <a:p>
            <a:pPr algn="r"/>
            <a:r>
              <a:rPr lang="en-US" sz="2400" dirty="0">
                <a:solidFill>
                  <a:schemeClr val="bg1"/>
                </a:solidFill>
              </a:rPr>
              <a:t>Landrace. A native crop developed in its center of origin and it is cultivated in areas with populations of wild ancestors and intermediate forms.  </a:t>
            </a:r>
          </a:p>
        </p:txBody>
      </p:sp>
    </p:spTree>
    <p:extLst>
      <p:ext uri="{BB962C8B-B14F-4D97-AF65-F5344CB8AC3E}">
        <p14:creationId xmlns:p14="http://schemas.microsoft.com/office/powerpoint/2010/main" val="51655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allegos Tunicate (2010).jpg">
            <a:extLst>
              <a:ext uri="{FF2B5EF4-FFF2-40B4-BE49-F238E27FC236}">
                <a16:creationId xmlns:a16="http://schemas.microsoft.com/office/drawing/2014/main" id="{97EE2B1D-EB33-AA4A-874D-5EC69B1D4DA5}"/>
              </a:ext>
            </a:extLst>
          </p:cNvPr>
          <p:cNvPicPr>
            <a:picLocks noChangeAspect="1"/>
          </p:cNvPicPr>
          <p:nvPr/>
        </p:nvPicPr>
        <p:blipFill rotWithShape="1">
          <a:blip r:embed="rId2">
            <a:extLst>
              <a:ext uri="{28A0092B-C50C-407E-A947-70E740481C1C}">
                <a14:useLocalDpi xmlns:a14="http://schemas.microsoft.com/office/drawing/2010/main" val="0"/>
              </a:ext>
            </a:extLst>
          </a:blip>
          <a:srcRect r="9843"/>
          <a:stretch/>
        </p:blipFill>
        <p:spPr>
          <a:xfrm>
            <a:off x="20" y="10"/>
            <a:ext cx="4637226" cy="685799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5277327" y="318057"/>
            <a:ext cx="6274591" cy="970057"/>
          </a:xfrm>
        </p:spPr>
        <p:txBody>
          <a:bodyPr>
            <a:normAutofit/>
          </a:bodyPr>
          <a:lstStyle/>
          <a:p>
            <a:pPr algn="l"/>
            <a:r>
              <a:rPr lang="en-US" dirty="0">
                <a:solidFill>
                  <a:schemeClr val="bg1"/>
                </a:solidFill>
                <a:latin typeface="Candara" panose="020E0502030303020204" pitchFamily="34" charset="0"/>
              </a:rPr>
              <a:t>Landraces</a:t>
            </a: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5277327" y="1431235"/>
            <a:ext cx="6274592" cy="4786687"/>
          </a:xfrm>
        </p:spPr>
        <p:txBody>
          <a:bodyPr>
            <a:noAutofit/>
          </a:bodyPr>
          <a:lstStyle/>
          <a:p>
            <a:pPr algn="l"/>
            <a:r>
              <a:rPr lang="en-US" b="1" dirty="0">
                <a:solidFill>
                  <a:schemeClr val="bg1"/>
                </a:solidFill>
                <a:effectLst>
                  <a:outerShdw blurRad="38100" dist="38100" dir="2700000" algn="tl">
                    <a:srgbClr val="000000">
                      <a:alpha val="43137"/>
                    </a:srgbClr>
                  </a:outerShdw>
                </a:effectLst>
                <a:latin typeface="Candara" panose="020E0502030303020204" pitchFamily="34" charset="0"/>
              </a:rPr>
              <a:t>Tunicate </a:t>
            </a:r>
            <a:r>
              <a:rPr lang="en-US" dirty="0">
                <a:solidFill>
                  <a:schemeClr val="bg1"/>
                </a:solidFill>
                <a:effectLst>
                  <a:outerShdw blurRad="38100" dist="38100" dir="2700000" algn="tl">
                    <a:srgbClr val="000000">
                      <a:alpha val="43137"/>
                    </a:srgbClr>
                  </a:outerShdw>
                </a:effectLst>
                <a:latin typeface="Candara" panose="020E0502030303020204" pitchFamily="34" charset="0"/>
              </a:rPr>
              <a:t>florescence from the 2010 harvest of </a:t>
            </a:r>
            <a:r>
              <a:rPr lang="en-US" i="1" dirty="0">
                <a:solidFill>
                  <a:schemeClr val="bg1"/>
                </a:solidFill>
                <a:effectLst>
                  <a:outerShdw blurRad="38100" dist="38100" dir="2700000" algn="tl">
                    <a:srgbClr val="000000">
                      <a:alpha val="43137"/>
                    </a:srgbClr>
                  </a:outerShdw>
                </a:effectLst>
                <a:latin typeface="Candara" panose="020E0502030303020204" pitchFamily="34" charset="0"/>
              </a:rPr>
              <a:t>maíz de concho </a:t>
            </a:r>
            <a:r>
              <a:rPr lang="en-US" dirty="0">
                <a:solidFill>
                  <a:schemeClr val="bg1"/>
                </a:solidFill>
                <a:effectLst>
                  <a:outerShdw blurRad="38100" dist="38100" dir="2700000" algn="tl">
                    <a:srgbClr val="000000">
                      <a:alpha val="43137"/>
                    </a:srgbClr>
                  </a:outerShdw>
                </a:effectLst>
                <a:latin typeface="Candara" panose="020E0502030303020204" pitchFamily="34" charset="0"/>
              </a:rPr>
              <a:t>from Corpus A. Gallegos (1998 accession). Grown at Almunyah Dos Acequias, San Pablo, CO. This occurs randomly for in-bred parent lines of landrace heirloom seed stock when native corn reverts back to wild ancestral forms. This does not happen in hybrid varieties or GMO ‘events’.</a:t>
            </a:r>
          </a:p>
          <a:p>
            <a:pPr algn="l"/>
            <a:r>
              <a:rPr lang="en-US" dirty="0">
                <a:solidFill>
                  <a:schemeClr val="bg1"/>
                </a:solidFill>
                <a:effectLst>
                  <a:outerShdw blurRad="38100" dist="38100" dir="2700000" algn="tl">
                    <a:srgbClr val="000000">
                      <a:alpha val="43137"/>
                    </a:srgbClr>
                  </a:outerShdw>
                </a:effectLst>
                <a:latin typeface="Candara" panose="020E0502030303020204" pitchFamily="34" charset="0"/>
              </a:rPr>
              <a:t>Significance: The close relationships between domesticated, intermediate and wild ancestors is important because these are veritable storehouses of thousands of years of genetic information about adaptation to place-based conditions and continued gene flow.</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1193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833002" y="365126"/>
            <a:ext cx="10520702" cy="960438"/>
          </a:xfrm>
        </p:spPr>
        <p:txBody>
          <a:bodyPr vert="horz" lIns="91440" tIns="45720" rIns="91440" bIns="45720" rtlCol="0" anchor="ctr">
            <a:normAutofit/>
          </a:bodyPr>
          <a:lstStyle/>
          <a:p>
            <a:r>
              <a:rPr lang="en-US" sz="3600" kern="1200" dirty="0">
                <a:solidFill>
                  <a:srgbClr val="FFFFFF"/>
                </a:solidFill>
                <a:latin typeface="Candara" panose="020E0502030303020204" pitchFamily="34" charset="0"/>
              </a:rPr>
              <a:t>Ecological features of traditional agriculture</a:t>
            </a: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405246" y="1690688"/>
            <a:ext cx="11381508" cy="4802187"/>
          </a:xfrm>
        </p:spPr>
        <p:txBody>
          <a:bodyPr vert="horz" lIns="91440" tIns="45720" rIns="91440" bIns="45720" rtlCol="0">
            <a:normAutofit lnSpcReduction="10000"/>
          </a:bodyPr>
          <a:lstStyle/>
          <a:p>
            <a:pPr marL="685800" indent="-457200" algn="l">
              <a:buFont typeface="+mj-lt"/>
              <a:buAutoNum type="arabicPeriod"/>
            </a:pPr>
            <a:r>
              <a:rPr lang="en-US" sz="2200" b="1" dirty="0">
                <a:solidFill>
                  <a:srgbClr val="FFFFFF"/>
                </a:solidFill>
                <a:latin typeface="Candara" panose="020E0502030303020204" pitchFamily="34" charset="0"/>
              </a:rPr>
              <a:t>Spatial and temporal diversity and continuity</a:t>
            </a:r>
            <a:r>
              <a:rPr lang="en-US" sz="2200" dirty="0">
                <a:solidFill>
                  <a:srgbClr val="FFFFFF"/>
                </a:solidFill>
                <a:latin typeface="Candara" panose="020E0502030303020204" pitchFamily="34" charset="0"/>
              </a:rPr>
              <a:t>. Last a long time; spatially diversity due to </a:t>
            </a:r>
            <a:r>
              <a:rPr lang="en-US" sz="2200" dirty="0" err="1">
                <a:solidFill>
                  <a:srgbClr val="FFFFFF"/>
                </a:solidFill>
                <a:latin typeface="Candara" panose="020E0502030303020204" pitchFamily="34" charset="0"/>
              </a:rPr>
              <a:t>agrobiomimicry</a:t>
            </a:r>
            <a:r>
              <a:rPr lang="en-US" sz="2200" dirty="0">
                <a:solidFill>
                  <a:srgbClr val="FFFFFF"/>
                </a:solidFill>
                <a:latin typeface="Candara" panose="020E0502030303020204" pitchFamily="34" charset="0"/>
              </a:rPr>
              <a:t>.</a:t>
            </a:r>
          </a:p>
          <a:p>
            <a:pPr marL="685800" indent="-457200" algn="l">
              <a:buFont typeface="+mj-lt"/>
              <a:buAutoNum type="arabicPeriod"/>
            </a:pPr>
            <a:r>
              <a:rPr lang="en-US" sz="2200" b="1" dirty="0">
                <a:solidFill>
                  <a:srgbClr val="FFFFFF"/>
                </a:solidFill>
                <a:latin typeface="Candara" panose="020E0502030303020204" pitchFamily="34" charset="0"/>
              </a:rPr>
              <a:t>Water conservation</a:t>
            </a:r>
            <a:r>
              <a:rPr lang="en-US" sz="2200" dirty="0">
                <a:solidFill>
                  <a:srgbClr val="FFFFFF"/>
                </a:solidFill>
                <a:latin typeface="Candara" panose="020E0502030303020204" pitchFamily="34" charset="0"/>
              </a:rPr>
              <a:t>. Majority of cases, rain-fed systems. Crops determined in part by water availability. Where irrigation is used, these systems tend to manage water allocation and use rights as a common property right (e.g., acequias, </a:t>
            </a:r>
            <a:r>
              <a:rPr lang="en-US" sz="2200" dirty="0" err="1">
                <a:solidFill>
                  <a:srgbClr val="FFFFFF"/>
                </a:solidFill>
                <a:latin typeface="Candara" panose="020E0502030303020204" pitchFamily="34" charset="0"/>
              </a:rPr>
              <a:t>zanjas</a:t>
            </a:r>
            <a:r>
              <a:rPr lang="en-US" sz="2200" dirty="0">
                <a:solidFill>
                  <a:srgbClr val="FFFFFF"/>
                </a:solidFill>
                <a:latin typeface="Candara" panose="020E0502030303020204" pitchFamily="34" charset="0"/>
              </a:rPr>
              <a:t>, </a:t>
            </a:r>
            <a:r>
              <a:rPr lang="en-US" sz="2200" dirty="0" err="1">
                <a:solidFill>
                  <a:srgbClr val="FFFFFF"/>
                </a:solidFill>
                <a:latin typeface="Candara" panose="020E0502030303020204" pitchFamily="34" charset="0"/>
              </a:rPr>
              <a:t>subaks</a:t>
            </a:r>
            <a:r>
              <a:rPr lang="en-US" sz="2200" dirty="0">
                <a:solidFill>
                  <a:srgbClr val="FFFFFF"/>
                </a:solidFill>
                <a:latin typeface="Candara" panose="020E0502030303020204" pitchFamily="34" charset="0"/>
              </a:rPr>
              <a:t>, etc.).</a:t>
            </a:r>
          </a:p>
          <a:p>
            <a:pPr marL="685800" indent="-457200" algn="l">
              <a:buFont typeface="+mj-lt"/>
              <a:buAutoNum type="arabicPeriod"/>
            </a:pPr>
            <a:r>
              <a:rPr lang="en-US" sz="2200" b="1" dirty="0">
                <a:solidFill>
                  <a:srgbClr val="FFFFFF"/>
                </a:solidFill>
                <a:latin typeface="Candara" panose="020E0502030303020204" pitchFamily="34" charset="0"/>
              </a:rPr>
              <a:t>Optimal use of space and resources.</a:t>
            </a:r>
            <a:r>
              <a:rPr lang="en-US" sz="2200" dirty="0">
                <a:solidFill>
                  <a:srgbClr val="FFFFFF"/>
                </a:solidFill>
                <a:latin typeface="Candara" panose="020E0502030303020204" pitchFamily="34" charset="0"/>
              </a:rPr>
              <a:t>  Assemblages of plants with different growth habits, canopies, and root structures allow for better use of environmental inputs (nutrients, water, climate). </a:t>
            </a:r>
            <a:r>
              <a:rPr lang="en-US" sz="2200" b="1" dirty="0">
                <a:solidFill>
                  <a:srgbClr val="FFFFFF"/>
                </a:solidFill>
                <a:latin typeface="Candara" panose="020E0502030303020204" pitchFamily="34" charset="0"/>
              </a:rPr>
              <a:t>Agroforestry </a:t>
            </a:r>
            <a:r>
              <a:rPr lang="en-US" sz="2200" dirty="0">
                <a:solidFill>
                  <a:srgbClr val="FFFFFF"/>
                </a:solidFill>
                <a:latin typeface="Candara" panose="020E0502030303020204" pitchFamily="34" charset="0"/>
              </a:rPr>
              <a:t>is one example.</a:t>
            </a:r>
          </a:p>
          <a:p>
            <a:pPr marL="685800" indent="-457200" algn="l">
              <a:buFont typeface="+mj-lt"/>
              <a:buAutoNum type="arabicPeriod"/>
            </a:pPr>
            <a:r>
              <a:rPr lang="en-US" sz="2200" b="1" dirty="0">
                <a:solidFill>
                  <a:srgbClr val="FFFFFF"/>
                </a:solidFill>
                <a:latin typeface="Candara" panose="020E0502030303020204" pitchFamily="34" charset="0"/>
              </a:rPr>
              <a:t>Recycling of nutrients</a:t>
            </a:r>
            <a:r>
              <a:rPr lang="en-US" sz="2200" dirty="0">
                <a:solidFill>
                  <a:srgbClr val="FFFFFF"/>
                </a:solidFill>
                <a:latin typeface="Candara" panose="020E0502030303020204" pitchFamily="34" charset="0"/>
              </a:rPr>
              <a:t>. Closed-cycles of inputs to sustain and enrich soils. Polycultures. Intercropping (companion plants and </a:t>
            </a:r>
            <a:r>
              <a:rPr lang="en-US" sz="2200" b="1" dirty="0">
                <a:solidFill>
                  <a:srgbClr val="FFFFFF"/>
                </a:solidFill>
                <a:latin typeface="Candara" panose="020E0502030303020204" pitchFamily="34" charset="0"/>
              </a:rPr>
              <a:t>soil biodynamics</a:t>
            </a:r>
            <a:r>
              <a:rPr lang="en-US" sz="2200" dirty="0">
                <a:solidFill>
                  <a:srgbClr val="FFFFFF"/>
                </a:solidFill>
                <a:latin typeface="Candara" panose="020E0502030303020204" pitchFamily="34" charset="0"/>
              </a:rPr>
              <a:t>).</a:t>
            </a:r>
          </a:p>
          <a:p>
            <a:pPr marL="685800" indent="-457200" algn="l">
              <a:buFont typeface="+mj-lt"/>
              <a:buAutoNum type="arabicPeriod"/>
            </a:pPr>
            <a:r>
              <a:rPr lang="en-US" sz="2200" b="1" dirty="0">
                <a:solidFill>
                  <a:srgbClr val="FFFFFF"/>
                </a:solidFill>
                <a:latin typeface="Candara" panose="020E0502030303020204" pitchFamily="34" charset="0"/>
              </a:rPr>
              <a:t>Control of succession and protection of crops</a:t>
            </a:r>
            <a:r>
              <a:rPr lang="en-US" sz="2200" dirty="0">
                <a:solidFill>
                  <a:srgbClr val="FFFFFF"/>
                </a:solidFill>
                <a:latin typeface="Candara" panose="020E0502030303020204" pitchFamily="34" charset="0"/>
              </a:rPr>
              <a:t>. Natural controls are the key and these include species and structural diversity. Many of these controls include practices that enhance soil fertility; this involves companion planting, mulch, </a:t>
            </a:r>
            <a:r>
              <a:rPr lang="en-US" sz="2200" i="1" dirty="0" err="1">
                <a:solidFill>
                  <a:srgbClr val="FFFFFF"/>
                </a:solidFill>
                <a:latin typeface="Candara" panose="020E0502030303020204" pitchFamily="34" charset="0"/>
              </a:rPr>
              <a:t>hugelkultur</a:t>
            </a:r>
            <a:r>
              <a:rPr lang="en-US" sz="2200" dirty="0">
                <a:solidFill>
                  <a:srgbClr val="FFFFFF"/>
                </a:solidFill>
                <a:latin typeface="Candara" panose="020E0502030303020204" pitchFamily="34" charset="0"/>
              </a:rPr>
              <a:t> or rotten wood mounds, etc.</a:t>
            </a:r>
          </a:p>
          <a:p>
            <a:pPr marL="685800" indent="-457200" algn="l">
              <a:buFont typeface="+mj-lt"/>
              <a:buAutoNum type="arabicPeriod"/>
            </a:pPr>
            <a:endParaRPr lang="en-US" sz="2200" dirty="0">
              <a:solidFill>
                <a:srgbClr val="FFFFFF"/>
              </a:solidFill>
              <a:latin typeface="Candara" panose="020E0502030303020204" pitchFamily="34" charset="0"/>
            </a:endParaRPr>
          </a:p>
          <a:p>
            <a:pPr marL="685800" indent="-457200" algn="l">
              <a:buFont typeface="+mj-lt"/>
              <a:buAutoNum type="arabicPeriod"/>
            </a:pPr>
            <a:endParaRPr lang="en-US" sz="1900" dirty="0">
              <a:solidFill>
                <a:srgbClr val="FFFFFF"/>
              </a:solidFill>
            </a:endParaRPr>
          </a:p>
          <a:p>
            <a:pPr marL="457200" indent="-228600" algn="l">
              <a:buFont typeface="Arial" panose="020B0604020202020204" pitchFamily="34" charset="0"/>
              <a:buChar char="•"/>
            </a:pPr>
            <a:endParaRPr lang="en-US" sz="1900" dirty="0">
              <a:solidFill>
                <a:srgbClr val="FFFFFF"/>
              </a:solidFill>
            </a:endParaRPr>
          </a:p>
        </p:txBody>
      </p:sp>
    </p:spTree>
    <p:extLst>
      <p:ext uri="{BB962C8B-B14F-4D97-AF65-F5344CB8AC3E}">
        <p14:creationId xmlns:p14="http://schemas.microsoft.com/office/powerpoint/2010/main" val="347308806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655320" y="365125"/>
            <a:ext cx="9013052" cy="1046229"/>
          </a:xfrm>
        </p:spPr>
        <p:txBody>
          <a:bodyPr vert="horz" lIns="91440" tIns="45720" rIns="91440" bIns="45720" rtlCol="0" anchor="b">
            <a:normAutofit/>
          </a:bodyPr>
          <a:lstStyle/>
          <a:p>
            <a:pPr algn="l"/>
            <a:r>
              <a:rPr lang="en-US" sz="3600" kern="1200" dirty="0">
                <a:solidFill>
                  <a:schemeClr val="tx1"/>
                </a:solidFill>
                <a:latin typeface="Candara" panose="020E0502030303020204" pitchFamily="34" charset="0"/>
              </a:rPr>
              <a:t>Advantages of traditional agriculture</a:t>
            </a:r>
          </a:p>
        </p:txBody>
      </p:sp>
      <p:cxnSp>
        <p:nvCxnSpPr>
          <p:cNvPr id="15"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357809" y="2644518"/>
            <a:ext cx="11410121" cy="4054454"/>
          </a:xfrm>
        </p:spPr>
        <p:txBody>
          <a:bodyPr vert="horz" lIns="91440" tIns="45720" rIns="91440" bIns="45720" rtlCol="0">
            <a:normAutofit/>
          </a:bodyPr>
          <a:lstStyle/>
          <a:p>
            <a:pPr marL="742950" indent="-457200" algn="l">
              <a:buFont typeface="+mj-lt"/>
              <a:buAutoNum type="arabicPeriod"/>
            </a:pPr>
            <a:r>
              <a:rPr lang="en-US" b="1" dirty="0">
                <a:latin typeface="Candara" panose="020E0502030303020204" pitchFamily="34" charset="0"/>
              </a:rPr>
              <a:t>Polyculture yields tend to be hi</a:t>
            </a:r>
            <a:r>
              <a:rPr lang="en-US" dirty="0">
                <a:latin typeface="Candara" panose="020E0502030303020204" pitchFamily="34" charset="0"/>
              </a:rPr>
              <a:t>gher (relative to inputs) compared to single-crop systems. (Altieri, </a:t>
            </a:r>
            <a:r>
              <a:rPr lang="en-US" i="1" dirty="0">
                <a:latin typeface="Candara" panose="020E0502030303020204" pitchFamily="34" charset="0"/>
              </a:rPr>
              <a:t>Agroecology</a:t>
            </a:r>
            <a:r>
              <a:rPr lang="en-US" dirty="0">
                <a:latin typeface="Candara" panose="020E0502030303020204" pitchFamily="34" charset="0"/>
              </a:rPr>
              <a:t>, 112-15)</a:t>
            </a:r>
          </a:p>
          <a:p>
            <a:pPr marL="742950" indent="-457200" algn="l">
              <a:buFont typeface="+mj-lt"/>
              <a:buAutoNum type="arabicPeriod"/>
            </a:pPr>
            <a:r>
              <a:rPr lang="en-US" b="1" dirty="0">
                <a:latin typeface="Candara" panose="020E0502030303020204" pitchFamily="34" charset="0"/>
              </a:rPr>
              <a:t>Efficient use of resources</a:t>
            </a:r>
            <a:r>
              <a:rPr lang="en-US" dirty="0">
                <a:latin typeface="Candara" panose="020E0502030303020204" pitchFamily="34" charset="0"/>
              </a:rPr>
              <a:t>. Soil; water; labor; even sunlight as a resource is managed through use of shade-tolerant crops underneath existing canopies.</a:t>
            </a:r>
          </a:p>
          <a:p>
            <a:pPr marL="742950" indent="-457200" algn="l">
              <a:buFont typeface="+mj-lt"/>
              <a:buAutoNum type="arabicPeriod"/>
            </a:pPr>
            <a:r>
              <a:rPr lang="en-US" b="1" dirty="0">
                <a:latin typeface="Candara" panose="020E0502030303020204" pitchFamily="34" charset="0"/>
              </a:rPr>
              <a:t>Nitrogen availability</a:t>
            </a:r>
            <a:r>
              <a:rPr lang="en-US" dirty="0">
                <a:latin typeface="Candara" panose="020E0502030303020204" pitchFamily="34" charset="0"/>
              </a:rPr>
              <a:t>. Cereal/legume mixtures (e.g., bean fixes nitrogen for the maize). This includes the intercropping of </a:t>
            </a:r>
            <a:r>
              <a:rPr lang="en-US" b="1" dirty="0">
                <a:latin typeface="Candara" panose="020E0502030303020204" pitchFamily="34" charset="0"/>
              </a:rPr>
              <a:t>annual and perennial crops</a:t>
            </a:r>
            <a:r>
              <a:rPr lang="en-US" dirty="0">
                <a:latin typeface="Candara" panose="020E0502030303020204" pitchFamily="34" charset="0"/>
              </a:rPr>
              <a:t>.</a:t>
            </a:r>
          </a:p>
          <a:p>
            <a:pPr marL="742950" indent="-457200" algn="l">
              <a:buFont typeface="+mj-lt"/>
              <a:buAutoNum type="arabicPeriod"/>
            </a:pPr>
            <a:r>
              <a:rPr lang="en-US" b="1" dirty="0">
                <a:latin typeface="Candara" panose="020E0502030303020204" pitchFamily="34" charset="0"/>
              </a:rPr>
              <a:t>Reduction of diseases and pests</a:t>
            </a:r>
            <a:r>
              <a:rPr lang="en-US" dirty="0">
                <a:latin typeface="Candara" panose="020E0502030303020204" pitchFamily="34" charset="0"/>
              </a:rPr>
              <a:t>.  Cost-free effective measures to control pathogens and pests centered on (1) species and structural diversity and includes (2) diversity of </a:t>
            </a:r>
            <a:r>
              <a:rPr lang="en-US" b="1" dirty="0">
                <a:latin typeface="Candara" panose="020E0502030303020204" pitchFamily="34" charset="0"/>
              </a:rPr>
              <a:t>beneficial insects </a:t>
            </a:r>
            <a:r>
              <a:rPr lang="en-US" dirty="0">
                <a:latin typeface="Candara" panose="020E0502030303020204" pitchFamily="34" charset="0"/>
              </a:rPr>
              <a:t>(and microorganisms) attracted to specific companion plants to control the pathogens and pest insects.</a:t>
            </a:r>
          </a:p>
        </p:txBody>
      </p:sp>
    </p:spTree>
    <p:extLst>
      <p:ext uri="{BB962C8B-B14F-4D97-AF65-F5344CB8AC3E}">
        <p14:creationId xmlns:p14="http://schemas.microsoft.com/office/powerpoint/2010/main" val="83479995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655320" y="365125"/>
            <a:ext cx="9013052" cy="986593"/>
          </a:xfrm>
        </p:spPr>
        <p:txBody>
          <a:bodyPr vert="horz" lIns="91440" tIns="45720" rIns="91440" bIns="45720" rtlCol="0" anchor="b">
            <a:normAutofit/>
          </a:bodyPr>
          <a:lstStyle/>
          <a:p>
            <a:pPr algn="l"/>
            <a:r>
              <a:rPr lang="en-US" sz="3600" kern="1200" dirty="0">
                <a:solidFill>
                  <a:schemeClr val="tx1"/>
                </a:solidFill>
                <a:latin typeface="Candara" panose="020E0502030303020204" pitchFamily="34" charset="0"/>
              </a:rPr>
              <a:t>Advantages of traditional agriculture</a:t>
            </a:r>
          </a:p>
        </p:txBody>
      </p:sp>
      <p:cxnSp>
        <p:nvCxnSpPr>
          <p:cNvPr id="15"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655320" y="2644518"/>
            <a:ext cx="11112610" cy="4054454"/>
          </a:xfrm>
        </p:spPr>
        <p:txBody>
          <a:bodyPr vert="horz" lIns="91440" tIns="45720" rIns="91440" bIns="45720" rtlCol="0">
            <a:normAutofit/>
          </a:bodyPr>
          <a:lstStyle/>
          <a:p>
            <a:pPr marL="742950" indent="-457200" algn="l">
              <a:buFont typeface="+mj-lt"/>
              <a:buAutoNum type="arabicPeriod" startAt="5"/>
            </a:pPr>
            <a:r>
              <a:rPr lang="en-US" b="1" dirty="0">
                <a:latin typeface="Candara" panose="020E0502030303020204" pitchFamily="34" charset="0"/>
              </a:rPr>
              <a:t>Weed suppression</a:t>
            </a:r>
            <a:r>
              <a:rPr lang="en-US" dirty="0">
                <a:latin typeface="Candara" panose="020E0502030303020204" pitchFamily="34" charset="0"/>
              </a:rPr>
              <a:t>. The canopy, diversity of cultivars and companion plants, and use of adaptive plants (like maize and beans) interrupt the flow of light quicker than unwanted plants. This works to suppress weeds.</a:t>
            </a:r>
          </a:p>
          <a:p>
            <a:pPr marL="742950" indent="-457200" algn="l">
              <a:buFont typeface="+mj-lt"/>
              <a:buAutoNum type="arabicPeriod" startAt="5"/>
            </a:pPr>
            <a:r>
              <a:rPr lang="en-US" b="1" dirty="0">
                <a:latin typeface="Candara" panose="020E0502030303020204" pitchFamily="34" charset="0"/>
              </a:rPr>
              <a:t>Insurance against crop failures.  </a:t>
            </a:r>
            <a:r>
              <a:rPr lang="en-US" dirty="0">
                <a:latin typeface="Candara" panose="020E0502030303020204" pitchFamily="34" charset="0"/>
              </a:rPr>
              <a:t>Polycultures provide a hedge against catastrophic loss tendencies that affect monocrops. Loss of a crop means the other crops compensate for that loss.</a:t>
            </a:r>
          </a:p>
          <a:p>
            <a:pPr marL="742950" indent="-457200" algn="l">
              <a:buFont typeface="+mj-lt"/>
              <a:buAutoNum type="arabicPeriod" startAt="5"/>
            </a:pPr>
            <a:r>
              <a:rPr lang="en-US" b="1" dirty="0">
                <a:latin typeface="Candara" panose="020E0502030303020204" pitchFamily="34" charset="0"/>
              </a:rPr>
              <a:t>Other advantages</a:t>
            </a:r>
            <a:r>
              <a:rPr lang="en-US" dirty="0">
                <a:latin typeface="Candara" panose="020E0502030303020204" pitchFamily="34" charset="0"/>
              </a:rPr>
              <a:t>. Soil enrichment; avert loss of soil moisture; enhanced opportunities for marketing. Mixed crops allow for shared (cooperative) labor costs.</a:t>
            </a:r>
          </a:p>
          <a:p>
            <a:pPr marL="514350" indent="-228600" algn="l">
              <a:buFont typeface="Arial" panose="020B0604020202020204" pitchFamily="34" charset="0"/>
              <a:buChar char="•"/>
            </a:pPr>
            <a:endParaRPr lang="en-US" sz="1600" dirty="0"/>
          </a:p>
        </p:txBody>
      </p:sp>
    </p:spTree>
    <p:extLst>
      <p:ext uri="{BB962C8B-B14F-4D97-AF65-F5344CB8AC3E}">
        <p14:creationId xmlns:p14="http://schemas.microsoft.com/office/powerpoint/2010/main" val="417345096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TEK in Traditional Agriculture</a:t>
            </a:r>
          </a:p>
        </p:txBody>
      </p:sp>
      <p:pic>
        <p:nvPicPr>
          <p:cNvPr id="5" name="Picture 4">
            <a:extLst>
              <a:ext uri="{FF2B5EF4-FFF2-40B4-BE49-F238E27FC236}">
                <a16:creationId xmlns:a16="http://schemas.microsoft.com/office/drawing/2014/main" id="{0FB90C1E-E1A9-4748-B667-6F007A312919}"/>
              </a:ext>
            </a:extLst>
          </p:cNvPr>
          <p:cNvPicPr>
            <a:picLocks noChangeAspect="1"/>
          </p:cNvPicPr>
          <p:nvPr/>
        </p:nvPicPr>
        <p:blipFill rotWithShape="1">
          <a:blip r:embed="rId2"/>
          <a:srcRect l="8462" r="1320"/>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7824866" y="917725"/>
            <a:ext cx="3842877" cy="4852362"/>
          </a:xfrm>
        </p:spPr>
        <p:txBody>
          <a:bodyPr vert="horz" lIns="91440" tIns="45720" rIns="91440" bIns="45720" rtlCol="0" anchor="ctr">
            <a:noAutofit/>
          </a:bodyPr>
          <a:lstStyle/>
          <a:p>
            <a:pPr algn="l"/>
            <a:r>
              <a:rPr lang="en-US" dirty="0">
                <a:solidFill>
                  <a:srgbClr val="FFFFFF"/>
                </a:solidFill>
              </a:rPr>
              <a:t>Altieri shows how TEK (traditional ecological knowledge) operates in the context of traditional agriculture. Three dimensions:</a:t>
            </a:r>
          </a:p>
          <a:p>
            <a:pPr marL="514350" indent="-228600" algn="l">
              <a:buFont typeface="Arial" panose="020B0604020202020204" pitchFamily="34" charset="0"/>
              <a:buChar char="•"/>
            </a:pPr>
            <a:r>
              <a:rPr lang="en-US" dirty="0">
                <a:solidFill>
                  <a:srgbClr val="FFFFFF"/>
                </a:solidFill>
              </a:rPr>
              <a:t>Physical environment. Soil, water, climate, etc.</a:t>
            </a:r>
          </a:p>
          <a:p>
            <a:pPr marL="514350" indent="-228600" algn="l">
              <a:buFont typeface="Arial" panose="020B0604020202020204" pitchFamily="34" charset="0"/>
              <a:buChar char="•"/>
            </a:pPr>
            <a:r>
              <a:rPr lang="en-US" dirty="0">
                <a:solidFill>
                  <a:srgbClr val="FFFFFF"/>
                </a:solidFill>
              </a:rPr>
              <a:t>Biological folk taxonomies for classification systems. </a:t>
            </a:r>
          </a:p>
          <a:p>
            <a:pPr marL="514350" indent="-228600" algn="l">
              <a:buFont typeface="Arial" panose="020B0604020202020204" pitchFamily="34" charset="0"/>
              <a:buChar char="•"/>
            </a:pPr>
            <a:r>
              <a:rPr lang="en-US" dirty="0">
                <a:solidFill>
                  <a:srgbClr val="FFFFFF"/>
                </a:solidFill>
              </a:rPr>
              <a:t>Experimental nature of TEK.</a:t>
            </a:r>
          </a:p>
        </p:txBody>
      </p:sp>
    </p:spTree>
    <p:extLst>
      <p:ext uri="{BB962C8B-B14F-4D97-AF65-F5344CB8AC3E}">
        <p14:creationId xmlns:p14="http://schemas.microsoft.com/office/powerpoint/2010/main" val="3536919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6746627" y="959244"/>
            <a:ext cx="4645250" cy="1645041"/>
          </a:xfrm>
        </p:spPr>
        <p:txBody>
          <a:bodyPr anchor="b">
            <a:normAutofit/>
          </a:bodyPr>
          <a:lstStyle/>
          <a:p>
            <a:pPr algn="l"/>
            <a:r>
              <a:rPr lang="en-US" sz="4700" dirty="0">
                <a:latin typeface="Candara" panose="020E0502030303020204" pitchFamily="34" charset="0"/>
              </a:rPr>
              <a:t>TEK in Traditional Agroecosystems</a:t>
            </a: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6746627" y="3942413"/>
            <a:ext cx="4645250" cy="1956343"/>
          </a:xfrm>
        </p:spPr>
        <p:txBody>
          <a:bodyPr anchor="t">
            <a:noAutofit/>
          </a:bodyPr>
          <a:lstStyle/>
          <a:p>
            <a:pPr algn="l"/>
            <a:r>
              <a:rPr lang="en-US" dirty="0">
                <a:latin typeface="Candara" panose="020E0502030303020204" pitchFamily="34" charset="0"/>
              </a:rPr>
              <a:t>Salmon feed the land.</a:t>
            </a:r>
          </a:p>
          <a:p>
            <a:pPr algn="l"/>
            <a:r>
              <a:rPr lang="en-US" dirty="0">
                <a:latin typeface="Candara" panose="020E0502030303020204" pitchFamily="34" charset="0"/>
              </a:rPr>
              <a:t>It is the nature of TEK to understand and respect these interconnections.</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D191993-D7FE-3349-9639-961578D36E12}"/>
              </a:ext>
            </a:extLst>
          </p:cNvPr>
          <p:cNvPicPr>
            <a:picLocks noChangeAspect="1"/>
          </p:cNvPicPr>
          <p:nvPr/>
        </p:nvPicPr>
        <p:blipFill rotWithShape="1">
          <a:blip r:embed="rId2"/>
          <a:srcRect t="9516" r="-1" b="14494"/>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4505679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6746627" y="1110792"/>
            <a:ext cx="4645250" cy="1344252"/>
          </a:xfrm>
        </p:spPr>
        <p:txBody>
          <a:bodyPr anchor="b">
            <a:normAutofit/>
          </a:bodyPr>
          <a:lstStyle/>
          <a:p>
            <a:r>
              <a:rPr lang="en-US" sz="4400" dirty="0">
                <a:latin typeface="Candara" panose="020E0502030303020204" pitchFamily="34" charset="0"/>
              </a:rPr>
              <a:t>Physical environment</a:t>
            </a: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6746627" y="2833141"/>
            <a:ext cx="4645250" cy="3065615"/>
          </a:xfrm>
        </p:spPr>
        <p:txBody>
          <a:bodyPr anchor="t">
            <a:normAutofit/>
          </a:bodyPr>
          <a:lstStyle/>
          <a:p>
            <a:pPr algn="l"/>
            <a:r>
              <a:rPr lang="en-US" dirty="0">
                <a:latin typeface="Candara" panose="020E0502030303020204" pitchFamily="34" charset="0"/>
              </a:rPr>
              <a:t>Today this includes climate change adaptations. Here, a Seri woman in Baja California examines a native cactus with a changing growth cycle to better understand how to sustain its habits and habitat. She is involved in a long-term experiment to observe and adapt to these changes.</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19FAD2B-5744-434E-9404-CAA9482C9840}"/>
              </a:ext>
            </a:extLst>
          </p:cNvPr>
          <p:cNvPicPr>
            <a:picLocks noChangeAspect="1"/>
          </p:cNvPicPr>
          <p:nvPr/>
        </p:nvPicPr>
        <p:blipFill rotWithShape="1">
          <a:blip r:embed="rId2"/>
          <a:srcRect l="32720" r="8646"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05868694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829781" y="2745736"/>
            <a:ext cx="3698803" cy="1366528"/>
          </a:xfrm>
          <a:solidFill>
            <a:srgbClr val="FFFFFF"/>
          </a:solidFill>
          <a:ln w="25400" cap="sq">
            <a:solidFill>
              <a:srgbClr val="404040"/>
            </a:solidFill>
            <a:miter lim="800000"/>
          </a:ln>
        </p:spPr>
        <p:txBody>
          <a:bodyPr vert="horz" lIns="91440" tIns="45720" rIns="91440" bIns="45720" rtlCol="0" anchor="ctr">
            <a:normAutofit/>
          </a:bodyPr>
          <a:lstStyle/>
          <a:p>
            <a:r>
              <a:rPr lang="en-US" sz="3200" kern="1200">
                <a:solidFill>
                  <a:srgbClr val="262626"/>
                </a:solidFill>
                <a:latin typeface="+mj-lt"/>
                <a:ea typeface="+mj-ea"/>
                <a:cs typeface="+mj-cs"/>
              </a:rPr>
              <a:t>TEK in traditional agriculture</a:t>
            </a: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5651291" y="802638"/>
            <a:ext cx="6130977" cy="5598162"/>
          </a:xfrm>
        </p:spPr>
        <p:txBody>
          <a:bodyPr vert="horz" lIns="91440" tIns="45720" rIns="91440" bIns="45720" rtlCol="0" anchor="ctr">
            <a:normAutofit lnSpcReduction="10000"/>
          </a:bodyPr>
          <a:lstStyle/>
          <a:p>
            <a:pPr marL="514350" indent="-228600" algn="l">
              <a:buFont typeface="Arial" panose="020B0604020202020204" pitchFamily="34" charset="0"/>
              <a:buChar char="•"/>
            </a:pPr>
            <a:r>
              <a:rPr lang="en-US" b="1" dirty="0"/>
              <a:t>Soil classification</a:t>
            </a:r>
            <a:r>
              <a:rPr lang="en-US" dirty="0"/>
              <a:t>. </a:t>
            </a:r>
            <a:r>
              <a:rPr lang="en-US" b="1" dirty="0"/>
              <a:t>Ethnoedaphology</a:t>
            </a:r>
            <a:r>
              <a:rPr lang="en-US" dirty="0"/>
              <a:t> is the knowledge of ecological processes in soil. </a:t>
            </a:r>
            <a:r>
              <a:rPr lang="en-US" b="1" dirty="0"/>
              <a:t>Ethnopedology</a:t>
            </a:r>
            <a:r>
              <a:rPr lang="en-US" dirty="0"/>
              <a:t> is the knowledge of/and classification of soils as they are.</a:t>
            </a:r>
          </a:p>
          <a:p>
            <a:pPr marL="514350" indent="-228600" algn="l">
              <a:buFont typeface="Arial" panose="020B0604020202020204" pitchFamily="34" charset="0"/>
              <a:buChar char="•"/>
            </a:pPr>
            <a:r>
              <a:rPr lang="en-US" b="1" dirty="0"/>
              <a:t>Biological folk taxonomies</a:t>
            </a:r>
            <a:r>
              <a:rPr lang="en-US" dirty="0"/>
              <a:t>. Follows Berlin is laying out the methods involved in the classification of biological organisms including cultivars, companion plants and wild animals.  This allows for discerning which organisms are beneficial or harmful yet many “pests” are considered food sources themselves.</a:t>
            </a:r>
          </a:p>
          <a:p>
            <a:pPr marL="514350" indent="-228600" algn="l">
              <a:buFont typeface="Arial" panose="020B0604020202020204" pitchFamily="34" charset="0"/>
              <a:buChar char="•"/>
            </a:pPr>
            <a:r>
              <a:rPr lang="en-US" b="1" dirty="0"/>
              <a:t>Experimental nature of TEK</a:t>
            </a:r>
            <a:r>
              <a:rPr lang="en-US" dirty="0"/>
              <a:t>.  Based on acute yet long-term (multigenerational) observations and experimental learning; also experiential: “knowing how” rather than “learning that”.</a:t>
            </a:r>
          </a:p>
          <a:p>
            <a:pPr marL="514350" indent="-228600" algn="l">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6A007D94-152E-B14D-AEDD-F03AFDF9041A}"/>
              </a:ext>
            </a:extLst>
          </p:cNvPr>
          <p:cNvSpPr txBox="1"/>
          <p:nvPr/>
        </p:nvSpPr>
        <p:spPr>
          <a:xfrm>
            <a:off x="19224702" y="-399213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5379520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5320" y="365125"/>
            <a:ext cx="9013052" cy="1623312"/>
          </a:xfrm>
        </p:spPr>
        <p:txBody>
          <a:bodyPr anchor="b">
            <a:normAutofit/>
          </a:bodyPr>
          <a:lstStyle/>
          <a:p>
            <a:r>
              <a:rPr lang="en-US" sz="4000" dirty="0">
                <a:effectLst>
                  <a:outerShdw blurRad="38100" dist="38100" dir="2700000" algn="tl">
                    <a:srgbClr val="000000">
                      <a:alpha val="43137"/>
                    </a:srgbClr>
                  </a:outerShdw>
                </a:effectLst>
                <a:latin typeface="Candara" panose="020E0502030303020204" pitchFamily="34" charset="0"/>
              </a:rPr>
              <a:t>Altieri: Five reasons to prefer smaller place-based agroecosystems</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0" y="2644518"/>
            <a:ext cx="10833674" cy="3327251"/>
          </a:xfrm>
        </p:spPr>
        <p:txBody>
          <a:bodyPr>
            <a:normAutofit/>
          </a:bodyPr>
          <a:lstStyle/>
          <a:p>
            <a:pPr marL="514350" indent="-514350">
              <a:buFont typeface="+mj-lt"/>
              <a:buAutoNum type="arabicPeriod"/>
            </a:pPr>
            <a:r>
              <a:rPr lang="en-US" sz="2400" dirty="0">
                <a:effectLst>
                  <a:outerShdw blurRad="38100" dist="38100" dir="2700000" algn="tl">
                    <a:srgbClr val="000000">
                      <a:alpha val="43137"/>
                    </a:srgbClr>
                  </a:outerShdw>
                </a:effectLst>
                <a:latin typeface="Candara" panose="020E0502030303020204" pitchFamily="34" charset="0"/>
              </a:rPr>
              <a:t>Small farms are the key to the world’s food security </a:t>
            </a:r>
          </a:p>
          <a:p>
            <a:pPr marL="514350" indent="-514350">
              <a:buFont typeface="+mj-lt"/>
              <a:buAutoNum type="arabicPeriod"/>
            </a:pPr>
            <a:r>
              <a:rPr lang="en-US" sz="2400" dirty="0">
                <a:effectLst>
                  <a:outerShdw blurRad="38100" dist="38100" dir="2700000" algn="tl">
                    <a:srgbClr val="000000">
                      <a:alpha val="43137"/>
                    </a:srgbClr>
                  </a:outerShdw>
                </a:effectLst>
                <a:latin typeface="Candara" panose="020E0502030303020204" pitchFamily="34" charset="0"/>
              </a:rPr>
              <a:t>Small farms are more productive and resource-conserving than large-scale monocultures </a:t>
            </a:r>
          </a:p>
          <a:p>
            <a:pPr marL="514350" indent="-514350">
              <a:buFont typeface="+mj-lt"/>
              <a:buAutoNum type="arabicPeriod"/>
            </a:pPr>
            <a:r>
              <a:rPr lang="en-US" sz="2400" dirty="0">
                <a:effectLst>
                  <a:outerShdw blurRad="38100" dist="38100" dir="2700000" algn="tl">
                    <a:srgbClr val="000000">
                      <a:alpha val="43137"/>
                    </a:srgbClr>
                  </a:outerShdw>
                </a:effectLst>
                <a:latin typeface="Candara" panose="020E0502030303020204" pitchFamily="34" charset="0"/>
              </a:rPr>
              <a:t>Small traditional and biodiverse farms represent models of sustainability </a:t>
            </a:r>
          </a:p>
          <a:p>
            <a:pPr marL="514350" indent="-514350">
              <a:buFont typeface="+mj-lt"/>
              <a:buAutoNum type="arabicPeriod"/>
            </a:pPr>
            <a:r>
              <a:rPr lang="en-US" sz="2400" dirty="0">
                <a:effectLst>
                  <a:outerShdw blurRad="38100" dist="38100" dir="2700000" algn="tl">
                    <a:srgbClr val="000000">
                      <a:alpha val="43137"/>
                    </a:srgbClr>
                  </a:outerShdw>
                </a:effectLst>
                <a:latin typeface="Candara" panose="020E0502030303020204" pitchFamily="34" charset="0"/>
              </a:rPr>
              <a:t>Small farms represent a sanctuary of GMO-free  agrobiodiversity</a:t>
            </a:r>
          </a:p>
          <a:p>
            <a:pPr marL="514350" indent="-514350">
              <a:buFont typeface="+mj-lt"/>
              <a:buAutoNum type="arabicPeriod"/>
            </a:pPr>
            <a:r>
              <a:rPr lang="en-US" sz="2400" dirty="0">
                <a:effectLst>
                  <a:outerShdw blurRad="38100" dist="38100" dir="2700000" algn="tl">
                    <a:srgbClr val="000000">
                      <a:alpha val="43137"/>
                    </a:srgbClr>
                  </a:outerShdw>
                </a:effectLst>
                <a:latin typeface="Candara" panose="020E0502030303020204" pitchFamily="34" charset="0"/>
              </a:rPr>
              <a:t>Small farms cool the climate </a:t>
            </a:r>
          </a:p>
          <a:p>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974203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92FE45-D87E-AA49-B8FA-CDB625CB1A40}"/>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dirty="0" err="1">
                <a:solidFill>
                  <a:srgbClr val="262626"/>
                </a:solidFill>
              </a:rPr>
              <a:t>Nahautl</a:t>
            </a:r>
            <a:r>
              <a:rPr lang="en-US" sz="3200" dirty="0">
                <a:solidFill>
                  <a:srgbClr val="262626"/>
                </a:solidFill>
              </a:rPr>
              <a:t> words that illustrate soil TEK</a:t>
            </a:r>
          </a:p>
        </p:txBody>
      </p:sp>
      <p:sp>
        <p:nvSpPr>
          <p:cNvPr id="3" name="Content Placeholder 2">
            <a:extLst>
              <a:ext uri="{FF2B5EF4-FFF2-40B4-BE49-F238E27FC236}">
                <a16:creationId xmlns:a16="http://schemas.microsoft.com/office/drawing/2014/main" id="{1801C0A2-B378-2D41-B98F-332D1156F371}"/>
              </a:ext>
            </a:extLst>
          </p:cNvPr>
          <p:cNvSpPr>
            <a:spLocks noGrp="1"/>
          </p:cNvSpPr>
          <p:nvPr>
            <p:ph idx="1"/>
          </p:nvPr>
        </p:nvSpPr>
        <p:spPr>
          <a:xfrm>
            <a:off x="5621311" y="329783"/>
            <a:ext cx="6280879" cy="6145967"/>
          </a:xfrm>
        </p:spPr>
        <p:txBody>
          <a:bodyPr anchor="ctr">
            <a:normAutofit/>
          </a:bodyPr>
          <a:lstStyle/>
          <a:p>
            <a:pPr marL="0" indent="0">
              <a:buNone/>
            </a:pPr>
            <a:r>
              <a:rPr lang="es-ES" sz="1800" dirty="0" err="1"/>
              <a:t>Atocpan</a:t>
            </a:r>
            <a:r>
              <a:rPr lang="es-ES" sz="1800" dirty="0"/>
              <a:t>	   tierra gruesa y </a:t>
            </a:r>
            <a:r>
              <a:rPr lang="es-ES" sz="1800" dirty="0" err="1"/>
              <a:t>fertil</a:t>
            </a:r>
            <a:r>
              <a:rPr lang="es-ES" sz="1800" dirty="0"/>
              <a:t> (Molina 1571)</a:t>
            </a:r>
          </a:p>
          <a:p>
            <a:pPr marL="0" indent="0">
              <a:buNone/>
            </a:pPr>
            <a:r>
              <a:rPr lang="en-US" sz="1800" b="1" dirty="0" err="1"/>
              <a:t>Atoctlalli</a:t>
            </a:r>
            <a:r>
              <a:rPr lang="en-US" sz="1800" dirty="0"/>
              <a:t>	   alluvial soil, moist, fertile land; translated as “</a:t>
            </a:r>
            <a:r>
              <a:rPr lang="en-US" sz="1800" dirty="0" err="1"/>
              <a:t>suerte</a:t>
            </a:r>
            <a:r>
              <a:rPr lang="en-US" sz="1800" dirty="0"/>
              <a:t> de tierra”</a:t>
            </a:r>
          </a:p>
          <a:p>
            <a:pPr marL="0" indent="0">
              <a:buNone/>
            </a:pPr>
            <a:r>
              <a:rPr lang="en-US" sz="1800" dirty="0" err="1"/>
              <a:t>Cuenchihu</a:t>
            </a:r>
            <a:r>
              <a:rPr lang="en-US" sz="1800" dirty="0"/>
              <a:t>  to work the soil; to work the land (Molina 1571)</a:t>
            </a:r>
          </a:p>
          <a:p>
            <a:pPr marL="0" indent="0">
              <a:buNone/>
            </a:pPr>
            <a:r>
              <a:rPr lang="en-US" sz="1800" dirty="0" err="1"/>
              <a:t>Elemiqui</a:t>
            </a:r>
            <a:r>
              <a:rPr lang="en-US" sz="1800" dirty="0"/>
              <a:t>	   to cultivate the soil (Simeon 1996)</a:t>
            </a:r>
          </a:p>
          <a:p>
            <a:pPr marL="0" indent="0">
              <a:buNone/>
            </a:pPr>
            <a:r>
              <a:rPr lang="en-US" sz="1800" dirty="0" err="1"/>
              <a:t>Ixmolonia</a:t>
            </a:r>
            <a:r>
              <a:rPr lang="en-US" sz="1800" dirty="0"/>
              <a:t>   to loosen the soil (Molina 1571) </a:t>
            </a:r>
          </a:p>
          <a:p>
            <a:pPr marL="0" indent="0">
              <a:buNone/>
            </a:pPr>
            <a:r>
              <a:rPr lang="en-US" sz="1800" dirty="0" err="1"/>
              <a:t>Mo:le:hua</a:t>
            </a:r>
            <a:r>
              <a:rPr lang="en-US" sz="1800" dirty="0"/>
              <a:t>   to break up soil (</a:t>
            </a:r>
            <a:r>
              <a:rPr lang="en-US" sz="1800" dirty="0" err="1"/>
              <a:t>Kartunnen</a:t>
            </a:r>
            <a:r>
              <a:rPr lang="en-US" sz="1800" dirty="0"/>
              <a:t> 1992)</a:t>
            </a:r>
          </a:p>
          <a:p>
            <a:pPr marL="0" indent="0">
              <a:buNone/>
            </a:pPr>
            <a:r>
              <a:rPr lang="en-US" sz="1800" b="1" dirty="0" err="1"/>
              <a:t>Tezoquitli</a:t>
            </a:r>
            <a:r>
              <a:rPr lang="en-US" sz="1800" dirty="0"/>
              <a:t>	    parcel of land heavy in minerals, rocky soil (</a:t>
            </a:r>
            <a:r>
              <a:rPr lang="en-US" sz="1800" dirty="0" err="1"/>
              <a:t>Tamasolco</a:t>
            </a:r>
            <a:r>
              <a:rPr lang="en-US" sz="1800" dirty="0"/>
              <a:t> 1593)</a:t>
            </a:r>
          </a:p>
          <a:p>
            <a:pPr marL="0" indent="0">
              <a:buNone/>
            </a:pPr>
            <a:r>
              <a:rPr lang="en-US" sz="1800" dirty="0" err="1"/>
              <a:t>Tlalli</a:t>
            </a:r>
            <a:r>
              <a:rPr lang="en-US" sz="1800" dirty="0"/>
              <a:t>	   the earth, land, soil</a:t>
            </a:r>
          </a:p>
          <a:p>
            <a:pPr marL="0" indent="0">
              <a:buNone/>
            </a:pPr>
            <a:r>
              <a:rPr lang="en-US" sz="1800" dirty="0" err="1"/>
              <a:t>Tlalmoyahua</a:t>
            </a:r>
            <a:r>
              <a:rPr lang="en-US" sz="1800" dirty="0"/>
              <a:t>    to loosen the soil (Molina 1571)</a:t>
            </a:r>
          </a:p>
          <a:p>
            <a:pPr marL="0" indent="0">
              <a:buNone/>
            </a:pPr>
            <a:r>
              <a:rPr lang="en-US" sz="1800" b="1" dirty="0" err="1"/>
              <a:t>Tlamomolonia</a:t>
            </a:r>
            <a:r>
              <a:rPr lang="en-US" sz="1800" b="1" dirty="0"/>
              <a:t> </a:t>
            </a:r>
            <a:r>
              <a:rPr lang="en-US" sz="1800" dirty="0"/>
              <a:t> to work land, to aerate the soil (</a:t>
            </a:r>
            <a:r>
              <a:rPr lang="en-US" sz="1800" dirty="0" err="1"/>
              <a:t>Karttunen</a:t>
            </a:r>
            <a:r>
              <a:rPr lang="en-US" sz="1800" dirty="0"/>
              <a:t> 1992)</a:t>
            </a:r>
          </a:p>
          <a:p>
            <a:pPr marL="0" indent="0">
              <a:buNone/>
            </a:pPr>
            <a:r>
              <a:rPr lang="en-US" sz="1800" dirty="0" err="1"/>
              <a:t>Teocuemitl</a:t>
            </a:r>
            <a:r>
              <a:rPr lang="en-US" sz="1800" dirty="0"/>
              <a:t>    sacred land under cultivation (Tezozomoc 2017)</a:t>
            </a:r>
          </a:p>
          <a:p>
            <a:pPr marL="0" indent="0">
              <a:buNone/>
            </a:pPr>
            <a:r>
              <a:rPr lang="en-US" sz="1800" b="1" dirty="0" err="1"/>
              <a:t>Teotlalyollotli</a:t>
            </a:r>
            <a:r>
              <a:rPr lang="en-US" sz="1800" b="1" dirty="0"/>
              <a:t> </a:t>
            </a:r>
            <a:r>
              <a:rPr lang="en-US" sz="1800" dirty="0"/>
              <a:t> the sacred heart of the soil (Tezozomoc 2017)</a:t>
            </a:r>
          </a:p>
          <a:p>
            <a:pPr marL="0" indent="0">
              <a:buNone/>
            </a:pPr>
            <a:endParaRPr lang="en-US" sz="1800" dirty="0"/>
          </a:p>
          <a:p>
            <a:pPr marL="0" indent="0">
              <a:buNone/>
            </a:pPr>
            <a:endParaRPr lang="en-US" sz="1500" dirty="0"/>
          </a:p>
        </p:txBody>
      </p:sp>
    </p:spTree>
    <p:extLst>
      <p:ext uri="{BB962C8B-B14F-4D97-AF65-F5344CB8AC3E}">
        <p14:creationId xmlns:p14="http://schemas.microsoft.com/office/powerpoint/2010/main" val="356228707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200399"/>
            <a:chOff x="697883" y="1816768"/>
            <a:chExt cx="3674476" cy="3200399"/>
          </a:xfrm>
          <a:solidFill>
            <a:schemeClr val="accent1"/>
          </a:solidFill>
        </p:grpSpPr>
        <p:sp>
          <p:nvSpPr>
            <p:cNvPr id="9" name="Rectangle 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904877" y="2415322"/>
            <a:ext cx="3451730" cy="2399869"/>
          </a:xfrm>
        </p:spPr>
        <p:txBody>
          <a:bodyPr vert="horz" lIns="91440" tIns="45720" rIns="91440" bIns="45720" rtlCol="0" anchor="ctr">
            <a:normAutofit/>
          </a:bodyPr>
          <a:lstStyle/>
          <a:p>
            <a:r>
              <a:rPr lang="en-US" sz="4000" kern="1200">
                <a:solidFill>
                  <a:srgbClr val="FFFFFF"/>
                </a:solidFill>
                <a:latin typeface="+mj-lt"/>
                <a:ea typeface="+mj-ea"/>
                <a:cs typeface="+mj-cs"/>
              </a:rPr>
              <a:t>Traditional agriculture and biocultural diversity</a:t>
            </a: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5120640" y="404733"/>
            <a:ext cx="6766560" cy="6453267"/>
          </a:xfrm>
        </p:spPr>
        <p:txBody>
          <a:bodyPr vert="horz" lIns="91440" tIns="45720" rIns="91440" bIns="45720" rtlCol="0" anchor="ctr">
            <a:normAutofit lnSpcReduction="10000"/>
          </a:bodyPr>
          <a:lstStyle/>
          <a:p>
            <a:pPr algn="l"/>
            <a:r>
              <a:rPr lang="en-US" sz="2000" b="1" dirty="0"/>
              <a:t>The </a:t>
            </a:r>
            <a:r>
              <a:rPr lang="en-US" sz="2000" b="1" i="1" dirty="0"/>
              <a:t>in situ/in vivo </a:t>
            </a:r>
            <a:r>
              <a:rPr lang="en-US" sz="2000" b="1" dirty="0"/>
              <a:t>versus </a:t>
            </a:r>
            <a:r>
              <a:rPr lang="en-US" sz="2000" b="1" i="1" dirty="0"/>
              <a:t>ex situ </a:t>
            </a:r>
            <a:r>
              <a:rPr lang="en-US" sz="2000" b="1" dirty="0"/>
              <a:t>debate</a:t>
            </a:r>
            <a:r>
              <a:rPr lang="en-US" sz="2000" dirty="0"/>
              <a:t>.  One of the most contentious debates today is over the </a:t>
            </a:r>
            <a:r>
              <a:rPr lang="en-US" sz="2000" b="1" dirty="0"/>
              <a:t>conservation of crop genetic resources</a:t>
            </a:r>
            <a:r>
              <a:rPr lang="en-US" sz="2000" dirty="0"/>
              <a:t>.</a:t>
            </a:r>
          </a:p>
          <a:p>
            <a:pPr marL="457200" indent="-228600" algn="l">
              <a:buFont typeface="Arial" panose="020B0604020202020204" pitchFamily="34" charset="0"/>
              <a:buChar char="•"/>
            </a:pPr>
            <a:r>
              <a:rPr lang="en-US" sz="2000" dirty="0"/>
              <a:t>Which is best suited strategy? In situ (in place of origin) and in vivo (living adaptations) or ex situ (centralized out of place; like the ‘seed morgue’ known as Norway Svalbard Global Seed Vault.</a:t>
            </a:r>
          </a:p>
          <a:p>
            <a:pPr marL="457200" indent="-228600" algn="l">
              <a:buFont typeface="Arial" panose="020B0604020202020204" pitchFamily="34" charset="0"/>
              <a:buChar char="•"/>
            </a:pPr>
            <a:r>
              <a:rPr lang="en-US" sz="2000" dirty="0"/>
              <a:t>Ex situ involves separation from ongoing living co-evolution of cultivars in relation to wild ancestors and intermediate forms. In situ/vivo is based on this very principle.</a:t>
            </a:r>
          </a:p>
          <a:p>
            <a:pPr marL="457200" indent="-228600" algn="l">
              <a:buFont typeface="Arial" panose="020B0604020202020204" pitchFamily="34" charset="0"/>
              <a:buChar char="•"/>
            </a:pPr>
            <a:r>
              <a:rPr lang="en-US" sz="2000" dirty="0"/>
              <a:t>Ex situ is mostly useful to corporations or agencies with the capacity to make use of the genomic maps associated with each accession. It is not like the farmer can request seeds to actually plant in the ground. This is seen by many as a potential source of biopiracy by the ‘Gene Giants.’</a:t>
            </a:r>
          </a:p>
          <a:p>
            <a:pPr marL="457200" indent="-228600" algn="l">
              <a:buFont typeface="Arial" panose="020B0604020202020204" pitchFamily="34" charset="0"/>
              <a:buChar char="•"/>
            </a:pPr>
            <a:r>
              <a:rPr lang="en-US" sz="2000" dirty="0"/>
              <a:t>In situ/vivo involves recognition of how this is about </a:t>
            </a:r>
            <a:r>
              <a:rPr lang="en-US" sz="2000" b="1" dirty="0"/>
              <a:t>biocultural diversity.</a:t>
            </a:r>
            <a:r>
              <a:rPr lang="en-US" sz="2000" dirty="0"/>
              <a:t> Conservation of crop genetic resources is ultimately grounded in protection of the 10,000 years of co-evolution of people and plants, a process that is still unfolding in centers of origin/diversification because of changes associated with climate chaos.</a:t>
            </a:r>
          </a:p>
          <a:p>
            <a:pPr marL="457200" indent="-228600" algn="l">
              <a:buFont typeface="Arial" panose="020B0604020202020204" pitchFamily="34" charset="0"/>
              <a:buChar char="•"/>
            </a:pPr>
            <a:endParaRPr lang="en-US" sz="1600" dirty="0"/>
          </a:p>
          <a:p>
            <a:pPr marL="457200" indent="-228600" algn="l">
              <a:buFont typeface="Arial" panose="020B0604020202020204" pitchFamily="34" charset="0"/>
              <a:buChar char="•"/>
            </a:pPr>
            <a:endParaRPr lang="en-US" sz="1600" dirty="0"/>
          </a:p>
        </p:txBody>
      </p:sp>
    </p:spTree>
    <p:extLst>
      <p:ext uri="{BB962C8B-B14F-4D97-AF65-F5344CB8AC3E}">
        <p14:creationId xmlns:p14="http://schemas.microsoft.com/office/powerpoint/2010/main" val="130741649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8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Examples of traditional agroecosystems</a:t>
            </a:r>
          </a:p>
        </p:txBody>
      </p:sp>
      <p:pic>
        <p:nvPicPr>
          <p:cNvPr id="5" name="Picture 4">
            <a:extLst>
              <a:ext uri="{FF2B5EF4-FFF2-40B4-BE49-F238E27FC236}">
                <a16:creationId xmlns:a16="http://schemas.microsoft.com/office/drawing/2014/main" id="{5AFAA137-41E1-C544-BF1E-8585571CD55C}"/>
              </a:ext>
            </a:extLst>
          </p:cNvPr>
          <p:cNvPicPr>
            <a:picLocks noChangeAspect="1"/>
          </p:cNvPicPr>
          <p:nvPr/>
        </p:nvPicPr>
        <p:blipFill rotWithShape="1">
          <a:blip r:embed="rId2"/>
          <a:srcRect t="27118" r="1" b="21383"/>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7764905" y="917725"/>
            <a:ext cx="3902839" cy="5363154"/>
          </a:xfrm>
        </p:spPr>
        <p:txBody>
          <a:bodyPr vert="horz" lIns="91440" tIns="45720" rIns="91440" bIns="45720" rtlCol="0" anchor="ctr">
            <a:normAutofit lnSpcReduction="10000"/>
          </a:bodyPr>
          <a:lstStyle/>
          <a:p>
            <a:pPr algn="l"/>
            <a:r>
              <a:rPr lang="en-US" sz="2000" dirty="0">
                <a:solidFill>
                  <a:srgbClr val="FFFFFF"/>
                </a:solidFill>
              </a:rPr>
              <a:t>Altieri provides numerous examples of traditional agroecosystems including some we have already been studying. These include:</a:t>
            </a:r>
          </a:p>
          <a:p>
            <a:pPr marL="457200" indent="-228600" algn="l">
              <a:buFont typeface="Arial" panose="020B0604020202020204" pitchFamily="34" charset="0"/>
              <a:buChar char="•"/>
            </a:pPr>
            <a:r>
              <a:rPr lang="en-US" sz="2000" dirty="0">
                <a:solidFill>
                  <a:srgbClr val="FFFFFF"/>
                </a:solidFill>
              </a:rPr>
              <a:t>Paddy rice culture (SE Asia).</a:t>
            </a:r>
          </a:p>
          <a:p>
            <a:pPr marL="457200" indent="-228600" algn="l">
              <a:buFont typeface="Arial" panose="020B0604020202020204" pitchFamily="34" charset="0"/>
              <a:buChar char="•"/>
            </a:pPr>
            <a:r>
              <a:rPr lang="en-US" sz="2000" dirty="0">
                <a:solidFill>
                  <a:srgbClr val="FFFFFF"/>
                </a:solidFill>
              </a:rPr>
              <a:t>Javanese long duration rotation islands (</a:t>
            </a:r>
            <a:r>
              <a:rPr lang="en-US" sz="2000" dirty="0" err="1">
                <a:solidFill>
                  <a:srgbClr val="FFFFFF"/>
                </a:solidFill>
              </a:rPr>
              <a:t>Talun-kebun</a:t>
            </a:r>
            <a:r>
              <a:rPr lang="en-US" sz="2000" dirty="0">
                <a:solidFill>
                  <a:srgbClr val="FFFFFF"/>
                </a:solidFill>
              </a:rPr>
              <a:t>) and home kitchen gardens (</a:t>
            </a:r>
            <a:r>
              <a:rPr lang="en-US" sz="2000" dirty="0" err="1">
                <a:solidFill>
                  <a:srgbClr val="FFFFFF"/>
                </a:solidFill>
              </a:rPr>
              <a:t>Pekarangan</a:t>
            </a:r>
            <a:r>
              <a:rPr lang="en-US" sz="2000" dirty="0">
                <a:solidFill>
                  <a:srgbClr val="FFFFFF"/>
                </a:solidFill>
              </a:rPr>
              <a:t>)</a:t>
            </a:r>
          </a:p>
          <a:p>
            <a:pPr marL="457200" indent="-228600" algn="l">
              <a:buFont typeface="Arial" panose="020B0604020202020204" pitchFamily="34" charset="0"/>
              <a:buChar char="•"/>
            </a:pPr>
            <a:r>
              <a:rPr lang="en-US" sz="2000" dirty="0">
                <a:solidFill>
                  <a:srgbClr val="FFFFFF"/>
                </a:solidFill>
              </a:rPr>
              <a:t>Mexican polyculture milpa. Mexican corn-bean-squash plus garden in agroforestry long duration rotation island mosaics.</a:t>
            </a:r>
          </a:p>
          <a:p>
            <a:pPr marL="457200" indent="-228600" algn="l">
              <a:buFont typeface="Arial" panose="020B0604020202020204" pitchFamily="34" charset="0"/>
              <a:buChar char="•"/>
            </a:pPr>
            <a:r>
              <a:rPr lang="en-US" sz="2000" dirty="0">
                <a:solidFill>
                  <a:srgbClr val="FFFFFF"/>
                </a:solidFill>
              </a:rPr>
              <a:t>Shifting cultivation of various types.</a:t>
            </a:r>
          </a:p>
          <a:p>
            <a:pPr marL="457200" indent="-228600" algn="l">
              <a:buFont typeface="Arial" panose="020B0604020202020204" pitchFamily="34" charset="0"/>
              <a:buChar char="•"/>
            </a:pPr>
            <a:r>
              <a:rPr lang="en-US" sz="2000" b="1" dirty="0">
                <a:solidFill>
                  <a:srgbClr val="FFFFFF"/>
                </a:solidFill>
              </a:rPr>
              <a:t>Frijol </a:t>
            </a:r>
            <a:r>
              <a:rPr lang="en-US" sz="2000" b="1" dirty="0" err="1">
                <a:solidFill>
                  <a:srgbClr val="FFFFFF"/>
                </a:solidFill>
              </a:rPr>
              <a:t>tapado</a:t>
            </a:r>
            <a:r>
              <a:rPr lang="en-US" sz="2000" dirty="0">
                <a:solidFill>
                  <a:srgbClr val="FFFFFF"/>
                </a:solidFill>
              </a:rPr>
              <a:t>, a slash-mulch system (Central America).</a:t>
            </a:r>
          </a:p>
          <a:p>
            <a:pPr marL="457200" indent="-228600" algn="l">
              <a:buFont typeface="Arial" panose="020B0604020202020204" pitchFamily="34" charset="0"/>
              <a:buChar char="•"/>
            </a:pPr>
            <a:endParaRPr lang="en-US" sz="1600" dirty="0">
              <a:solidFill>
                <a:srgbClr val="FFFFFF"/>
              </a:solidFill>
            </a:endParaRPr>
          </a:p>
          <a:p>
            <a:pPr marL="457200" indent="-228600" algn="l">
              <a:buFont typeface="Arial" panose="020B0604020202020204" pitchFamily="34" charset="0"/>
              <a:buChar char="•"/>
            </a:pPr>
            <a:endParaRPr lang="en-US" sz="1600" dirty="0">
              <a:solidFill>
                <a:srgbClr val="FFFFFF"/>
              </a:solidFill>
            </a:endParaRPr>
          </a:p>
        </p:txBody>
      </p:sp>
    </p:spTree>
    <p:extLst>
      <p:ext uri="{BB962C8B-B14F-4D97-AF65-F5344CB8AC3E}">
        <p14:creationId xmlns:p14="http://schemas.microsoft.com/office/powerpoint/2010/main" val="3577357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95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Frijol Tapado</a:t>
            </a:r>
          </a:p>
        </p:txBody>
      </p:sp>
      <p:pic>
        <p:nvPicPr>
          <p:cNvPr id="5" name="Picture 4">
            <a:extLst>
              <a:ext uri="{FF2B5EF4-FFF2-40B4-BE49-F238E27FC236}">
                <a16:creationId xmlns:a16="http://schemas.microsoft.com/office/drawing/2014/main" id="{843B83F9-75E4-CE42-8F85-12B895FF2AB3}"/>
              </a:ext>
            </a:extLst>
          </p:cNvPr>
          <p:cNvPicPr>
            <a:picLocks noChangeAspect="1"/>
          </p:cNvPicPr>
          <p:nvPr/>
        </p:nvPicPr>
        <p:blipFill rotWithShape="1">
          <a:blip r:embed="rId2"/>
          <a:srcRect t="14020" r="-2" b="1705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7824867" y="1152663"/>
            <a:ext cx="3842878" cy="5239619"/>
          </a:xfrm>
        </p:spPr>
        <p:txBody>
          <a:bodyPr vert="horz" lIns="91440" tIns="45720" rIns="91440" bIns="45720" rtlCol="0" anchor="ctr">
            <a:normAutofit/>
          </a:bodyPr>
          <a:lstStyle/>
          <a:p>
            <a:pPr indent="-228600" algn="l">
              <a:buFont typeface="Arial" panose="020B0604020202020204" pitchFamily="34" charset="0"/>
              <a:buChar char="•"/>
            </a:pPr>
            <a:r>
              <a:rPr lang="en-US" sz="2200" dirty="0">
                <a:solidFill>
                  <a:srgbClr val="FFFFFF"/>
                </a:solidFill>
              </a:rPr>
              <a:t>Frijol </a:t>
            </a:r>
            <a:r>
              <a:rPr lang="en-US" sz="2200" dirty="0" err="1">
                <a:solidFill>
                  <a:srgbClr val="FFFFFF"/>
                </a:solidFill>
              </a:rPr>
              <a:t>tapado</a:t>
            </a:r>
            <a:r>
              <a:rPr lang="en-US" sz="2200" dirty="0">
                <a:solidFill>
                  <a:srgbClr val="FFFFFF"/>
                </a:solidFill>
              </a:rPr>
              <a:t> </a:t>
            </a:r>
            <a:r>
              <a:rPr lang="en-US" sz="2200" b="1" dirty="0">
                <a:solidFill>
                  <a:srgbClr val="FFFFFF"/>
                </a:solidFill>
              </a:rPr>
              <a:t>is </a:t>
            </a:r>
            <a:r>
              <a:rPr lang="en-US" sz="2200" dirty="0">
                <a:solidFill>
                  <a:srgbClr val="FFFFFF"/>
                </a:solidFill>
              </a:rPr>
              <a:t>a slash-mulch system from steep mid-elevation lands in Central America with high amounts of rain. These are “marginal” lands undesired by larger-scale producers.</a:t>
            </a:r>
          </a:p>
          <a:p>
            <a:pPr indent="-228600" algn="l">
              <a:buFont typeface="Arial" panose="020B0604020202020204" pitchFamily="34" charset="0"/>
              <a:buChar char="•"/>
            </a:pPr>
            <a:r>
              <a:rPr lang="en-US" sz="2200" dirty="0">
                <a:solidFill>
                  <a:srgbClr val="FFFFFF"/>
                </a:solidFill>
              </a:rPr>
              <a:t>Note: many of these small holder farmers were displaced from lower elevation lands, a point overlooked by Altieri who tends to ignore the historical and political ecological context. </a:t>
            </a:r>
          </a:p>
          <a:p>
            <a:pPr indent="-228600" algn="l">
              <a:buFont typeface="Arial" panose="020B0604020202020204" pitchFamily="34" charset="0"/>
              <a:buChar char="•"/>
            </a:pPr>
            <a:endParaRPr lang="en-US" sz="2000" dirty="0">
              <a:solidFill>
                <a:srgbClr val="FFFFFF"/>
              </a:solidFill>
            </a:endParaRPr>
          </a:p>
          <a:p>
            <a:pPr marL="457200" indent="-228600" algn="l">
              <a:buFont typeface="Arial" panose="020B0604020202020204" pitchFamily="34" charset="0"/>
              <a:buChar char="•"/>
            </a:pPr>
            <a:endParaRPr lang="en-US" sz="2000" dirty="0">
              <a:solidFill>
                <a:srgbClr val="FFFFFF"/>
              </a:solidFill>
            </a:endParaRPr>
          </a:p>
          <a:p>
            <a:pPr marL="457200" indent="-228600" algn="l">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1455915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5069940" y="365124"/>
            <a:ext cx="6172200" cy="1043951"/>
          </a:xfrm>
        </p:spPr>
        <p:txBody>
          <a:bodyPr vert="horz" lIns="91440" tIns="45720" rIns="91440" bIns="45720" rtlCol="0" anchor="ctr">
            <a:normAutofit/>
          </a:bodyPr>
          <a:lstStyle/>
          <a:p>
            <a:pPr algn="l"/>
            <a:r>
              <a:rPr lang="en-US" sz="3600" dirty="0"/>
              <a:t>Frijol </a:t>
            </a:r>
            <a:r>
              <a:rPr lang="en-US" sz="3600" dirty="0" err="1"/>
              <a:t>Tapado</a:t>
            </a:r>
            <a:endParaRPr lang="en-US" sz="3600" dirty="0"/>
          </a:p>
        </p:txBody>
      </p:sp>
      <p:pic>
        <p:nvPicPr>
          <p:cNvPr id="7" name="Picture 6">
            <a:extLst>
              <a:ext uri="{FF2B5EF4-FFF2-40B4-BE49-F238E27FC236}">
                <a16:creationId xmlns:a16="http://schemas.microsoft.com/office/drawing/2014/main" id="{2C827342-5CB0-AF40-8520-53EBED9FAD9A}"/>
              </a:ext>
            </a:extLst>
          </p:cNvPr>
          <p:cNvPicPr>
            <a:picLocks noChangeAspect="1"/>
          </p:cNvPicPr>
          <p:nvPr/>
        </p:nvPicPr>
        <p:blipFill rotWithShape="1">
          <a:blip r:embed="rId2"/>
          <a:srcRect r="9795"/>
          <a:stretch/>
        </p:blipFill>
        <p:spPr>
          <a:xfrm>
            <a:off x="20" y="10"/>
            <a:ext cx="4639713" cy="6857990"/>
          </a:xfrm>
          <a:prstGeom prst="rect">
            <a:avLst/>
          </a:prstGeom>
        </p:spPr>
      </p:pic>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5069940" y="1678899"/>
            <a:ext cx="6892211" cy="4424233"/>
          </a:xfrm>
        </p:spPr>
        <p:txBody>
          <a:bodyPr vert="horz" lIns="91440" tIns="45720" rIns="91440" bIns="45720" rtlCol="0">
            <a:normAutofit/>
          </a:bodyPr>
          <a:lstStyle/>
          <a:p>
            <a:pPr algn="l"/>
            <a:r>
              <a:rPr lang="en-US" dirty="0"/>
              <a:t>Advantages of frijol </a:t>
            </a:r>
            <a:r>
              <a:rPr lang="en-US" dirty="0" err="1"/>
              <a:t>tapado</a:t>
            </a:r>
            <a:r>
              <a:rPr lang="en-US" dirty="0"/>
              <a:t> system:</a:t>
            </a:r>
          </a:p>
          <a:p>
            <a:pPr marL="457200" indent="-228600" algn="l">
              <a:buFont typeface="Arial" panose="020B0604020202020204" pitchFamily="34" charset="0"/>
              <a:buChar char="•"/>
            </a:pPr>
            <a:r>
              <a:rPr lang="en-US" dirty="0"/>
              <a:t>Slash/mulch can add large amounts of organic matter to the soil;  beans fix nitrogen;  higher yields.</a:t>
            </a:r>
          </a:p>
          <a:p>
            <a:pPr marL="457200" indent="-228600" algn="l">
              <a:buFont typeface="Arial" panose="020B0604020202020204" pitchFamily="34" charset="0"/>
              <a:buChar char="•"/>
            </a:pPr>
            <a:r>
              <a:rPr lang="en-US" dirty="0"/>
              <a:t>Reduces labor in weeding.</a:t>
            </a:r>
          </a:p>
          <a:p>
            <a:pPr marL="457200" indent="-228600" algn="l">
              <a:buFont typeface="Arial" panose="020B0604020202020204" pitchFamily="34" charset="0"/>
              <a:buChar char="•"/>
            </a:pPr>
            <a:r>
              <a:rPr lang="en-US" dirty="0"/>
              <a:t>Crop residue and drought resistant varieties become healthy fodder for livestock during dry season.</a:t>
            </a:r>
          </a:p>
          <a:p>
            <a:pPr marL="457200" indent="-228600" algn="l">
              <a:buFont typeface="Arial" panose="020B0604020202020204" pitchFamily="34" charset="0"/>
              <a:buChar char="•"/>
            </a:pPr>
            <a:r>
              <a:rPr lang="en-US" dirty="0"/>
              <a:t>Some jack bean leaves eliminate lead cutter ant colonies. Allelopathic effects.</a:t>
            </a:r>
          </a:p>
          <a:p>
            <a:pPr marL="457200" indent="-228600" algn="l">
              <a:buFont typeface="Arial" panose="020B0604020202020204" pitchFamily="34" charset="0"/>
              <a:buChar char="•"/>
            </a:pPr>
            <a:endParaRPr lang="en-US" dirty="0"/>
          </a:p>
          <a:p>
            <a:pPr marL="457200" indent="-228600" algn="l">
              <a:buFont typeface="Arial" panose="020B0604020202020204" pitchFamily="34" charset="0"/>
              <a:buChar char="•"/>
            </a:pPr>
            <a:endParaRPr lang="en-US" sz="2200" dirty="0"/>
          </a:p>
          <a:p>
            <a:pPr indent="-228600" algn="l">
              <a:buFont typeface="Arial" panose="020B0604020202020204" pitchFamily="34" charset="0"/>
              <a:buChar char="•"/>
            </a:pPr>
            <a:endParaRPr lang="en-US" sz="2200" dirty="0"/>
          </a:p>
          <a:p>
            <a:pPr indent="-228600" algn="l">
              <a:buFont typeface="Arial" panose="020B0604020202020204" pitchFamily="34" charset="0"/>
              <a:buChar char="•"/>
            </a:pPr>
            <a:endParaRPr lang="en-US" sz="2200" dirty="0"/>
          </a:p>
          <a:p>
            <a:pPr marL="457200" indent="-228600" algn="l">
              <a:buFont typeface="Arial" panose="020B0604020202020204" pitchFamily="34" charset="0"/>
              <a:buChar char="•"/>
            </a:pPr>
            <a:endParaRPr lang="en-US" sz="2200" dirty="0"/>
          </a:p>
          <a:p>
            <a:pPr marL="457200"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348564880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6746626" y="0"/>
            <a:ext cx="4645250" cy="646420"/>
          </a:xfrm>
        </p:spPr>
        <p:txBody>
          <a:bodyPr anchor="b">
            <a:normAutofit/>
          </a:bodyPr>
          <a:lstStyle/>
          <a:p>
            <a:r>
              <a:rPr lang="en-US" sz="3600" dirty="0">
                <a:latin typeface="Candara" panose="020E0502030303020204" pitchFamily="34" charset="0"/>
              </a:rPr>
              <a:t>Critique</a:t>
            </a: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6280880" y="647829"/>
            <a:ext cx="5911100" cy="5842911"/>
          </a:xfrm>
        </p:spPr>
        <p:txBody>
          <a:bodyPr anchor="t">
            <a:noAutofit/>
          </a:bodyPr>
          <a:lstStyle/>
          <a:p>
            <a:pPr marL="514350" indent="-514350" algn="l">
              <a:buAutoNum type="arabicPeriod"/>
            </a:pPr>
            <a:r>
              <a:rPr lang="en-US" sz="2200" b="1" dirty="0">
                <a:latin typeface="Candara" panose="020E0502030303020204" pitchFamily="34" charset="0"/>
              </a:rPr>
              <a:t>Beyond nitrogen? </a:t>
            </a:r>
            <a:r>
              <a:rPr lang="en-US" sz="2200" dirty="0">
                <a:latin typeface="Candara" panose="020E0502030303020204" pitchFamily="34" charset="0"/>
              </a:rPr>
              <a:t>While is its widely recognized how legumes work as nitrogen fixers (e.g., bean for corn), there are 1000s of other companion plants that provide macro- and micro-nutrients to the soil in a form available for absorption into the plant biomass. This affects the nutrient density of the landrace crops.</a:t>
            </a:r>
          </a:p>
          <a:p>
            <a:pPr marL="514350" indent="-514350" algn="l">
              <a:buFont typeface="Arial" panose="020B0604020202020204" pitchFamily="34" charset="0"/>
              <a:buAutoNum type="arabicPeriod"/>
            </a:pPr>
            <a:r>
              <a:rPr lang="en-US" sz="2200" b="1" dirty="0">
                <a:latin typeface="Candara" panose="020E0502030303020204" pitchFamily="34" charset="0"/>
              </a:rPr>
              <a:t>Weed suppression</a:t>
            </a:r>
            <a:r>
              <a:rPr lang="en-US" sz="2200" dirty="0">
                <a:latin typeface="Candara" panose="020E0502030303020204" pitchFamily="34" charset="0"/>
              </a:rPr>
              <a:t>. Many of local place-based cultures do not have the concept of “weed.” Every plant is viewed as having a purpose (medicinal, nutritional, soil enrichment) and diversity includes managing these to make sure no one species becomes dominant. </a:t>
            </a:r>
          </a:p>
          <a:p>
            <a:pPr marL="514350" indent="-514350" algn="l">
              <a:buAutoNum type="arabicPeriod"/>
            </a:pPr>
            <a:r>
              <a:rPr lang="en-US" sz="2200" b="1" dirty="0">
                <a:latin typeface="Candara" panose="020E0502030303020204" pitchFamily="34" charset="0"/>
              </a:rPr>
              <a:t>Labor costs</a:t>
            </a:r>
            <a:r>
              <a:rPr lang="en-US" sz="2200" dirty="0">
                <a:latin typeface="Candara" panose="020E0502030303020204" pitchFamily="34" charset="0"/>
              </a:rPr>
              <a:t>. Role of cooperative labor and mutual aid traditions to explain how labor costs are reduced.</a:t>
            </a: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05EE6CE-9799-2E4C-8275-A7BE46B1EFEE}"/>
              </a:ext>
            </a:extLst>
          </p:cNvPr>
          <p:cNvPicPr>
            <a:picLocks noChangeAspect="1"/>
          </p:cNvPicPr>
          <p:nvPr/>
        </p:nvPicPr>
        <p:blipFill rotWithShape="1">
          <a:blip r:embed="rId2"/>
          <a:srcRect l="25897" r="2139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19115494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336884" y="492573"/>
            <a:ext cx="4332307" cy="3417687"/>
          </a:xfrm>
        </p:spPr>
        <p:txBody>
          <a:bodyPr>
            <a:noAutofit/>
          </a:bodyPr>
          <a:lstStyle/>
          <a:p>
            <a:pPr marL="514350" indent="-514350" algn="l">
              <a:buFont typeface="+mj-lt"/>
              <a:buAutoNum type="arabicPeriod" startAt="4"/>
            </a:pPr>
            <a:r>
              <a:rPr lang="en-US" sz="2000" b="1" dirty="0">
                <a:solidFill>
                  <a:srgbClr val="FFFFFF"/>
                </a:solidFill>
                <a:latin typeface="Candara" panose="020E0502030303020204" pitchFamily="34" charset="0"/>
              </a:rPr>
              <a:t>Folk biological classifications</a:t>
            </a:r>
            <a:r>
              <a:rPr lang="en-US" sz="2000" dirty="0">
                <a:solidFill>
                  <a:srgbClr val="FFFFFF"/>
                </a:solidFill>
                <a:latin typeface="Candara" panose="020E0502030303020204" pitchFamily="34" charset="0"/>
              </a:rPr>
              <a:t>. Altieri follows Berlin is laying out the methods involved in the classification of biological organisms but this occludes the role of spirituality, origin stories, and myths related to </a:t>
            </a:r>
            <a:r>
              <a:rPr lang="en-US" sz="2000" b="1" dirty="0">
                <a:solidFill>
                  <a:srgbClr val="FFFFFF"/>
                </a:solidFill>
                <a:latin typeface="Candara" panose="020E0502030303020204" pitchFamily="34" charset="0"/>
              </a:rPr>
              <a:t>land ethics, </a:t>
            </a:r>
            <a:r>
              <a:rPr lang="en-US" sz="2000" dirty="0">
                <a:solidFill>
                  <a:srgbClr val="FFFFFF"/>
                </a:solidFill>
                <a:latin typeface="Candara" panose="020E0502030303020204" pitchFamily="34" charset="0"/>
              </a:rPr>
              <a:t>the indigenous principles that teach the next generations the obligations for the care of the land and other direct sources of right livelihood.</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28EE95-915A-E84D-B1CA-84F7639FD412}"/>
              </a:ext>
            </a:extLst>
          </p:cNvPr>
          <p:cNvPicPr>
            <a:picLocks noChangeAspect="1"/>
          </p:cNvPicPr>
          <p:nvPr/>
        </p:nvPicPr>
        <p:blipFill>
          <a:blip r:embed="rId2"/>
          <a:stretch>
            <a:fillRect/>
          </a:stretch>
        </p:blipFill>
        <p:spPr>
          <a:xfrm>
            <a:off x="6223088" y="492573"/>
            <a:ext cx="4415012" cy="5880796"/>
          </a:xfrm>
          <a:prstGeom prst="rect">
            <a:avLst/>
          </a:prstGeom>
        </p:spPr>
      </p:pic>
      <p:sp>
        <p:nvSpPr>
          <p:cNvPr id="6" name="Rectangle 5">
            <a:extLst>
              <a:ext uri="{FF2B5EF4-FFF2-40B4-BE49-F238E27FC236}">
                <a16:creationId xmlns:a16="http://schemas.microsoft.com/office/drawing/2014/main" id="{C0BD6E49-C6AB-B246-A9C0-D2FA6C489FFC}"/>
              </a:ext>
            </a:extLst>
          </p:cNvPr>
          <p:cNvSpPr/>
          <p:nvPr/>
        </p:nvSpPr>
        <p:spPr>
          <a:xfrm>
            <a:off x="655721" y="4209457"/>
            <a:ext cx="3657599" cy="646331"/>
          </a:xfrm>
          <a:prstGeom prst="rect">
            <a:avLst/>
          </a:prstGeom>
        </p:spPr>
        <p:txBody>
          <a:bodyPr wrap="square">
            <a:spAutoFit/>
          </a:bodyPr>
          <a:lstStyle/>
          <a:p>
            <a:pPr algn="ctr"/>
            <a:r>
              <a:rPr lang="en-US" sz="3600" dirty="0">
                <a:solidFill>
                  <a:srgbClr val="FFFFFF"/>
                </a:solidFill>
                <a:latin typeface="Candara" panose="020E0502030303020204" pitchFamily="34" charset="0"/>
              </a:rPr>
              <a:t>Critique</a:t>
            </a:r>
            <a:endParaRPr lang="en-US" sz="3600" dirty="0"/>
          </a:p>
        </p:txBody>
      </p:sp>
    </p:spTree>
    <p:extLst>
      <p:ext uri="{BB962C8B-B14F-4D97-AF65-F5344CB8AC3E}">
        <p14:creationId xmlns:p14="http://schemas.microsoft.com/office/powerpoint/2010/main" val="1409636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75000"/>
            <a:lumOff val="25000"/>
            <a:alpha val="86000"/>
          </a:schemeClr>
        </a:solidFill>
        <a:effectLst/>
      </p:bgPr>
    </p:bg>
    <p:spTree>
      <p:nvGrpSpPr>
        <p:cNvPr id="1" name=""/>
        <p:cNvGrpSpPr/>
        <p:nvPr/>
      </p:nvGrpSpPr>
      <p:grpSpPr>
        <a:xfrm>
          <a:off x="0" y="0"/>
          <a:ext cx="0" cy="0"/>
          <a:chOff x="0" y="0"/>
          <a:chExt cx="0" cy="0"/>
        </a:xfrm>
      </p:grpSpPr>
      <p:pic>
        <p:nvPicPr>
          <p:cNvPr id="3175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044" y="178904"/>
            <a:ext cx="41529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6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64087" y="2926141"/>
            <a:ext cx="56388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62" name="Text Box 18"/>
          <p:cNvSpPr txBox="1">
            <a:spLocks noChangeArrowheads="1"/>
          </p:cNvSpPr>
          <p:nvPr/>
        </p:nvSpPr>
        <p:spPr bwMode="auto">
          <a:xfrm>
            <a:off x="5221358" y="918074"/>
            <a:ext cx="3581400" cy="156966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solidFill>
                  <a:srgbClr val="EEECE1"/>
                </a:solidFill>
                <a:effectLst>
                  <a:outerShdw blurRad="38100" dist="38100" dir="2700000" algn="tl">
                    <a:srgbClr val="000000">
                      <a:alpha val="43137"/>
                    </a:srgbClr>
                  </a:outerShdw>
                </a:effectLst>
                <a:latin typeface="Calibri" charset="0"/>
              </a:rPr>
              <a:t>Polka-dot monoculture uniformity. Center—pivot sprinkler operations in the San Luis Valley, CO.</a:t>
            </a:r>
          </a:p>
        </p:txBody>
      </p:sp>
      <p:sp>
        <p:nvSpPr>
          <p:cNvPr id="31763" name="Text Box 19"/>
          <p:cNvSpPr txBox="1">
            <a:spLocks noChangeArrowheads="1"/>
          </p:cNvSpPr>
          <p:nvPr/>
        </p:nvSpPr>
        <p:spPr bwMode="auto">
          <a:xfrm>
            <a:off x="2748999" y="3664233"/>
            <a:ext cx="2971800" cy="2677656"/>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dirty="0">
                <a:solidFill>
                  <a:srgbClr val="EEECE1"/>
                </a:solidFill>
                <a:effectLst>
                  <a:outerShdw blurRad="38100" dist="38100" dir="2700000" algn="tl">
                    <a:srgbClr val="000000">
                      <a:alpha val="43137"/>
                    </a:srgbClr>
                  </a:outerShdw>
                </a:effectLst>
                <a:latin typeface="Calibri" charset="0"/>
              </a:rPr>
              <a:t>Acequia biocultural diversity. The </a:t>
            </a:r>
            <a:r>
              <a:rPr lang="en-US" i="1" dirty="0" err="1">
                <a:solidFill>
                  <a:srgbClr val="EEECE1"/>
                </a:solidFill>
                <a:effectLst>
                  <a:outerShdw blurRad="38100" dist="38100" dir="2700000" algn="tl">
                    <a:srgbClr val="000000">
                      <a:alpha val="43137"/>
                    </a:srgbClr>
                  </a:outerShdw>
                </a:effectLst>
                <a:latin typeface="Calibri" charset="0"/>
              </a:rPr>
              <a:t>huerto</a:t>
            </a:r>
            <a:r>
              <a:rPr lang="en-US" i="1" dirty="0">
                <a:solidFill>
                  <a:srgbClr val="EEECE1"/>
                </a:solidFill>
                <a:effectLst>
                  <a:outerShdw blurRad="38100" dist="38100" dir="2700000" algn="tl">
                    <a:srgbClr val="000000">
                      <a:alpha val="43137"/>
                    </a:srgbClr>
                  </a:outerShdw>
                </a:effectLst>
                <a:latin typeface="Calibri" charset="0"/>
              </a:rPr>
              <a:t> familiar, </a:t>
            </a:r>
            <a:r>
              <a:rPr lang="en-US" dirty="0">
                <a:solidFill>
                  <a:srgbClr val="EEECE1"/>
                </a:solidFill>
                <a:effectLst>
                  <a:outerShdw blurRad="38100" dist="38100" dir="2700000" algn="tl">
                    <a:srgbClr val="000000">
                      <a:alpha val="43137"/>
                    </a:srgbClr>
                  </a:outerShdw>
                </a:effectLst>
                <a:latin typeface="Calibri" charset="0"/>
              </a:rPr>
              <a:t>home kitchen garden at Corpus Gallegos Ranches, San Luis, CO. </a:t>
            </a:r>
            <a:r>
              <a:rPr lang="en-US" i="1" dirty="0">
                <a:solidFill>
                  <a:srgbClr val="EEECE1"/>
                </a:solidFill>
                <a:effectLst>
                  <a:outerShdw blurRad="38100" dist="38100" dir="2700000" algn="tl">
                    <a:srgbClr val="000000">
                      <a:alpha val="43137"/>
                    </a:srgbClr>
                  </a:outerShdw>
                </a:effectLst>
                <a:latin typeface="Calibri" charset="0"/>
              </a:rPr>
              <a:t>Photos by Devon G. Peña</a:t>
            </a:r>
          </a:p>
        </p:txBody>
      </p:sp>
    </p:spTree>
    <p:extLst>
      <p:ext uri="{BB962C8B-B14F-4D97-AF65-F5344CB8AC3E}">
        <p14:creationId xmlns:p14="http://schemas.microsoft.com/office/powerpoint/2010/main" val="22387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237" y="914400"/>
            <a:ext cx="3657600" cy="2887579"/>
          </a:xfrm>
        </p:spPr>
        <p:txBody>
          <a:bodyPr>
            <a:normAutofit/>
          </a:bodyPr>
          <a:lstStyle/>
          <a:p>
            <a:r>
              <a:rPr lang="en-US" sz="3700" dirty="0">
                <a:solidFill>
                  <a:srgbClr val="FFFFFF"/>
                </a:solidFill>
                <a:effectLst>
                  <a:outerShdw blurRad="38100" dist="38100" dir="2700000" algn="tl">
                    <a:srgbClr val="000000">
                      <a:alpha val="43137"/>
                    </a:srgbClr>
                  </a:outerShdw>
                </a:effectLst>
              </a:rPr>
              <a:t>Agroecosystems</a:t>
            </a:r>
            <a:br>
              <a:rPr lang="en-US" sz="3700" dirty="0">
                <a:solidFill>
                  <a:srgbClr val="FFFFFF"/>
                </a:solidFill>
                <a:effectLst>
                  <a:outerShdw blurRad="38100" dist="38100" dir="2700000" algn="tl">
                    <a:srgbClr val="000000">
                      <a:alpha val="43137"/>
                    </a:srgbClr>
                  </a:outerShdw>
                </a:effectLst>
              </a:rPr>
            </a:br>
            <a:r>
              <a:rPr lang="en-US" sz="2800" i="1" dirty="0">
                <a:solidFill>
                  <a:srgbClr val="FFFFFF"/>
                </a:solidFill>
                <a:effectLst>
                  <a:outerShdw blurRad="38100" dist="38100" dir="2700000" algn="tl">
                    <a:srgbClr val="000000">
                      <a:alpha val="43137"/>
                    </a:srgbClr>
                  </a:outerShdw>
                </a:effectLst>
              </a:rPr>
              <a:t>7 qualities for comparative research (Altieri 1998)</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5153822" y="1114654"/>
            <a:ext cx="6553545" cy="4636633"/>
          </a:xfrm>
          <a:prstGeom prst="rect">
            <a:avLst/>
          </a:prstGeom>
        </p:spPr>
      </p:pic>
    </p:spTree>
    <p:extLst>
      <p:ext uri="{BB962C8B-B14F-4D97-AF65-F5344CB8AC3E}">
        <p14:creationId xmlns:p14="http://schemas.microsoft.com/office/powerpoint/2010/main" val="368796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4276" y="803705"/>
            <a:ext cx="4208656" cy="3034857"/>
          </a:xfrm>
        </p:spPr>
        <p:txBody>
          <a:bodyPr anchor="b">
            <a:normAutofit/>
          </a:bodyPr>
          <a:lstStyle/>
          <a:p>
            <a:pPr algn="r"/>
            <a:r>
              <a:rPr lang="en-US" sz="4600">
                <a:solidFill>
                  <a:srgbClr val="FFFFFF"/>
                </a:solidFill>
                <a:effectLst>
                  <a:outerShdw blurRad="38100" dist="38100" dir="2700000" algn="tl">
                    <a:srgbClr val="000000">
                      <a:alpha val="43137"/>
                    </a:srgbClr>
                  </a:outerShdw>
                </a:effectLst>
              </a:rPr>
              <a:t>Comparative productivity of agroecosystems</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6398950" y="640080"/>
            <a:ext cx="4853569" cy="5578816"/>
          </a:xfrm>
          <a:prstGeom prst="rect">
            <a:avLst/>
          </a:prstGeom>
        </p:spPr>
      </p:pic>
    </p:spTree>
    <p:extLst>
      <p:ext uri="{BB962C8B-B14F-4D97-AF65-F5344CB8AC3E}">
        <p14:creationId xmlns:p14="http://schemas.microsoft.com/office/powerpoint/2010/main" val="145873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47D204-979D-8D4A-A0C4-B119EE44F4C1}"/>
              </a:ext>
            </a:extLst>
          </p:cNvPr>
          <p:cNvPicPr>
            <a:picLocks noChangeAspect="1"/>
          </p:cNvPicPr>
          <p:nvPr/>
        </p:nvPicPr>
        <p:blipFill rotWithShape="1">
          <a:blip r:embed="rId2"/>
          <a:srcRect l="4764"/>
          <a:stretch/>
        </p:blipFill>
        <p:spPr>
          <a:xfrm>
            <a:off x="20" y="10"/>
            <a:ext cx="4637226" cy="6857990"/>
          </a:xfrm>
          <a:prstGeom prst="rect">
            <a:avLst/>
          </a:prstGeom>
        </p:spPr>
      </p:pic>
      <p:sp>
        <p:nvSpPr>
          <p:cNvPr id="18" name="Rectangle 17">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5277328" y="640082"/>
            <a:ext cx="6274591" cy="910422"/>
          </a:xfrm>
        </p:spPr>
        <p:txBody>
          <a:bodyPr>
            <a:normAutofit fontScale="90000"/>
          </a:bodyPr>
          <a:lstStyle/>
          <a:p>
            <a:r>
              <a:rPr lang="en-US" dirty="0" err="1">
                <a:solidFill>
                  <a:schemeClr val="bg1"/>
                </a:solidFill>
                <a:latin typeface="Candara" panose="020E0502030303020204" pitchFamily="34" charset="0"/>
              </a:rPr>
              <a:t>Agrobiomimicry</a:t>
            </a:r>
            <a:endParaRPr lang="en-US" dirty="0">
              <a:solidFill>
                <a:schemeClr val="bg1"/>
              </a:solidFill>
              <a:latin typeface="Candara" panose="020E0502030303020204" pitchFamily="34" charset="0"/>
            </a:endParaRP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5277327" y="2190586"/>
            <a:ext cx="6274592" cy="3210659"/>
          </a:xfrm>
        </p:spPr>
        <p:txBody>
          <a:bodyPr>
            <a:noAutofit/>
          </a:bodyPr>
          <a:lstStyle/>
          <a:p>
            <a:pPr algn="l"/>
            <a:r>
              <a:rPr lang="en-US" sz="2600" dirty="0">
                <a:solidFill>
                  <a:schemeClr val="bg1"/>
                </a:solidFill>
                <a:latin typeface="Candara" panose="020E0502030303020204" pitchFamily="34" charset="0"/>
              </a:rPr>
              <a:t>Is it necessary to clear the forest to plant the crop? </a:t>
            </a:r>
          </a:p>
          <a:p>
            <a:pPr algn="l"/>
            <a:r>
              <a:rPr lang="en-US" sz="2600" dirty="0">
                <a:solidFill>
                  <a:schemeClr val="bg1"/>
                </a:solidFill>
                <a:latin typeface="Candara" panose="020E0502030303020204" pitchFamily="34" charset="0"/>
              </a:rPr>
              <a:t>In traditional farming systems, most of the natural landscape ecology is kept and not razed for the monocrops.</a:t>
            </a:r>
          </a:p>
          <a:p>
            <a:pPr algn="l"/>
            <a:r>
              <a:rPr lang="en-US" sz="2600" dirty="0">
                <a:solidFill>
                  <a:schemeClr val="bg1"/>
                </a:solidFill>
                <a:latin typeface="Candara" panose="020E0502030303020204" pitchFamily="34" charset="0"/>
              </a:rPr>
              <a:t>Polycultures mimic the species and structural and temporal diversity of the local ecosystem.</a:t>
            </a:r>
          </a:p>
        </p:txBody>
      </p:sp>
    </p:spTree>
    <p:extLst>
      <p:ext uri="{BB962C8B-B14F-4D97-AF65-F5344CB8AC3E}">
        <p14:creationId xmlns:p14="http://schemas.microsoft.com/office/powerpoint/2010/main" val="389649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68F31B-6E04-0247-AAC8-25FE5DE3B7CF}"/>
              </a:ext>
            </a:extLst>
          </p:cNvPr>
          <p:cNvPicPr>
            <a:picLocks noChangeAspect="1"/>
          </p:cNvPicPr>
          <p:nvPr/>
        </p:nvPicPr>
        <p:blipFill rotWithShape="1">
          <a:blip r:embed="rId3">
            <a:alphaModFix amt="70000"/>
          </a:blip>
          <a:srcRect l="9563" r="9103" b="-1"/>
          <a:stretch/>
        </p:blipFill>
        <p:spPr>
          <a:xfrm>
            <a:off x="20" y="1"/>
            <a:ext cx="12191980" cy="6857999"/>
          </a:xfrm>
          <a:prstGeom prst="rect">
            <a:avLst/>
          </a:prstGeom>
        </p:spPr>
      </p:pic>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4444866" y="188770"/>
            <a:ext cx="6897171" cy="1182830"/>
          </a:xfrm>
        </p:spPr>
        <p:txBody>
          <a:bodyPr anchor="ctr">
            <a:normAutofit/>
          </a:bodyPr>
          <a:lstStyle/>
          <a:p>
            <a:r>
              <a:rPr lang="en-US" sz="3600" dirty="0">
                <a:solidFill>
                  <a:srgbClr val="FFFFFF"/>
                </a:solidFill>
                <a:latin typeface="Candara" panose="020E0502030303020204" pitchFamily="34" charset="0"/>
              </a:rPr>
              <a:t>Characteristics of traditional agroecosystems</a:t>
            </a: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0" y="377687"/>
            <a:ext cx="3816619" cy="6203222"/>
          </a:xfrm>
        </p:spPr>
        <p:txBody>
          <a:bodyPr anchor="ctr">
            <a:normAutofit fontScale="92500"/>
          </a:bodyPr>
          <a:lstStyle/>
          <a:p>
            <a:pPr algn="r"/>
            <a:r>
              <a:rPr lang="en-US" sz="2200" b="1" dirty="0">
                <a:solidFill>
                  <a:srgbClr val="FFFFFF"/>
                </a:solidFill>
                <a:latin typeface="Candara" panose="020E0502030303020204" pitchFamily="34" charset="0"/>
              </a:rPr>
              <a:t>The long view</a:t>
            </a:r>
            <a:r>
              <a:rPr lang="en-US" sz="2200" dirty="0">
                <a:solidFill>
                  <a:srgbClr val="FFFFFF"/>
                </a:solidFill>
                <a:latin typeface="Candara" panose="020E0502030303020204" pitchFamily="34" charset="0"/>
              </a:rPr>
              <a:t>.  Most traditional farmers “have employed practices designed to optimize productivity in the long term rather than maximize it in the short term.” (108)</a:t>
            </a:r>
          </a:p>
          <a:p>
            <a:pPr algn="r"/>
            <a:r>
              <a:rPr lang="en-US" sz="2200" b="1" dirty="0">
                <a:solidFill>
                  <a:srgbClr val="FFFFFF"/>
                </a:solidFill>
                <a:latin typeface="Candara" panose="020E0502030303020204" pitchFamily="34" charset="0"/>
              </a:rPr>
              <a:t>Local inputs. </a:t>
            </a:r>
            <a:r>
              <a:rPr lang="en-US" sz="2200" dirty="0">
                <a:solidFill>
                  <a:srgbClr val="FFFFFF"/>
                </a:solidFill>
                <a:latin typeface="Candara" panose="020E0502030303020204" pitchFamily="34" charset="0"/>
              </a:rPr>
              <a:t> The inputs (fertilizer, natural controls, etc.) originate in the immediate region; work is performed by people or animals sustained by local food sources.</a:t>
            </a:r>
          </a:p>
          <a:p>
            <a:pPr algn="r"/>
            <a:r>
              <a:rPr lang="en-US" sz="2200" b="1" dirty="0">
                <a:solidFill>
                  <a:srgbClr val="FFFFFF"/>
                </a:solidFill>
                <a:latin typeface="Candara" panose="020E0502030303020204" pitchFamily="34" charset="0"/>
              </a:rPr>
              <a:t>Innovation. </a:t>
            </a:r>
            <a:r>
              <a:rPr lang="en-US" sz="2200" dirty="0">
                <a:solidFill>
                  <a:srgbClr val="FFFFFF"/>
                </a:solidFill>
                <a:latin typeface="Candara" panose="020E0502030303020204" pitchFamily="34" charset="0"/>
              </a:rPr>
              <a:t>Most traditional farmers are more innovative than recognized and constantly experiment with crop varieties, soil regeneration practices (biodynamics), and are willing to adopt new technology when it fits into local practices</a:t>
            </a:r>
            <a:r>
              <a:rPr lang="en-US" sz="1300" dirty="0">
                <a:solidFill>
                  <a:srgbClr val="FFFFFF"/>
                </a:solidFill>
                <a:latin typeface="Candara" panose="020E0502030303020204" pitchFamily="34" charset="0"/>
              </a:rPr>
              <a:t>.</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6189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7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484633" y="4248727"/>
            <a:ext cx="3828688" cy="1913544"/>
          </a:xfrm>
        </p:spPr>
        <p:txBody>
          <a:bodyPr>
            <a:normAutofit/>
          </a:bodyPr>
          <a:lstStyle/>
          <a:p>
            <a:pPr algn="r"/>
            <a:r>
              <a:rPr lang="en-US" sz="4400" dirty="0">
                <a:solidFill>
                  <a:srgbClr val="FFFFFF"/>
                </a:solidFill>
                <a:latin typeface="Candara" panose="020E0502030303020204" pitchFamily="34" charset="0"/>
              </a:rPr>
              <a:t>Centers of origin and diversification</a:t>
            </a: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484633" y="357271"/>
            <a:ext cx="3828688" cy="3353261"/>
          </a:xfrm>
        </p:spPr>
        <p:txBody>
          <a:bodyPr>
            <a:noAutofit/>
          </a:bodyPr>
          <a:lstStyle/>
          <a:p>
            <a:pPr algn="r"/>
            <a:r>
              <a:rPr lang="en-US" sz="2200" dirty="0">
                <a:solidFill>
                  <a:srgbClr val="FFFFFF"/>
                </a:solidFill>
                <a:effectLst>
                  <a:outerShdw blurRad="38100" dist="38100" dir="2700000" algn="tl">
                    <a:srgbClr val="000000">
                      <a:alpha val="43137"/>
                    </a:srgbClr>
                  </a:outerShdw>
                </a:effectLst>
                <a:latin typeface="Candara" panose="020E0502030303020204" pitchFamily="34" charset="0"/>
              </a:rPr>
              <a:t>The concept of ‘</a:t>
            </a:r>
            <a:r>
              <a:rPr lang="en-US" sz="2200" b="1" dirty="0">
                <a:solidFill>
                  <a:srgbClr val="FFFFFF"/>
                </a:solidFill>
                <a:effectLst>
                  <a:outerShdw blurRad="38100" dist="38100" dir="2700000" algn="tl">
                    <a:srgbClr val="000000">
                      <a:alpha val="43137"/>
                    </a:srgbClr>
                  </a:outerShdw>
                </a:effectLst>
                <a:latin typeface="Candara" panose="020E0502030303020204" pitchFamily="34" charset="0"/>
              </a:rPr>
              <a:t>center of origin</a:t>
            </a:r>
            <a:r>
              <a:rPr lang="en-US" sz="2200" dirty="0">
                <a:solidFill>
                  <a:srgbClr val="FFFFFF"/>
                </a:solidFill>
                <a:effectLst>
                  <a:outerShdw blurRad="38100" dist="38100" dir="2700000" algn="tl">
                    <a:srgbClr val="000000">
                      <a:alpha val="43137"/>
                    </a:srgbClr>
                  </a:outerShdw>
                </a:effectLst>
                <a:latin typeface="Candara" panose="020E0502030303020204" pitchFamily="34" charset="0"/>
              </a:rPr>
              <a:t>’ was first developed by the Russian scientist </a:t>
            </a:r>
            <a:r>
              <a:rPr lang="en-US" sz="2200" b="1" dirty="0">
                <a:solidFill>
                  <a:srgbClr val="FFFFFF"/>
                </a:solidFill>
                <a:effectLst>
                  <a:outerShdw blurRad="38100" dist="38100" dir="2700000" algn="tl">
                    <a:srgbClr val="000000">
                      <a:alpha val="43137"/>
                    </a:srgbClr>
                  </a:outerShdw>
                </a:effectLst>
                <a:latin typeface="Candara" panose="020E0502030303020204" pitchFamily="34" charset="0"/>
              </a:rPr>
              <a:t>Nicolai Vavilov</a:t>
            </a:r>
            <a:r>
              <a:rPr lang="en-US" sz="2200" dirty="0">
                <a:solidFill>
                  <a:srgbClr val="FFFFFF"/>
                </a:solidFill>
                <a:effectLst>
                  <a:outerShdw blurRad="38100" dist="38100" dir="2700000" algn="tl">
                    <a:srgbClr val="000000">
                      <a:alpha val="43137"/>
                    </a:srgbClr>
                  </a:outerShdw>
                </a:effectLst>
                <a:latin typeface="Candara" panose="020E0502030303020204" pitchFamily="34" charset="0"/>
              </a:rPr>
              <a:t> who identified several distinct biogeographical regions across the globe that are home to the wild ancestors of crops domesticated and diversified by indigenous farmers over millennia.</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Vavilov-center.jpg">
            <a:extLst>
              <a:ext uri="{FF2B5EF4-FFF2-40B4-BE49-F238E27FC236}">
                <a16:creationId xmlns:a16="http://schemas.microsoft.com/office/drawing/2014/main" id="{746A7B95-65E2-D546-89EF-00A1B5826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822" y="1417756"/>
            <a:ext cx="6553545" cy="4030430"/>
          </a:xfrm>
          <a:prstGeom prst="rect">
            <a:avLst/>
          </a:prstGeom>
        </p:spPr>
      </p:pic>
      <p:pic>
        <p:nvPicPr>
          <p:cNvPr id="4" name="Picture 3">
            <a:extLst>
              <a:ext uri="{FF2B5EF4-FFF2-40B4-BE49-F238E27FC236}">
                <a16:creationId xmlns:a16="http://schemas.microsoft.com/office/drawing/2014/main" id="{C28D0B34-0E8C-2549-804F-E0357A5E2972}"/>
              </a:ext>
            </a:extLst>
          </p:cNvPr>
          <p:cNvPicPr>
            <a:picLocks noChangeAspect="1"/>
          </p:cNvPicPr>
          <p:nvPr/>
        </p:nvPicPr>
        <p:blipFill>
          <a:blip r:embed="rId3"/>
          <a:stretch>
            <a:fillRect/>
          </a:stretch>
        </p:blipFill>
        <p:spPr>
          <a:xfrm>
            <a:off x="2147483647" y="2147483647"/>
            <a:ext cx="9144000" cy="6858000"/>
          </a:xfrm>
          <a:prstGeom prst="rect">
            <a:avLst/>
          </a:prstGeom>
        </p:spPr>
      </p:pic>
    </p:spTree>
    <p:extLst>
      <p:ext uri="{BB962C8B-B14F-4D97-AF65-F5344CB8AC3E}">
        <p14:creationId xmlns:p14="http://schemas.microsoft.com/office/powerpoint/2010/main" val="58651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sz="4400" kern="1200" dirty="0">
                <a:solidFill>
                  <a:schemeClr val="accent1"/>
                </a:solidFill>
                <a:latin typeface="+mj-lt"/>
                <a:ea typeface="+mj-ea"/>
                <a:cs typeface="+mj-cs"/>
              </a:rPr>
              <a:t>Sample List of Crops from the Principal Centers of Origin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4976031" y="556590"/>
            <a:ext cx="6533476" cy="5981369"/>
          </a:xfrm>
        </p:spPr>
        <p:txBody>
          <a:bodyPr vert="horz" lIns="91440" tIns="45720" rIns="91440" bIns="45720" rtlCol="0" anchor="ctr">
            <a:normAutofit/>
          </a:bodyPr>
          <a:lstStyle/>
          <a:p>
            <a:pPr marL="457200" indent="-228600" algn="l">
              <a:buFont typeface="Arial" panose="020B0604020202020204" pitchFamily="34" charset="0"/>
              <a:buChar char="•"/>
            </a:pPr>
            <a:r>
              <a:rPr lang="en-US" sz="2000" b="1" dirty="0"/>
              <a:t>Near East </a:t>
            </a:r>
            <a:r>
              <a:rPr lang="en-US" sz="2000" dirty="0"/>
              <a:t>(Fertile Crescent): Wheat and barley, flax, lentils, chickpea, figs, dates, grapes, olives, lettuce, onions, cabbage, carrots, cucumbers, and melons; fruits and nuts.</a:t>
            </a:r>
          </a:p>
          <a:p>
            <a:pPr marL="457200" indent="-228600" algn="l">
              <a:buFont typeface="Arial" panose="020B0604020202020204" pitchFamily="34" charset="0"/>
              <a:buChar char="•"/>
            </a:pPr>
            <a:r>
              <a:rPr lang="en-US" sz="2000" b="1" dirty="0"/>
              <a:t>Africa</a:t>
            </a:r>
            <a:r>
              <a:rPr lang="en-US" sz="2000" dirty="0"/>
              <a:t>: Pearl millet, Guinea millet, African rice, sorghum, cowpea, Bambara groundnut, yam, oil palm, watermelon, okra.</a:t>
            </a:r>
          </a:p>
          <a:p>
            <a:pPr marL="457200" indent="-228600" algn="l">
              <a:buFont typeface="Arial" panose="020B0604020202020204" pitchFamily="34" charset="0"/>
              <a:buChar char="•"/>
            </a:pPr>
            <a:r>
              <a:rPr lang="en-US" sz="2000" b="1" dirty="0"/>
              <a:t>China</a:t>
            </a:r>
            <a:r>
              <a:rPr lang="en-US" sz="2000" dirty="0"/>
              <a:t>: Japanese millet, rice, buckwheat, and soybean.</a:t>
            </a:r>
          </a:p>
          <a:p>
            <a:pPr marL="457200" indent="-228600" algn="l">
              <a:buFont typeface="Arial" panose="020B0604020202020204" pitchFamily="34" charset="0"/>
              <a:buChar char="•"/>
            </a:pPr>
            <a:r>
              <a:rPr lang="en-US" sz="2000" b="1" dirty="0"/>
              <a:t>South East Asia</a:t>
            </a:r>
            <a:r>
              <a:rPr lang="en-US" sz="2000" dirty="0"/>
              <a:t>: Wet- and dryland rice, pigeon pea, mung bean, citrus fruits, coconut, taro, yams, banana, breadfruit, coconut, sugarcane.</a:t>
            </a:r>
          </a:p>
          <a:p>
            <a:pPr marL="457200" indent="-228600" algn="l">
              <a:buFont typeface="Arial" panose="020B0604020202020204" pitchFamily="34" charset="0"/>
              <a:buChar char="•"/>
            </a:pPr>
            <a:r>
              <a:rPr lang="en-US" sz="2000" b="1" dirty="0"/>
              <a:t>Mesoamerica/North America</a:t>
            </a:r>
            <a:r>
              <a:rPr lang="en-US" sz="2000" dirty="0"/>
              <a:t>: Maize, squash, common bean, lima bean, peppers, amaranth, sweet potato, sunflower; cacao, tomato. </a:t>
            </a:r>
          </a:p>
          <a:p>
            <a:pPr marL="457200" indent="-228600" algn="l">
              <a:buFont typeface="Arial" panose="020B0604020202020204" pitchFamily="34" charset="0"/>
              <a:buChar char="•"/>
            </a:pPr>
            <a:r>
              <a:rPr lang="en-US" sz="2000" b="1" dirty="0"/>
              <a:t>South America </a:t>
            </a:r>
            <a:r>
              <a:rPr lang="en-US" sz="2000" dirty="0"/>
              <a:t>(Andes region):  lowlands: cassava; mid-altitudes and uplands (Peru, Chile, Ecuador): potato, peanut, cotton, maize.</a:t>
            </a:r>
          </a:p>
          <a:p>
            <a:pPr marL="457200" indent="-228600" algn="l">
              <a:buFont typeface="Arial" panose="020B0604020202020204" pitchFamily="34" charset="0"/>
              <a:buChar char="•"/>
            </a:pPr>
            <a:endParaRPr lang="en-US" sz="1900" dirty="0"/>
          </a:p>
        </p:txBody>
      </p:sp>
    </p:spTree>
    <p:extLst>
      <p:ext uri="{BB962C8B-B14F-4D97-AF65-F5344CB8AC3E}">
        <p14:creationId xmlns:p14="http://schemas.microsoft.com/office/powerpoint/2010/main" val="782020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571BE-B1A2-944B-9AF1-F75A6119CE18}"/>
              </a:ext>
            </a:extLst>
          </p:cNvPr>
          <p:cNvSpPr>
            <a:spLocks noGrp="1"/>
          </p:cNvSpPr>
          <p:nvPr>
            <p:ph type="ctrTitle"/>
          </p:nvPr>
        </p:nvSpPr>
        <p:spPr>
          <a:xfrm>
            <a:off x="655721" y="1455267"/>
            <a:ext cx="3657600" cy="1733297"/>
          </a:xfrm>
        </p:spPr>
        <p:txBody>
          <a:bodyPr>
            <a:normAutofit/>
          </a:bodyPr>
          <a:lstStyle/>
          <a:p>
            <a:r>
              <a:rPr lang="en-US" sz="4000" dirty="0">
                <a:solidFill>
                  <a:srgbClr val="FFFFFF"/>
                </a:solidFill>
                <a:latin typeface="Candara" panose="020E0502030303020204" pitchFamily="34" charset="0"/>
              </a:rPr>
              <a:t>Mapping maize (</a:t>
            </a:r>
            <a:r>
              <a:rPr lang="en-US" sz="4000" i="1" dirty="0">
                <a:solidFill>
                  <a:srgbClr val="FFFFFF"/>
                </a:solidFill>
                <a:latin typeface="Candara" panose="020E0502030303020204" pitchFamily="34" charset="0"/>
              </a:rPr>
              <a:t>Zea mays</a:t>
            </a:r>
            <a:r>
              <a:rPr lang="en-US" sz="4000" dirty="0">
                <a:solidFill>
                  <a:srgbClr val="FFFFFF"/>
                </a:solidFill>
                <a:latin typeface="Candara" panose="020E0502030303020204" pitchFamily="34" charset="0"/>
              </a:rPr>
              <a:t>)</a:t>
            </a:r>
          </a:p>
        </p:txBody>
      </p:sp>
      <p:sp>
        <p:nvSpPr>
          <p:cNvPr id="3" name="Subtitle 2">
            <a:extLst>
              <a:ext uri="{FF2B5EF4-FFF2-40B4-BE49-F238E27FC236}">
                <a16:creationId xmlns:a16="http://schemas.microsoft.com/office/drawing/2014/main" id="{DA483AB6-4EE3-304F-A42E-C2881EC68D5A}"/>
              </a:ext>
            </a:extLst>
          </p:cNvPr>
          <p:cNvSpPr>
            <a:spLocks noGrp="1"/>
          </p:cNvSpPr>
          <p:nvPr>
            <p:ph type="subTitle" idx="1"/>
          </p:nvPr>
        </p:nvSpPr>
        <p:spPr>
          <a:xfrm>
            <a:off x="655721" y="4322653"/>
            <a:ext cx="3657600" cy="1525597"/>
          </a:xfrm>
        </p:spPr>
        <p:txBody>
          <a:bodyPr>
            <a:normAutofit/>
          </a:bodyPr>
          <a:lstStyle/>
          <a:p>
            <a:r>
              <a:rPr lang="en-US" dirty="0">
                <a:solidFill>
                  <a:srgbClr val="FFFFFF"/>
                </a:solidFill>
                <a:latin typeface="Candara" panose="020E0502030303020204" pitchFamily="34" charset="0"/>
              </a:rPr>
              <a:t>The “Corn Belt” or</a:t>
            </a:r>
          </a:p>
          <a:p>
            <a:r>
              <a:rPr lang="en-US" dirty="0">
                <a:solidFill>
                  <a:srgbClr val="FFFFFF"/>
                </a:solidFill>
                <a:latin typeface="Candara" panose="020E0502030303020204" pitchFamily="34" charset="0"/>
              </a:rPr>
              <a:t>”Corn Corridor”</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orn Belt.jpg">
            <a:extLst>
              <a:ext uri="{FF2B5EF4-FFF2-40B4-BE49-F238E27FC236}">
                <a16:creationId xmlns:a16="http://schemas.microsoft.com/office/drawing/2014/main" id="{C4D2F5CD-8AAA-0A47-97BC-B2B23C919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475" y="492573"/>
            <a:ext cx="3984239" cy="5880796"/>
          </a:xfrm>
          <a:prstGeom prst="rect">
            <a:avLst/>
          </a:prstGeom>
        </p:spPr>
      </p:pic>
    </p:spTree>
    <p:extLst>
      <p:ext uri="{BB962C8B-B14F-4D97-AF65-F5344CB8AC3E}">
        <p14:creationId xmlns:p14="http://schemas.microsoft.com/office/powerpoint/2010/main" val="404585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2075</Words>
  <Application>Microsoft Macintosh PowerPoint</Application>
  <PresentationFormat>Widescreen</PresentationFormat>
  <Paragraphs>122</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Candara</vt:lpstr>
      <vt:lpstr>Office Theme</vt:lpstr>
      <vt:lpstr>PowerPoint Presentation</vt:lpstr>
      <vt:lpstr>Altieri: Five reasons to prefer smaller place-based agroecosystems</vt:lpstr>
      <vt:lpstr>Agroecosystems 7 qualities for comparative research (Altieri 1998)</vt:lpstr>
      <vt:lpstr>Comparative productivity of agroecosystems</vt:lpstr>
      <vt:lpstr>Agrobiomimicry</vt:lpstr>
      <vt:lpstr>Characteristics of traditional agroecosystems</vt:lpstr>
      <vt:lpstr>Centers of origin and diversification</vt:lpstr>
      <vt:lpstr>Sample List of Crops from the Principal Centers of Origin</vt:lpstr>
      <vt:lpstr>Mapping maize (Zea mays)</vt:lpstr>
      <vt:lpstr>Refining the map</vt:lpstr>
      <vt:lpstr>Center of origin crops are landraces</vt:lpstr>
      <vt:lpstr>Landraces</vt:lpstr>
      <vt:lpstr>Ecological features of traditional agriculture</vt:lpstr>
      <vt:lpstr>Advantages of traditional agriculture</vt:lpstr>
      <vt:lpstr>Advantages of traditional agriculture</vt:lpstr>
      <vt:lpstr>TEK in Traditional Agriculture</vt:lpstr>
      <vt:lpstr>TEK in Traditional Agroecosystems</vt:lpstr>
      <vt:lpstr>Physical environment</vt:lpstr>
      <vt:lpstr>TEK in traditional agriculture</vt:lpstr>
      <vt:lpstr>Nahautl words that illustrate soil TEK</vt:lpstr>
      <vt:lpstr>Traditional agriculture and biocultural diversity</vt:lpstr>
      <vt:lpstr>Examples of traditional agroecosystems</vt:lpstr>
      <vt:lpstr>Frijol Tapado</vt:lpstr>
      <vt:lpstr>Frijol Tapado</vt:lpstr>
      <vt:lpstr>Critique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Devon G. Pena</dc:creator>
  <cp:lastModifiedBy>Devon G. Pena</cp:lastModifiedBy>
  <cp:revision>3</cp:revision>
  <dcterms:created xsi:type="dcterms:W3CDTF">2019-04-23T14:50:21Z</dcterms:created>
  <dcterms:modified xsi:type="dcterms:W3CDTF">2019-07-11T16:40:53Z</dcterms:modified>
</cp:coreProperties>
</file>