
<file path=[Content_Types].xml><?xml version="1.0" encoding="utf-8"?>
<Types xmlns="http://schemas.openxmlformats.org/package/2006/content-types">
  <Default Extension="emf" ContentType="image/x-emf"/>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57" r:id="rId3"/>
    <p:sldId id="258" r:id="rId4"/>
    <p:sldId id="259" r:id="rId5"/>
    <p:sldId id="264" r:id="rId6"/>
    <p:sldId id="265" r:id="rId7"/>
    <p:sldId id="260" r:id="rId8"/>
    <p:sldId id="261" r:id="rId9"/>
    <p:sldId id="262" r:id="rId10"/>
    <p:sldId id="263"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79" r:id="rId26"/>
    <p:sldId id="281" r:id="rId27"/>
    <p:sldId id="282"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03"/>
    <p:restoredTop sz="83146"/>
  </p:normalViewPr>
  <p:slideViewPr>
    <p:cSldViewPr snapToGrid="0" snapToObjects="1">
      <p:cViewPr varScale="1">
        <p:scale>
          <a:sx n="102" d="100"/>
          <a:sy n="102" d="100"/>
        </p:scale>
        <p:origin x="60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16420C-2061-0D4C-A09C-05022E9BE281}" type="datetimeFigureOut">
              <a:rPr lang="en-US" smtClean="0"/>
              <a:t>7/11/19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70AF4A-C521-4849-9E42-6B1E8CD09BE3}" type="slidenum">
              <a:rPr lang="en-US" smtClean="0"/>
              <a:t>‹#›</a:t>
            </a:fld>
            <a:endParaRPr lang="en-US" dirty="0"/>
          </a:p>
        </p:txBody>
      </p:sp>
    </p:spTree>
    <p:extLst>
      <p:ext uri="{BB962C8B-B14F-4D97-AF65-F5344CB8AC3E}">
        <p14:creationId xmlns:p14="http://schemas.microsoft.com/office/powerpoint/2010/main" val="3532281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smithsonianmag.com/smithsonian-institution/finding-lessons-culture-and-conservation-end-road-kauai-180959183/"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mayaforestgardeners.org/forestgardening.php"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of diagram: Toledo et al. 2008. </a:t>
            </a:r>
            <a:r>
              <a:rPr lang="es-ES"/>
              <a:t>USO MÚLTIPLE Y BIODIVERSIDAD ENTRE LOS MAYAS YUCATECOS (MÉXICO).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1670AF4A-C521-4849-9E42-6B1E8CD09BE3}" type="slidenum">
              <a:rPr lang="en-US" smtClean="0"/>
              <a:t>4</a:t>
            </a:fld>
            <a:endParaRPr lang="en-US"/>
          </a:p>
        </p:txBody>
      </p:sp>
    </p:spTree>
    <p:extLst>
      <p:ext uri="{BB962C8B-B14F-4D97-AF65-F5344CB8AC3E}">
        <p14:creationId xmlns:p14="http://schemas.microsoft.com/office/powerpoint/2010/main" val="181895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Guatemalan Mayan farmer stands on a hillside </a:t>
            </a:r>
            <a:r>
              <a:rPr lang="en-US" i="1" dirty="0"/>
              <a:t>frijol </a:t>
            </a:r>
            <a:r>
              <a:rPr lang="en-US" i="1" dirty="0" err="1"/>
              <a:t>tapado</a:t>
            </a:r>
            <a:r>
              <a:rPr lang="en-US" i="1" dirty="0"/>
              <a:t> </a:t>
            </a:r>
            <a:r>
              <a:rPr lang="en-US" dirty="0"/>
              <a:t>field. Later, the bean crop residue becomes a super-charged fertilizer as standing mulch; it adds a huge quantity of organic matter to the soil. In fact, over time can deepen the soil horizon. Velvet ban, Jack bean, and scarlet runner bean are high in </a:t>
            </a:r>
            <a:r>
              <a:rPr lang="en-US" dirty="0" err="1"/>
              <a:t>plasnt</a:t>
            </a:r>
            <a:r>
              <a:rPr lang="en-US" dirty="0"/>
              <a:t> proteins and fiber.</a:t>
            </a:r>
          </a:p>
        </p:txBody>
      </p:sp>
      <p:sp>
        <p:nvSpPr>
          <p:cNvPr id="4" name="Slide Number Placeholder 3"/>
          <p:cNvSpPr>
            <a:spLocks noGrp="1"/>
          </p:cNvSpPr>
          <p:nvPr>
            <p:ph type="sldNum" sz="quarter" idx="5"/>
          </p:nvPr>
        </p:nvSpPr>
        <p:spPr/>
        <p:txBody>
          <a:bodyPr/>
          <a:lstStyle/>
          <a:p>
            <a:fld id="{1670AF4A-C521-4849-9E42-6B1E8CD09BE3}" type="slidenum">
              <a:rPr lang="en-US" smtClean="0"/>
              <a:t>20</a:t>
            </a:fld>
            <a:endParaRPr lang="en-US" dirty="0"/>
          </a:p>
        </p:txBody>
      </p:sp>
    </p:spTree>
    <p:extLst>
      <p:ext uri="{BB962C8B-B14F-4D97-AF65-F5344CB8AC3E}">
        <p14:creationId xmlns:p14="http://schemas.microsoft.com/office/powerpoint/2010/main" val="960174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acequia-riparian long-lot system </a:t>
            </a:r>
            <a:r>
              <a:rPr lang="en-US" dirty="0"/>
              <a:t>of Colorado and New Mexico is a good example of </a:t>
            </a:r>
            <a:r>
              <a:rPr lang="en-US" dirty="0" err="1"/>
              <a:t>agro</a:t>
            </a:r>
            <a:r>
              <a:rPr lang="en-US" dirty="0"/>
              <a:t>-pastoralism and will be studied later in the quarter.</a:t>
            </a:r>
          </a:p>
        </p:txBody>
      </p:sp>
      <p:sp>
        <p:nvSpPr>
          <p:cNvPr id="4" name="Slide Number Placeholder 3"/>
          <p:cNvSpPr>
            <a:spLocks noGrp="1"/>
          </p:cNvSpPr>
          <p:nvPr>
            <p:ph type="sldNum" sz="quarter" idx="5"/>
          </p:nvPr>
        </p:nvSpPr>
        <p:spPr/>
        <p:txBody>
          <a:bodyPr/>
          <a:lstStyle/>
          <a:p>
            <a:fld id="{1670AF4A-C521-4849-9E42-6B1E8CD09BE3}" type="slidenum">
              <a:rPr lang="en-US" smtClean="0"/>
              <a:t>21</a:t>
            </a:fld>
            <a:endParaRPr lang="en-US" dirty="0"/>
          </a:p>
        </p:txBody>
      </p:sp>
    </p:spTree>
    <p:extLst>
      <p:ext uri="{BB962C8B-B14F-4D97-AF65-F5344CB8AC3E}">
        <p14:creationId xmlns:p14="http://schemas.microsoft.com/office/powerpoint/2010/main" val="786779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Illustration from Smithsonian Magazine. </a:t>
            </a:r>
            <a:r>
              <a:rPr lang="en-US" dirty="0">
                <a:hlinkClick r:id="rId3"/>
              </a:rPr>
              <a:t>https://www.smithsonianmag.com/smithsonian-institution/finding-lessons-culture-and-conservation-end-road-kauai-180959183/</a:t>
            </a:r>
            <a:r>
              <a:rPr lang="en-US" dirty="0"/>
              <a:t>.  </a:t>
            </a:r>
            <a:r>
              <a:rPr lang="en-US" sz="1200" b="0" i="0" kern="1200" dirty="0">
                <a:solidFill>
                  <a:schemeClr val="tx1"/>
                </a:solidFill>
                <a:effectLst/>
                <a:latin typeface="+mn-lt"/>
                <a:ea typeface="+mn-ea"/>
                <a:cs typeface="+mn-cs"/>
              </a:rPr>
              <a:t>More than one hundred plant taxa have already gone extinct, and over 200 are considered to have 50 or fewer individuals remaining in the wild. Officially, 366 of the Hawaiian plant taxa are listed as Endangered or Threatened by Federal and State governments, and an additional 48 species are Proposed as Endangered.” While only comprising less than one percent of the United States land mass, </a:t>
            </a:r>
            <a:r>
              <a:rPr lang="en-US" sz="1200" b="0" i="0" kern="1200" dirty="0" err="1">
                <a:solidFill>
                  <a:schemeClr val="tx1"/>
                </a:solidFill>
                <a:effectLst/>
                <a:latin typeface="+mn-lt"/>
                <a:ea typeface="+mn-ea"/>
                <a:cs typeface="+mn-cs"/>
              </a:rPr>
              <a:t>Hawaiʻi</a:t>
            </a:r>
            <a:r>
              <a:rPr lang="en-US" sz="1200" b="0" i="0" kern="1200" dirty="0">
                <a:solidFill>
                  <a:schemeClr val="tx1"/>
                </a:solidFill>
                <a:effectLst/>
                <a:latin typeface="+mn-lt"/>
                <a:ea typeface="+mn-ea"/>
                <a:cs typeface="+mn-cs"/>
              </a:rPr>
              <a:t> contains 44 percent of the nation’s Endangered and Threatened plant species.”</a:t>
            </a:r>
            <a:br>
              <a:rPr lang="en-US" sz="1200" b="0" i="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5"/>
          </p:nvPr>
        </p:nvSpPr>
        <p:spPr/>
        <p:txBody>
          <a:bodyPr/>
          <a:lstStyle/>
          <a:p>
            <a:fld id="{1670AF4A-C521-4849-9E42-6B1E8CD09BE3}" type="slidenum">
              <a:rPr lang="en-US" smtClean="0"/>
              <a:t>22</a:t>
            </a:fld>
            <a:endParaRPr lang="en-US" dirty="0"/>
          </a:p>
        </p:txBody>
      </p:sp>
    </p:spTree>
    <p:extLst>
      <p:ext uri="{BB962C8B-B14F-4D97-AF65-F5344CB8AC3E}">
        <p14:creationId xmlns:p14="http://schemas.microsoft.com/office/powerpoint/2010/main" val="1157397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70AF4A-C521-4849-9E42-6B1E8CD09BE3}" type="slidenum">
              <a:rPr lang="en-US" smtClean="0"/>
              <a:t>23</a:t>
            </a:fld>
            <a:endParaRPr lang="en-US" dirty="0"/>
          </a:p>
        </p:txBody>
      </p:sp>
    </p:spTree>
    <p:extLst>
      <p:ext uri="{BB962C8B-B14F-4D97-AF65-F5344CB8AC3E}">
        <p14:creationId xmlns:p14="http://schemas.microsoft.com/office/powerpoint/2010/main" val="4174771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70AF4A-C521-4849-9E42-6B1E8CD09BE3}" type="slidenum">
              <a:rPr lang="en-US" smtClean="0"/>
              <a:t>26</a:t>
            </a:fld>
            <a:endParaRPr lang="en-US" dirty="0"/>
          </a:p>
        </p:txBody>
      </p:sp>
    </p:spTree>
    <p:extLst>
      <p:ext uri="{BB962C8B-B14F-4D97-AF65-F5344CB8AC3E}">
        <p14:creationId xmlns:p14="http://schemas.microsoft.com/office/powerpoint/2010/main" val="2179010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70AF4A-C521-4849-9E42-6B1E8CD09BE3}" type="slidenum">
              <a:rPr lang="en-US" smtClean="0"/>
              <a:t>27</a:t>
            </a:fld>
            <a:endParaRPr lang="en-US" dirty="0"/>
          </a:p>
        </p:txBody>
      </p:sp>
    </p:spTree>
    <p:extLst>
      <p:ext uri="{BB962C8B-B14F-4D97-AF65-F5344CB8AC3E}">
        <p14:creationId xmlns:p14="http://schemas.microsoft.com/office/powerpoint/2010/main" val="459761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SOURCE: El Pilar Forest Garden Network at:</a:t>
            </a:r>
            <a:r>
              <a:rPr lang="en-US" sz="1200" b="0" i="1" kern="1200" dirty="0">
                <a:solidFill>
                  <a:schemeClr val="tx1"/>
                </a:solidFill>
                <a:effectLst/>
                <a:latin typeface="+mn-lt"/>
                <a:ea typeface="+mn-ea"/>
                <a:cs typeface="+mn-cs"/>
              </a:rPr>
              <a:t> </a:t>
            </a:r>
            <a:r>
              <a:rPr lang="en-US" dirty="0">
                <a:hlinkClick r:id="rId3"/>
              </a:rPr>
              <a:t>http://www.mayaforestgardeners.org/forestgardening.php</a:t>
            </a:r>
            <a:r>
              <a:rPr lang="en-US" dirty="0"/>
              <a:t>. Also: </a:t>
            </a:r>
            <a:r>
              <a:rPr lang="en-US" sz="1200" kern="1200" dirty="0">
                <a:solidFill>
                  <a:schemeClr val="tx1"/>
                </a:solidFill>
                <a:effectLst/>
                <a:latin typeface="+mn-lt"/>
                <a:ea typeface="+mn-ea"/>
                <a:cs typeface="+mn-cs"/>
              </a:rPr>
              <a:t>The following ritual is part of a larger thanksgiving ceremony called “U </a:t>
            </a:r>
            <a:r>
              <a:rPr lang="en-US" sz="1200" kern="1200" dirty="0" err="1">
                <a:solidFill>
                  <a:schemeClr val="tx1"/>
                </a:solidFill>
                <a:effectLst/>
                <a:latin typeface="+mn-lt"/>
                <a:ea typeface="+mn-ea"/>
                <a:cs typeface="+mn-cs"/>
              </a:rPr>
              <a:t>Hanlil</a:t>
            </a:r>
            <a:r>
              <a:rPr lang="en-US" sz="1200" kern="1200" dirty="0">
                <a:solidFill>
                  <a:schemeClr val="tx1"/>
                </a:solidFill>
                <a:effectLst/>
                <a:latin typeface="+mn-lt"/>
                <a:ea typeface="+mn-ea"/>
                <a:cs typeface="+mn-cs"/>
              </a:rPr>
              <a:t> Col” (The Feast of the Garden). “U </a:t>
            </a:r>
            <a:r>
              <a:rPr lang="en-US" sz="1200" kern="1200" dirty="0" err="1">
                <a:solidFill>
                  <a:schemeClr val="tx1"/>
                </a:solidFill>
                <a:effectLst/>
                <a:latin typeface="+mn-lt"/>
                <a:ea typeface="+mn-ea"/>
                <a:cs typeface="+mn-cs"/>
              </a:rPr>
              <a:t>Hanlil</a:t>
            </a:r>
            <a:r>
              <a:rPr lang="en-US" sz="1200" kern="1200" dirty="0">
                <a:solidFill>
                  <a:schemeClr val="tx1"/>
                </a:solidFill>
                <a:effectLst/>
                <a:latin typeface="+mn-lt"/>
                <a:ea typeface="+mn-ea"/>
                <a:cs typeface="+mn-cs"/>
              </a:rPr>
              <a:t> Col” is usually given when the first ears of corn in a milpa have gotten to a point where they can be eaten as “corn-on-the-cob”.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670AF4A-C521-4849-9E42-6B1E8CD09BE3}" type="slidenum">
              <a:rPr lang="en-US" smtClean="0"/>
              <a:t>5</a:t>
            </a:fld>
            <a:endParaRPr lang="en-US" dirty="0"/>
          </a:p>
        </p:txBody>
      </p:sp>
    </p:spTree>
    <p:extLst>
      <p:ext uri="{BB962C8B-B14F-4D97-AF65-F5344CB8AC3E}">
        <p14:creationId xmlns:p14="http://schemas.microsoft.com/office/powerpoint/2010/main" val="1340791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70AF4A-C521-4849-9E42-6B1E8CD09BE3}" type="slidenum">
              <a:rPr lang="en-US" smtClean="0"/>
              <a:t>10</a:t>
            </a:fld>
            <a:endParaRPr lang="en-US" dirty="0"/>
          </a:p>
        </p:txBody>
      </p:sp>
    </p:spTree>
    <p:extLst>
      <p:ext uri="{BB962C8B-B14F-4D97-AF65-F5344CB8AC3E}">
        <p14:creationId xmlns:p14="http://schemas.microsoft.com/office/powerpoint/2010/main" val="3447661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70AF4A-C521-4849-9E42-6B1E8CD09BE3}" type="slidenum">
              <a:rPr lang="en-US" smtClean="0"/>
              <a:t>12</a:t>
            </a:fld>
            <a:endParaRPr lang="en-US" dirty="0"/>
          </a:p>
        </p:txBody>
      </p:sp>
    </p:spTree>
    <p:extLst>
      <p:ext uri="{BB962C8B-B14F-4D97-AF65-F5344CB8AC3E}">
        <p14:creationId xmlns:p14="http://schemas.microsoft.com/office/powerpoint/2010/main" val="2812701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Photo:</a:t>
            </a:r>
            <a:r>
              <a:rPr lang="en-US" i="1" dirty="0"/>
              <a:t> </a:t>
            </a:r>
            <a:r>
              <a:rPr lang="en-US" i="1" dirty="0" err="1"/>
              <a:t>Aleodis</a:t>
            </a:r>
            <a:r>
              <a:rPr lang="en-US" i="1" dirty="0"/>
              <a:t> </a:t>
            </a:r>
            <a:r>
              <a:rPr lang="en-US" i="1" dirty="0" err="1"/>
              <a:t>indiscretus</a:t>
            </a:r>
            <a:r>
              <a:rPr lang="en-US" dirty="0"/>
              <a:t> wasp (a.k.a. Braconid wasp) parasitizing gypsy moth caterpillar.</a:t>
            </a:r>
          </a:p>
        </p:txBody>
      </p:sp>
      <p:sp>
        <p:nvSpPr>
          <p:cNvPr id="4" name="Slide Number Placeholder 3"/>
          <p:cNvSpPr>
            <a:spLocks noGrp="1"/>
          </p:cNvSpPr>
          <p:nvPr>
            <p:ph type="sldNum" sz="quarter" idx="5"/>
          </p:nvPr>
        </p:nvSpPr>
        <p:spPr/>
        <p:txBody>
          <a:bodyPr/>
          <a:lstStyle/>
          <a:p>
            <a:fld id="{1670AF4A-C521-4849-9E42-6B1E8CD09BE3}" type="slidenum">
              <a:rPr lang="en-US" smtClean="0"/>
              <a:t>13</a:t>
            </a:fld>
            <a:endParaRPr lang="en-US" dirty="0"/>
          </a:p>
        </p:txBody>
      </p:sp>
    </p:spTree>
    <p:extLst>
      <p:ext uri="{BB962C8B-B14F-4D97-AF65-F5344CB8AC3E}">
        <p14:creationId xmlns:p14="http://schemas.microsoft.com/office/powerpoint/2010/main" val="2611798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Photo:</a:t>
            </a:r>
            <a:r>
              <a:rPr lang="en-US" i="1" dirty="0"/>
              <a:t> </a:t>
            </a:r>
            <a:r>
              <a:rPr lang="en-US" i="0" dirty="0"/>
              <a:t>Hairy orange</a:t>
            </a:r>
            <a:r>
              <a:rPr lang="en-US" i="1" dirty="0"/>
              <a:t> </a:t>
            </a:r>
            <a:r>
              <a:rPr lang="en-US" i="0" dirty="0"/>
              <a:t>Amaranth in a corn milpa. Oaxaca</a:t>
            </a:r>
            <a:r>
              <a:rPr lang="en-US" i="0"/>
              <a:t>, Mexico.</a:t>
            </a:r>
            <a:endParaRPr lang="en-US" i="0" dirty="0"/>
          </a:p>
        </p:txBody>
      </p:sp>
      <p:sp>
        <p:nvSpPr>
          <p:cNvPr id="4" name="Slide Number Placeholder 3"/>
          <p:cNvSpPr>
            <a:spLocks noGrp="1"/>
          </p:cNvSpPr>
          <p:nvPr>
            <p:ph type="sldNum" sz="quarter" idx="5"/>
          </p:nvPr>
        </p:nvSpPr>
        <p:spPr/>
        <p:txBody>
          <a:bodyPr/>
          <a:lstStyle/>
          <a:p>
            <a:fld id="{1670AF4A-C521-4849-9E42-6B1E8CD09BE3}" type="slidenum">
              <a:rPr lang="en-US" smtClean="0"/>
              <a:t>14</a:t>
            </a:fld>
            <a:endParaRPr lang="en-US" dirty="0"/>
          </a:p>
        </p:txBody>
      </p:sp>
    </p:spTree>
    <p:extLst>
      <p:ext uri="{BB962C8B-B14F-4D97-AF65-F5344CB8AC3E}">
        <p14:creationId xmlns:p14="http://schemas.microsoft.com/office/powerpoint/2010/main" val="3560303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Castor bean tree (</a:t>
            </a:r>
            <a:r>
              <a:rPr lang="en-US" i="1" dirty="0"/>
              <a:t>Ricinus </a:t>
            </a:r>
            <a:r>
              <a:rPr lang="en-US" i="1" dirty="0" err="1"/>
              <a:t>communis</a:t>
            </a:r>
            <a:r>
              <a:rPr lang="en-US" dirty="0"/>
              <a:t>). In Ecuador, farmers lay the castor leaves in the field to repel a species of nocturnal beetle.</a:t>
            </a:r>
          </a:p>
        </p:txBody>
      </p:sp>
      <p:sp>
        <p:nvSpPr>
          <p:cNvPr id="4" name="Slide Number Placeholder 3"/>
          <p:cNvSpPr>
            <a:spLocks noGrp="1"/>
          </p:cNvSpPr>
          <p:nvPr>
            <p:ph type="sldNum" sz="quarter" idx="5"/>
          </p:nvPr>
        </p:nvSpPr>
        <p:spPr/>
        <p:txBody>
          <a:bodyPr/>
          <a:lstStyle/>
          <a:p>
            <a:fld id="{1670AF4A-C521-4849-9E42-6B1E8CD09BE3}" type="slidenum">
              <a:rPr lang="en-US" smtClean="0"/>
              <a:t>16</a:t>
            </a:fld>
            <a:endParaRPr lang="en-US" dirty="0"/>
          </a:p>
        </p:txBody>
      </p:sp>
    </p:spTree>
    <p:extLst>
      <p:ext uri="{BB962C8B-B14F-4D97-AF65-F5344CB8AC3E}">
        <p14:creationId xmlns:p14="http://schemas.microsoft.com/office/powerpoint/2010/main" val="1129881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670AF4A-C521-4849-9E42-6B1E8CD09BE3}" type="slidenum">
              <a:rPr lang="en-US" smtClean="0"/>
              <a:t>18</a:t>
            </a:fld>
            <a:endParaRPr lang="en-US" dirty="0"/>
          </a:p>
        </p:txBody>
      </p:sp>
    </p:spTree>
    <p:extLst>
      <p:ext uri="{BB962C8B-B14F-4D97-AF65-F5344CB8AC3E}">
        <p14:creationId xmlns:p14="http://schemas.microsoft.com/office/powerpoint/2010/main" val="2848168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Nyiha</a:t>
            </a:r>
            <a:r>
              <a:rPr lang="en-US" dirty="0"/>
              <a:t> farmer with chickpeas, corn, and medicinal plants.</a:t>
            </a:r>
          </a:p>
        </p:txBody>
      </p:sp>
      <p:sp>
        <p:nvSpPr>
          <p:cNvPr id="4" name="Slide Number Placeholder 3"/>
          <p:cNvSpPr>
            <a:spLocks noGrp="1"/>
          </p:cNvSpPr>
          <p:nvPr>
            <p:ph type="sldNum" sz="quarter" idx="5"/>
          </p:nvPr>
        </p:nvSpPr>
        <p:spPr/>
        <p:txBody>
          <a:bodyPr/>
          <a:lstStyle/>
          <a:p>
            <a:fld id="{1670AF4A-C521-4849-9E42-6B1E8CD09BE3}" type="slidenum">
              <a:rPr lang="en-US" smtClean="0"/>
              <a:t>19</a:t>
            </a:fld>
            <a:endParaRPr lang="en-US" dirty="0"/>
          </a:p>
        </p:txBody>
      </p:sp>
    </p:spTree>
    <p:extLst>
      <p:ext uri="{BB962C8B-B14F-4D97-AF65-F5344CB8AC3E}">
        <p14:creationId xmlns:p14="http://schemas.microsoft.com/office/powerpoint/2010/main" val="1334022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9E570-88C6-B345-AAF0-AC1745A752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9270313-A5E5-3243-86D1-DCB0E5DFB7F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622E39-6CF6-3146-BE08-A6CFF71655F1}"/>
              </a:ext>
            </a:extLst>
          </p:cNvPr>
          <p:cNvSpPr>
            <a:spLocks noGrp="1"/>
          </p:cNvSpPr>
          <p:nvPr>
            <p:ph type="dt" sz="half" idx="10"/>
          </p:nvPr>
        </p:nvSpPr>
        <p:spPr/>
        <p:txBody>
          <a:bodyPr/>
          <a:lstStyle/>
          <a:p>
            <a:fld id="{ADE60514-30E5-5042-91BA-55DBF27694B8}" type="datetimeFigureOut">
              <a:rPr lang="en-US" smtClean="0"/>
              <a:t>7/11/19</a:t>
            </a:fld>
            <a:endParaRPr lang="en-US" dirty="0"/>
          </a:p>
        </p:txBody>
      </p:sp>
      <p:sp>
        <p:nvSpPr>
          <p:cNvPr id="5" name="Footer Placeholder 4">
            <a:extLst>
              <a:ext uri="{FF2B5EF4-FFF2-40B4-BE49-F238E27FC236}">
                <a16:creationId xmlns:a16="http://schemas.microsoft.com/office/drawing/2014/main" id="{CB209363-5D22-FB4C-880F-C8AD20E44EA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ADF53D-A42C-3047-AD49-C29AE8015A76}"/>
              </a:ext>
            </a:extLst>
          </p:cNvPr>
          <p:cNvSpPr>
            <a:spLocks noGrp="1"/>
          </p:cNvSpPr>
          <p:nvPr>
            <p:ph type="sldNum" sz="quarter" idx="12"/>
          </p:nvPr>
        </p:nvSpPr>
        <p:spPr/>
        <p:txBody>
          <a:bodyPr/>
          <a:lstStyle/>
          <a:p>
            <a:fld id="{F255B9AD-214F-4245-AD58-01B2F38E230A}" type="slidenum">
              <a:rPr lang="en-US" smtClean="0"/>
              <a:t>‹#›</a:t>
            </a:fld>
            <a:endParaRPr lang="en-US" dirty="0"/>
          </a:p>
        </p:txBody>
      </p:sp>
    </p:spTree>
    <p:extLst>
      <p:ext uri="{BB962C8B-B14F-4D97-AF65-F5344CB8AC3E}">
        <p14:creationId xmlns:p14="http://schemas.microsoft.com/office/powerpoint/2010/main" val="372020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AD681-8B9B-E845-B1B1-2AF99969CD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21AF31-DFA1-1A4A-B21D-E307694AAC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6CFA6F-DBB1-8548-B9A8-DF47BA2ACAC7}"/>
              </a:ext>
            </a:extLst>
          </p:cNvPr>
          <p:cNvSpPr>
            <a:spLocks noGrp="1"/>
          </p:cNvSpPr>
          <p:nvPr>
            <p:ph type="dt" sz="half" idx="10"/>
          </p:nvPr>
        </p:nvSpPr>
        <p:spPr/>
        <p:txBody>
          <a:bodyPr/>
          <a:lstStyle/>
          <a:p>
            <a:fld id="{ADE60514-30E5-5042-91BA-55DBF27694B8}" type="datetimeFigureOut">
              <a:rPr lang="en-US" smtClean="0"/>
              <a:t>7/11/19</a:t>
            </a:fld>
            <a:endParaRPr lang="en-US" dirty="0"/>
          </a:p>
        </p:txBody>
      </p:sp>
      <p:sp>
        <p:nvSpPr>
          <p:cNvPr id="5" name="Footer Placeholder 4">
            <a:extLst>
              <a:ext uri="{FF2B5EF4-FFF2-40B4-BE49-F238E27FC236}">
                <a16:creationId xmlns:a16="http://schemas.microsoft.com/office/drawing/2014/main" id="{326B9835-915E-9C4D-8134-09FCC30AE22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C022FD-ACC1-4247-88F0-5BB7ED6913A5}"/>
              </a:ext>
            </a:extLst>
          </p:cNvPr>
          <p:cNvSpPr>
            <a:spLocks noGrp="1"/>
          </p:cNvSpPr>
          <p:nvPr>
            <p:ph type="sldNum" sz="quarter" idx="12"/>
          </p:nvPr>
        </p:nvSpPr>
        <p:spPr/>
        <p:txBody>
          <a:bodyPr/>
          <a:lstStyle/>
          <a:p>
            <a:fld id="{F255B9AD-214F-4245-AD58-01B2F38E230A}" type="slidenum">
              <a:rPr lang="en-US" smtClean="0"/>
              <a:t>‹#›</a:t>
            </a:fld>
            <a:endParaRPr lang="en-US" dirty="0"/>
          </a:p>
        </p:txBody>
      </p:sp>
    </p:spTree>
    <p:extLst>
      <p:ext uri="{BB962C8B-B14F-4D97-AF65-F5344CB8AC3E}">
        <p14:creationId xmlns:p14="http://schemas.microsoft.com/office/powerpoint/2010/main" val="330282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D2F1FC-84AE-6C46-A6C1-27B4961D3F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02A6D3-6780-7E40-9735-4C105BAE65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FE936-CD0F-7349-B393-EA67C4EE5E43}"/>
              </a:ext>
            </a:extLst>
          </p:cNvPr>
          <p:cNvSpPr>
            <a:spLocks noGrp="1"/>
          </p:cNvSpPr>
          <p:nvPr>
            <p:ph type="dt" sz="half" idx="10"/>
          </p:nvPr>
        </p:nvSpPr>
        <p:spPr/>
        <p:txBody>
          <a:bodyPr/>
          <a:lstStyle/>
          <a:p>
            <a:fld id="{ADE60514-30E5-5042-91BA-55DBF27694B8}" type="datetimeFigureOut">
              <a:rPr lang="en-US" smtClean="0"/>
              <a:t>7/11/19</a:t>
            </a:fld>
            <a:endParaRPr lang="en-US" dirty="0"/>
          </a:p>
        </p:txBody>
      </p:sp>
      <p:sp>
        <p:nvSpPr>
          <p:cNvPr id="5" name="Footer Placeholder 4">
            <a:extLst>
              <a:ext uri="{FF2B5EF4-FFF2-40B4-BE49-F238E27FC236}">
                <a16:creationId xmlns:a16="http://schemas.microsoft.com/office/drawing/2014/main" id="{4B2F353F-4956-A74F-8135-B22E5B58F3B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5BC3ABE-2037-9640-8C5B-6984A7AEBA1C}"/>
              </a:ext>
            </a:extLst>
          </p:cNvPr>
          <p:cNvSpPr>
            <a:spLocks noGrp="1"/>
          </p:cNvSpPr>
          <p:nvPr>
            <p:ph type="sldNum" sz="quarter" idx="12"/>
          </p:nvPr>
        </p:nvSpPr>
        <p:spPr/>
        <p:txBody>
          <a:bodyPr/>
          <a:lstStyle/>
          <a:p>
            <a:fld id="{F255B9AD-214F-4245-AD58-01B2F38E230A}" type="slidenum">
              <a:rPr lang="en-US" smtClean="0"/>
              <a:t>‹#›</a:t>
            </a:fld>
            <a:endParaRPr lang="en-US" dirty="0"/>
          </a:p>
        </p:txBody>
      </p:sp>
    </p:spTree>
    <p:extLst>
      <p:ext uri="{BB962C8B-B14F-4D97-AF65-F5344CB8AC3E}">
        <p14:creationId xmlns:p14="http://schemas.microsoft.com/office/powerpoint/2010/main" val="676997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01747-D080-5F46-8B35-F00798A44E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801172-42A9-A248-BECA-C25D992BCD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60E845-8D40-FF4F-B448-9D603AE321C0}"/>
              </a:ext>
            </a:extLst>
          </p:cNvPr>
          <p:cNvSpPr>
            <a:spLocks noGrp="1"/>
          </p:cNvSpPr>
          <p:nvPr>
            <p:ph type="dt" sz="half" idx="10"/>
          </p:nvPr>
        </p:nvSpPr>
        <p:spPr/>
        <p:txBody>
          <a:bodyPr/>
          <a:lstStyle/>
          <a:p>
            <a:fld id="{ADE60514-30E5-5042-91BA-55DBF27694B8}" type="datetimeFigureOut">
              <a:rPr lang="en-US" smtClean="0"/>
              <a:t>7/11/19</a:t>
            </a:fld>
            <a:endParaRPr lang="en-US" dirty="0"/>
          </a:p>
        </p:txBody>
      </p:sp>
      <p:sp>
        <p:nvSpPr>
          <p:cNvPr id="5" name="Footer Placeholder 4">
            <a:extLst>
              <a:ext uri="{FF2B5EF4-FFF2-40B4-BE49-F238E27FC236}">
                <a16:creationId xmlns:a16="http://schemas.microsoft.com/office/drawing/2014/main" id="{7AC35533-BD88-FD45-AF3D-43EB213E1E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25B5D51-7967-AE47-99FB-C473653F2D62}"/>
              </a:ext>
            </a:extLst>
          </p:cNvPr>
          <p:cNvSpPr>
            <a:spLocks noGrp="1"/>
          </p:cNvSpPr>
          <p:nvPr>
            <p:ph type="sldNum" sz="quarter" idx="12"/>
          </p:nvPr>
        </p:nvSpPr>
        <p:spPr/>
        <p:txBody>
          <a:bodyPr/>
          <a:lstStyle/>
          <a:p>
            <a:fld id="{F255B9AD-214F-4245-AD58-01B2F38E230A}" type="slidenum">
              <a:rPr lang="en-US" smtClean="0"/>
              <a:t>‹#›</a:t>
            </a:fld>
            <a:endParaRPr lang="en-US" dirty="0"/>
          </a:p>
        </p:txBody>
      </p:sp>
    </p:spTree>
    <p:extLst>
      <p:ext uri="{BB962C8B-B14F-4D97-AF65-F5344CB8AC3E}">
        <p14:creationId xmlns:p14="http://schemas.microsoft.com/office/powerpoint/2010/main" val="924353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6FEFA-805B-304B-BBEF-136C5ABA80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B61A18-D287-7846-8D12-4A88D6DD0A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48E76F-1B2E-D342-9E52-987BD9D72A08}"/>
              </a:ext>
            </a:extLst>
          </p:cNvPr>
          <p:cNvSpPr>
            <a:spLocks noGrp="1"/>
          </p:cNvSpPr>
          <p:nvPr>
            <p:ph type="dt" sz="half" idx="10"/>
          </p:nvPr>
        </p:nvSpPr>
        <p:spPr/>
        <p:txBody>
          <a:bodyPr/>
          <a:lstStyle/>
          <a:p>
            <a:fld id="{ADE60514-30E5-5042-91BA-55DBF27694B8}" type="datetimeFigureOut">
              <a:rPr lang="en-US" smtClean="0"/>
              <a:t>7/11/19</a:t>
            </a:fld>
            <a:endParaRPr lang="en-US" dirty="0"/>
          </a:p>
        </p:txBody>
      </p:sp>
      <p:sp>
        <p:nvSpPr>
          <p:cNvPr id="5" name="Footer Placeholder 4">
            <a:extLst>
              <a:ext uri="{FF2B5EF4-FFF2-40B4-BE49-F238E27FC236}">
                <a16:creationId xmlns:a16="http://schemas.microsoft.com/office/drawing/2014/main" id="{92BBFE9E-C5D5-B04A-96B1-34EC918899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1EDADDA-0CA9-594D-87CF-ED2821CEEA92}"/>
              </a:ext>
            </a:extLst>
          </p:cNvPr>
          <p:cNvSpPr>
            <a:spLocks noGrp="1"/>
          </p:cNvSpPr>
          <p:nvPr>
            <p:ph type="sldNum" sz="quarter" idx="12"/>
          </p:nvPr>
        </p:nvSpPr>
        <p:spPr/>
        <p:txBody>
          <a:bodyPr/>
          <a:lstStyle/>
          <a:p>
            <a:fld id="{F255B9AD-214F-4245-AD58-01B2F38E230A}" type="slidenum">
              <a:rPr lang="en-US" smtClean="0"/>
              <a:t>‹#›</a:t>
            </a:fld>
            <a:endParaRPr lang="en-US" dirty="0"/>
          </a:p>
        </p:txBody>
      </p:sp>
    </p:spTree>
    <p:extLst>
      <p:ext uri="{BB962C8B-B14F-4D97-AF65-F5344CB8AC3E}">
        <p14:creationId xmlns:p14="http://schemas.microsoft.com/office/powerpoint/2010/main" val="815787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37B05-6648-5444-BE79-6C4BC5AB57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D57EE9-34EA-EE44-A0F7-15401BE5AA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8F6F24-951C-2B4C-AF79-A8FF495A12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5419D1-F4A0-2E49-86F2-44FD1F0C576F}"/>
              </a:ext>
            </a:extLst>
          </p:cNvPr>
          <p:cNvSpPr>
            <a:spLocks noGrp="1"/>
          </p:cNvSpPr>
          <p:nvPr>
            <p:ph type="dt" sz="half" idx="10"/>
          </p:nvPr>
        </p:nvSpPr>
        <p:spPr/>
        <p:txBody>
          <a:bodyPr/>
          <a:lstStyle/>
          <a:p>
            <a:fld id="{ADE60514-30E5-5042-91BA-55DBF27694B8}" type="datetimeFigureOut">
              <a:rPr lang="en-US" smtClean="0"/>
              <a:t>7/11/19</a:t>
            </a:fld>
            <a:endParaRPr lang="en-US" dirty="0"/>
          </a:p>
        </p:txBody>
      </p:sp>
      <p:sp>
        <p:nvSpPr>
          <p:cNvPr id="6" name="Footer Placeholder 5">
            <a:extLst>
              <a:ext uri="{FF2B5EF4-FFF2-40B4-BE49-F238E27FC236}">
                <a16:creationId xmlns:a16="http://schemas.microsoft.com/office/drawing/2014/main" id="{AC796C42-2D92-5440-9357-7031B95D94B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C843F8-1AD6-E341-AD97-C7FCD8E60648}"/>
              </a:ext>
            </a:extLst>
          </p:cNvPr>
          <p:cNvSpPr>
            <a:spLocks noGrp="1"/>
          </p:cNvSpPr>
          <p:nvPr>
            <p:ph type="sldNum" sz="quarter" idx="12"/>
          </p:nvPr>
        </p:nvSpPr>
        <p:spPr/>
        <p:txBody>
          <a:bodyPr/>
          <a:lstStyle/>
          <a:p>
            <a:fld id="{F255B9AD-214F-4245-AD58-01B2F38E230A}" type="slidenum">
              <a:rPr lang="en-US" smtClean="0"/>
              <a:t>‹#›</a:t>
            </a:fld>
            <a:endParaRPr lang="en-US" dirty="0"/>
          </a:p>
        </p:txBody>
      </p:sp>
    </p:spTree>
    <p:extLst>
      <p:ext uri="{BB962C8B-B14F-4D97-AF65-F5344CB8AC3E}">
        <p14:creationId xmlns:p14="http://schemas.microsoft.com/office/powerpoint/2010/main" val="3280192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671D-4B30-FD4B-A710-45F057C573E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177C37A-714C-274A-817E-910DCBDB34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523535-0D04-9740-828A-0D1467B79F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6D879D-9EF5-2D45-8B1B-231CAC9606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4706AB-A394-F844-B7F6-2CE7DED0B9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D73F94-F882-EC41-90DC-E3F6606919A8}"/>
              </a:ext>
            </a:extLst>
          </p:cNvPr>
          <p:cNvSpPr>
            <a:spLocks noGrp="1"/>
          </p:cNvSpPr>
          <p:nvPr>
            <p:ph type="dt" sz="half" idx="10"/>
          </p:nvPr>
        </p:nvSpPr>
        <p:spPr/>
        <p:txBody>
          <a:bodyPr/>
          <a:lstStyle/>
          <a:p>
            <a:fld id="{ADE60514-30E5-5042-91BA-55DBF27694B8}" type="datetimeFigureOut">
              <a:rPr lang="en-US" smtClean="0"/>
              <a:t>7/11/19</a:t>
            </a:fld>
            <a:endParaRPr lang="en-US" dirty="0"/>
          </a:p>
        </p:txBody>
      </p:sp>
      <p:sp>
        <p:nvSpPr>
          <p:cNvPr id="8" name="Footer Placeholder 7">
            <a:extLst>
              <a:ext uri="{FF2B5EF4-FFF2-40B4-BE49-F238E27FC236}">
                <a16:creationId xmlns:a16="http://schemas.microsoft.com/office/drawing/2014/main" id="{BFC69C89-6606-474F-B258-984226D97069}"/>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2680E9-ABAF-E54F-8511-41613167FEA8}"/>
              </a:ext>
            </a:extLst>
          </p:cNvPr>
          <p:cNvSpPr>
            <a:spLocks noGrp="1"/>
          </p:cNvSpPr>
          <p:nvPr>
            <p:ph type="sldNum" sz="quarter" idx="12"/>
          </p:nvPr>
        </p:nvSpPr>
        <p:spPr/>
        <p:txBody>
          <a:bodyPr/>
          <a:lstStyle/>
          <a:p>
            <a:fld id="{F255B9AD-214F-4245-AD58-01B2F38E230A}" type="slidenum">
              <a:rPr lang="en-US" smtClean="0"/>
              <a:t>‹#›</a:t>
            </a:fld>
            <a:endParaRPr lang="en-US" dirty="0"/>
          </a:p>
        </p:txBody>
      </p:sp>
    </p:spTree>
    <p:extLst>
      <p:ext uri="{BB962C8B-B14F-4D97-AF65-F5344CB8AC3E}">
        <p14:creationId xmlns:p14="http://schemas.microsoft.com/office/powerpoint/2010/main" val="84185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41CC2-2E22-A04D-BDCC-084DB80636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91BDBD-BC17-A349-8C0B-9545F8FF35F8}"/>
              </a:ext>
            </a:extLst>
          </p:cNvPr>
          <p:cNvSpPr>
            <a:spLocks noGrp="1"/>
          </p:cNvSpPr>
          <p:nvPr>
            <p:ph type="dt" sz="half" idx="10"/>
          </p:nvPr>
        </p:nvSpPr>
        <p:spPr/>
        <p:txBody>
          <a:bodyPr/>
          <a:lstStyle/>
          <a:p>
            <a:fld id="{ADE60514-30E5-5042-91BA-55DBF27694B8}" type="datetimeFigureOut">
              <a:rPr lang="en-US" smtClean="0"/>
              <a:t>7/11/19</a:t>
            </a:fld>
            <a:endParaRPr lang="en-US" dirty="0"/>
          </a:p>
        </p:txBody>
      </p:sp>
      <p:sp>
        <p:nvSpPr>
          <p:cNvPr id="4" name="Footer Placeholder 3">
            <a:extLst>
              <a:ext uri="{FF2B5EF4-FFF2-40B4-BE49-F238E27FC236}">
                <a16:creationId xmlns:a16="http://schemas.microsoft.com/office/drawing/2014/main" id="{3A021084-F302-714C-821D-69904C22AB1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2C9D8C1-87BA-234C-A336-C7FF6028E54B}"/>
              </a:ext>
            </a:extLst>
          </p:cNvPr>
          <p:cNvSpPr>
            <a:spLocks noGrp="1"/>
          </p:cNvSpPr>
          <p:nvPr>
            <p:ph type="sldNum" sz="quarter" idx="12"/>
          </p:nvPr>
        </p:nvSpPr>
        <p:spPr/>
        <p:txBody>
          <a:bodyPr/>
          <a:lstStyle/>
          <a:p>
            <a:fld id="{F255B9AD-214F-4245-AD58-01B2F38E230A}" type="slidenum">
              <a:rPr lang="en-US" smtClean="0"/>
              <a:t>‹#›</a:t>
            </a:fld>
            <a:endParaRPr lang="en-US" dirty="0"/>
          </a:p>
        </p:txBody>
      </p:sp>
    </p:spTree>
    <p:extLst>
      <p:ext uri="{BB962C8B-B14F-4D97-AF65-F5344CB8AC3E}">
        <p14:creationId xmlns:p14="http://schemas.microsoft.com/office/powerpoint/2010/main" val="32658400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30E5C5-21FE-C443-A4EC-AE3867668618}"/>
              </a:ext>
            </a:extLst>
          </p:cNvPr>
          <p:cNvSpPr>
            <a:spLocks noGrp="1"/>
          </p:cNvSpPr>
          <p:nvPr>
            <p:ph type="dt" sz="half" idx="10"/>
          </p:nvPr>
        </p:nvSpPr>
        <p:spPr/>
        <p:txBody>
          <a:bodyPr/>
          <a:lstStyle/>
          <a:p>
            <a:fld id="{ADE60514-30E5-5042-91BA-55DBF27694B8}" type="datetimeFigureOut">
              <a:rPr lang="en-US" smtClean="0"/>
              <a:t>7/11/19</a:t>
            </a:fld>
            <a:endParaRPr lang="en-US" dirty="0"/>
          </a:p>
        </p:txBody>
      </p:sp>
      <p:sp>
        <p:nvSpPr>
          <p:cNvPr id="3" name="Footer Placeholder 2">
            <a:extLst>
              <a:ext uri="{FF2B5EF4-FFF2-40B4-BE49-F238E27FC236}">
                <a16:creationId xmlns:a16="http://schemas.microsoft.com/office/drawing/2014/main" id="{0431808D-1E60-A64B-86C5-32928016D0C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1600815-4C9A-B846-9075-2AD6D8DA8A43}"/>
              </a:ext>
            </a:extLst>
          </p:cNvPr>
          <p:cNvSpPr>
            <a:spLocks noGrp="1"/>
          </p:cNvSpPr>
          <p:nvPr>
            <p:ph type="sldNum" sz="quarter" idx="12"/>
          </p:nvPr>
        </p:nvSpPr>
        <p:spPr/>
        <p:txBody>
          <a:bodyPr/>
          <a:lstStyle/>
          <a:p>
            <a:fld id="{F255B9AD-214F-4245-AD58-01B2F38E230A}" type="slidenum">
              <a:rPr lang="en-US" smtClean="0"/>
              <a:t>‹#›</a:t>
            </a:fld>
            <a:endParaRPr lang="en-US" dirty="0"/>
          </a:p>
        </p:txBody>
      </p:sp>
    </p:spTree>
    <p:extLst>
      <p:ext uri="{BB962C8B-B14F-4D97-AF65-F5344CB8AC3E}">
        <p14:creationId xmlns:p14="http://schemas.microsoft.com/office/powerpoint/2010/main" val="116687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7B3F7-6B9C-804F-A2BD-0274B0B974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AE3E88-7B18-C34B-95AC-B6DD931634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32482E-063F-EB4E-ADA7-9A52035CA0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5B06C3-D28B-CC4B-8A55-B29235D49E38}"/>
              </a:ext>
            </a:extLst>
          </p:cNvPr>
          <p:cNvSpPr>
            <a:spLocks noGrp="1"/>
          </p:cNvSpPr>
          <p:nvPr>
            <p:ph type="dt" sz="half" idx="10"/>
          </p:nvPr>
        </p:nvSpPr>
        <p:spPr/>
        <p:txBody>
          <a:bodyPr/>
          <a:lstStyle/>
          <a:p>
            <a:fld id="{ADE60514-30E5-5042-91BA-55DBF27694B8}" type="datetimeFigureOut">
              <a:rPr lang="en-US" smtClean="0"/>
              <a:t>7/11/19</a:t>
            </a:fld>
            <a:endParaRPr lang="en-US" dirty="0"/>
          </a:p>
        </p:txBody>
      </p:sp>
      <p:sp>
        <p:nvSpPr>
          <p:cNvPr id="6" name="Footer Placeholder 5">
            <a:extLst>
              <a:ext uri="{FF2B5EF4-FFF2-40B4-BE49-F238E27FC236}">
                <a16:creationId xmlns:a16="http://schemas.microsoft.com/office/drawing/2014/main" id="{F0615528-94D1-F34B-97D9-66953C5754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B3E1D6A-DA1D-504A-B5DD-64F7CAA3DD68}"/>
              </a:ext>
            </a:extLst>
          </p:cNvPr>
          <p:cNvSpPr>
            <a:spLocks noGrp="1"/>
          </p:cNvSpPr>
          <p:nvPr>
            <p:ph type="sldNum" sz="quarter" idx="12"/>
          </p:nvPr>
        </p:nvSpPr>
        <p:spPr/>
        <p:txBody>
          <a:bodyPr/>
          <a:lstStyle/>
          <a:p>
            <a:fld id="{F255B9AD-214F-4245-AD58-01B2F38E230A}" type="slidenum">
              <a:rPr lang="en-US" smtClean="0"/>
              <a:t>‹#›</a:t>
            </a:fld>
            <a:endParaRPr lang="en-US" dirty="0"/>
          </a:p>
        </p:txBody>
      </p:sp>
    </p:spTree>
    <p:extLst>
      <p:ext uri="{BB962C8B-B14F-4D97-AF65-F5344CB8AC3E}">
        <p14:creationId xmlns:p14="http://schemas.microsoft.com/office/powerpoint/2010/main" val="1348125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90B69-DA6D-094B-89CA-1D8452D57A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BAB766-D7BD-7440-BBD8-462FC46526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131FAD7-822E-B44A-8E8E-BD87B87302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747E9-476E-C841-9FC9-B294CABDE9B9}"/>
              </a:ext>
            </a:extLst>
          </p:cNvPr>
          <p:cNvSpPr>
            <a:spLocks noGrp="1"/>
          </p:cNvSpPr>
          <p:nvPr>
            <p:ph type="dt" sz="half" idx="10"/>
          </p:nvPr>
        </p:nvSpPr>
        <p:spPr/>
        <p:txBody>
          <a:bodyPr/>
          <a:lstStyle/>
          <a:p>
            <a:fld id="{ADE60514-30E5-5042-91BA-55DBF27694B8}" type="datetimeFigureOut">
              <a:rPr lang="en-US" smtClean="0"/>
              <a:t>7/11/19</a:t>
            </a:fld>
            <a:endParaRPr lang="en-US" dirty="0"/>
          </a:p>
        </p:txBody>
      </p:sp>
      <p:sp>
        <p:nvSpPr>
          <p:cNvPr id="6" name="Footer Placeholder 5">
            <a:extLst>
              <a:ext uri="{FF2B5EF4-FFF2-40B4-BE49-F238E27FC236}">
                <a16:creationId xmlns:a16="http://schemas.microsoft.com/office/drawing/2014/main" id="{6E7CA62D-F1ED-C64A-80B8-5517214D90E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D683C0-83C2-9D4A-AB9A-D7BAEC0F3F56}"/>
              </a:ext>
            </a:extLst>
          </p:cNvPr>
          <p:cNvSpPr>
            <a:spLocks noGrp="1"/>
          </p:cNvSpPr>
          <p:nvPr>
            <p:ph type="sldNum" sz="quarter" idx="12"/>
          </p:nvPr>
        </p:nvSpPr>
        <p:spPr/>
        <p:txBody>
          <a:bodyPr/>
          <a:lstStyle/>
          <a:p>
            <a:fld id="{F255B9AD-214F-4245-AD58-01B2F38E230A}" type="slidenum">
              <a:rPr lang="en-US" smtClean="0"/>
              <a:t>‹#›</a:t>
            </a:fld>
            <a:endParaRPr lang="en-US" dirty="0"/>
          </a:p>
        </p:txBody>
      </p:sp>
    </p:spTree>
    <p:extLst>
      <p:ext uri="{BB962C8B-B14F-4D97-AF65-F5344CB8AC3E}">
        <p14:creationId xmlns:p14="http://schemas.microsoft.com/office/powerpoint/2010/main" val="784339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5A9EE3-7DFB-8C48-8C19-98B5AC099C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8752729-A04F-DE49-BB21-731835BEF8A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7766DD-21B6-BF45-886F-E7E2109F14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60514-30E5-5042-91BA-55DBF27694B8}" type="datetimeFigureOut">
              <a:rPr lang="en-US" smtClean="0"/>
              <a:t>7/11/19</a:t>
            </a:fld>
            <a:endParaRPr lang="en-US" dirty="0"/>
          </a:p>
        </p:txBody>
      </p:sp>
      <p:sp>
        <p:nvSpPr>
          <p:cNvPr id="5" name="Footer Placeholder 4">
            <a:extLst>
              <a:ext uri="{FF2B5EF4-FFF2-40B4-BE49-F238E27FC236}">
                <a16:creationId xmlns:a16="http://schemas.microsoft.com/office/drawing/2014/main" id="{D66DF42E-98CC-B145-B9AF-37679D7455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71FD71E-6283-DD4E-AD68-3B99C2140B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55B9AD-214F-4245-AD58-01B2F38E230A}" type="slidenum">
              <a:rPr lang="en-US" smtClean="0"/>
              <a:t>‹#›</a:t>
            </a:fld>
            <a:endParaRPr lang="en-US" dirty="0"/>
          </a:p>
        </p:txBody>
      </p:sp>
    </p:spTree>
    <p:extLst>
      <p:ext uri="{BB962C8B-B14F-4D97-AF65-F5344CB8AC3E}">
        <p14:creationId xmlns:p14="http://schemas.microsoft.com/office/powerpoint/2010/main" val="152849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87E155-87CF-F249-92AF-C494465AC1E0}"/>
              </a:ext>
            </a:extLst>
          </p:cNvPr>
          <p:cNvSpPr>
            <a:spLocks noGrp="1"/>
          </p:cNvSpPr>
          <p:nvPr>
            <p:ph type="ctrTitle"/>
          </p:nvPr>
        </p:nvSpPr>
        <p:spPr>
          <a:xfrm>
            <a:off x="674236" y="1742498"/>
            <a:ext cx="3826461" cy="1773098"/>
          </a:xfrm>
        </p:spPr>
        <p:txBody>
          <a:bodyPr>
            <a:normAutofit/>
          </a:bodyPr>
          <a:lstStyle/>
          <a:p>
            <a:pPr algn="r"/>
            <a:r>
              <a:rPr lang="en-US" sz="3600" dirty="0">
                <a:solidFill>
                  <a:srgbClr val="FFFFFF"/>
                </a:solidFill>
              </a:rPr>
              <a:t>Traditional Polycultures and a ‘Just’ Sustainability</a:t>
            </a:r>
          </a:p>
        </p:txBody>
      </p:sp>
      <p:sp>
        <p:nvSpPr>
          <p:cNvPr id="3" name="Subtitle 2">
            <a:extLst>
              <a:ext uri="{FF2B5EF4-FFF2-40B4-BE49-F238E27FC236}">
                <a16:creationId xmlns:a16="http://schemas.microsoft.com/office/drawing/2014/main" id="{5CBD401F-D9B9-B546-B551-7F21A24F2907}"/>
              </a:ext>
            </a:extLst>
          </p:cNvPr>
          <p:cNvSpPr>
            <a:spLocks noGrp="1"/>
          </p:cNvSpPr>
          <p:nvPr>
            <p:ph type="subTitle" idx="1"/>
          </p:nvPr>
        </p:nvSpPr>
        <p:spPr>
          <a:xfrm>
            <a:off x="468344" y="4304939"/>
            <a:ext cx="4032354" cy="2195785"/>
          </a:xfrm>
        </p:spPr>
        <p:txBody>
          <a:bodyPr>
            <a:noAutofit/>
          </a:bodyPr>
          <a:lstStyle/>
          <a:p>
            <a:pPr algn="r"/>
            <a:r>
              <a:rPr lang="en-US" sz="2200" dirty="0">
                <a:solidFill>
                  <a:srgbClr val="FFFFFF"/>
                </a:solidFill>
              </a:rPr>
              <a:t>This diagram illustrates the “shifting mosaic” or long rotation island landscape ecology of the traditional polyculture forest garden, in this case Mayan milpa.</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A24DEDE-E368-C441-BCA7-0E0C638AE4ED}"/>
              </a:ext>
            </a:extLst>
          </p:cNvPr>
          <p:cNvPicPr>
            <a:picLocks noChangeAspect="1"/>
          </p:cNvPicPr>
          <p:nvPr/>
        </p:nvPicPr>
        <p:blipFill>
          <a:blip r:embed="rId2"/>
          <a:stretch>
            <a:fillRect/>
          </a:stretch>
        </p:blipFill>
        <p:spPr>
          <a:xfrm rot="16200000">
            <a:off x="5389991" y="-100003"/>
            <a:ext cx="6179551" cy="7021902"/>
          </a:xfrm>
          <a:prstGeom prst="rect">
            <a:avLst/>
          </a:prstGeom>
        </p:spPr>
      </p:pic>
    </p:spTree>
    <p:extLst>
      <p:ext uri="{BB962C8B-B14F-4D97-AF65-F5344CB8AC3E}">
        <p14:creationId xmlns:p14="http://schemas.microsoft.com/office/powerpoint/2010/main" val="3509740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5">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640E6C-7250-0C4F-A52B-8A03A010998C}"/>
              </a:ext>
            </a:extLst>
          </p:cNvPr>
          <p:cNvSpPr>
            <a:spLocks noGrp="1"/>
          </p:cNvSpPr>
          <p:nvPr>
            <p:ph type="title"/>
          </p:nvPr>
        </p:nvSpPr>
        <p:spPr>
          <a:xfrm>
            <a:off x="449706" y="492572"/>
            <a:ext cx="4047344" cy="5758325"/>
          </a:xfrm>
        </p:spPr>
        <p:txBody>
          <a:bodyPr vert="horz" lIns="91440" tIns="45720" rIns="91440" bIns="45720" rtlCol="0" anchor="ctr">
            <a:normAutofit fontScale="90000"/>
          </a:bodyPr>
          <a:lstStyle/>
          <a:p>
            <a:pPr algn="r"/>
            <a:r>
              <a:rPr lang="en-US" sz="3200" kern="1200" dirty="0">
                <a:solidFill>
                  <a:srgbClr val="FFFFFF"/>
                </a:solidFill>
                <a:latin typeface="+mj-lt"/>
                <a:ea typeface="+mj-ea"/>
                <a:cs typeface="+mj-cs"/>
              </a:rPr>
              <a:t>Another sacred tree:</a:t>
            </a:r>
            <a:br>
              <a:rPr lang="en-US" sz="3200" kern="1200" dirty="0">
                <a:solidFill>
                  <a:srgbClr val="FFFFFF"/>
                </a:solidFill>
                <a:latin typeface="+mj-lt"/>
                <a:ea typeface="+mj-ea"/>
                <a:cs typeface="+mj-cs"/>
              </a:rPr>
            </a:br>
            <a:br>
              <a:rPr lang="en-US" sz="3200" kern="1200" dirty="0">
                <a:solidFill>
                  <a:srgbClr val="FFFFFF"/>
                </a:solidFill>
                <a:latin typeface="+mj-lt"/>
                <a:ea typeface="+mj-ea"/>
                <a:cs typeface="+mj-cs"/>
              </a:rPr>
            </a:br>
            <a:r>
              <a:rPr lang="en-US" sz="2400" dirty="0">
                <a:solidFill>
                  <a:srgbClr val="FFFFFF"/>
                </a:solidFill>
              </a:rPr>
              <a:t>The </a:t>
            </a:r>
            <a:r>
              <a:rPr lang="en-US" sz="2400" dirty="0" err="1">
                <a:solidFill>
                  <a:srgbClr val="FFFFFF"/>
                </a:solidFill>
              </a:rPr>
              <a:t>Pochote</a:t>
            </a:r>
            <a:r>
              <a:rPr lang="en-US" sz="2400" dirty="0">
                <a:solidFill>
                  <a:srgbClr val="FFFFFF"/>
                </a:solidFill>
              </a:rPr>
              <a:t> tree, a.k.a. Silk Floss Tree (</a:t>
            </a:r>
            <a:r>
              <a:rPr lang="en-US" sz="2400" dirty="0" err="1">
                <a:solidFill>
                  <a:srgbClr val="FFFFFF"/>
                </a:solidFill>
              </a:rPr>
              <a:t>Chorisia</a:t>
            </a:r>
            <a:r>
              <a:rPr lang="en-US" sz="2400" dirty="0">
                <a:solidFill>
                  <a:srgbClr val="FFFFFF"/>
                </a:solidFill>
              </a:rPr>
              <a:t> </a:t>
            </a:r>
            <a:r>
              <a:rPr lang="en-US" sz="2400" dirty="0" err="1">
                <a:solidFill>
                  <a:srgbClr val="FFFFFF"/>
                </a:solidFill>
              </a:rPr>
              <a:t>speciosa</a:t>
            </a:r>
            <a:r>
              <a:rPr lang="en-US" sz="2400" dirty="0">
                <a:solidFill>
                  <a:srgbClr val="FFFFFF"/>
                </a:solidFill>
              </a:rPr>
              <a:t>),</a:t>
            </a:r>
            <a:br>
              <a:rPr lang="en-US" sz="2400" dirty="0">
                <a:solidFill>
                  <a:srgbClr val="FFFFFF"/>
                </a:solidFill>
              </a:rPr>
            </a:br>
            <a:r>
              <a:rPr lang="en-US" sz="2400" kern="1200" dirty="0">
                <a:solidFill>
                  <a:srgbClr val="FFFFFF"/>
                </a:solidFill>
                <a:latin typeface="+mj-lt"/>
                <a:ea typeface="+mj-ea"/>
                <a:cs typeface="+mj-cs"/>
              </a:rPr>
              <a:t>is sacred to the Maya and among the Mixtec of Oaxaca where it is </a:t>
            </a:r>
            <a:r>
              <a:rPr lang="en-US" sz="2400" dirty="0">
                <a:solidFill>
                  <a:srgbClr val="FFFFFF"/>
                </a:solidFill>
              </a:rPr>
              <a:t>named </a:t>
            </a:r>
            <a:r>
              <a:rPr lang="en-US" sz="2400" dirty="0" err="1">
                <a:solidFill>
                  <a:srgbClr val="FFFFFF"/>
                </a:solidFill>
              </a:rPr>
              <a:t>Cipactl</a:t>
            </a:r>
            <a:r>
              <a:rPr lang="en-US" sz="2400" dirty="0">
                <a:solidFill>
                  <a:srgbClr val="FFFFFF"/>
                </a:solidFill>
              </a:rPr>
              <a:t>, which means “Tail of the Mother Earth Lizard.” When you are born Mixteca, the umbilical chord is hung from this tree so that the Lizard Mother can guide you. When you die, your shoes (huaraches) are hung from the tree so you can walk with the Lizard Mother in the afterlife.</a:t>
            </a: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 </a:t>
            </a:r>
          </a:p>
        </p:txBody>
      </p:sp>
      <p:pic>
        <p:nvPicPr>
          <p:cNvPr id="21" name="Content Placeholder 4">
            <a:extLst>
              <a:ext uri="{FF2B5EF4-FFF2-40B4-BE49-F238E27FC236}">
                <a16:creationId xmlns:a16="http://schemas.microsoft.com/office/drawing/2014/main" id="{E0818B4A-3FA0-A84E-92B4-B6166B8D547C}"/>
              </a:ext>
            </a:extLst>
          </p:cNvPr>
          <p:cNvPicPr>
            <a:picLocks noGrp="1" noChangeAspect="1"/>
          </p:cNvPicPr>
          <p:nvPr>
            <p:ph idx="1"/>
          </p:nvPr>
        </p:nvPicPr>
        <p:blipFill rotWithShape="1">
          <a:blip r:embed="rId3"/>
          <a:srcRect r="-2" b="5927"/>
          <a:stretch/>
        </p:blipFill>
        <p:spPr>
          <a:xfrm>
            <a:off x="6351992" y="492573"/>
            <a:ext cx="4157204" cy="5880796"/>
          </a:xfrm>
          <a:prstGeom prst="rect">
            <a:avLst/>
          </a:prstGeom>
        </p:spPr>
      </p:pic>
    </p:spTree>
    <p:extLst>
      <p:ext uri="{BB962C8B-B14F-4D97-AF65-F5344CB8AC3E}">
        <p14:creationId xmlns:p14="http://schemas.microsoft.com/office/powerpoint/2010/main" val="38351241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F5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FCA3586-6735-9C43-846A-02F54E941E86}"/>
              </a:ext>
            </a:extLst>
          </p:cNvPr>
          <p:cNvSpPr>
            <a:spLocks noGrp="1"/>
          </p:cNvSpPr>
          <p:nvPr>
            <p:ph type="title"/>
          </p:nvPr>
        </p:nvSpPr>
        <p:spPr>
          <a:xfrm>
            <a:off x="524256" y="4767072"/>
            <a:ext cx="6594189" cy="1625210"/>
          </a:xfrm>
        </p:spPr>
        <p:txBody>
          <a:bodyPr>
            <a:normAutofit/>
          </a:bodyPr>
          <a:lstStyle/>
          <a:p>
            <a:pPr algn="r"/>
            <a:r>
              <a:rPr lang="en-US">
                <a:solidFill>
                  <a:srgbClr val="FFFFFF"/>
                </a:solidFill>
              </a:rPr>
              <a:t>Back to Altieri and traditional polycultures</a:t>
            </a:r>
          </a:p>
        </p:txBody>
      </p:sp>
      <p:pic>
        <p:nvPicPr>
          <p:cNvPr id="5" name="Picture 4">
            <a:extLst>
              <a:ext uri="{FF2B5EF4-FFF2-40B4-BE49-F238E27FC236}">
                <a16:creationId xmlns:a16="http://schemas.microsoft.com/office/drawing/2014/main" id="{FD21AF7E-D745-634A-ACD0-BA374E0EBCCA}"/>
              </a:ext>
            </a:extLst>
          </p:cNvPr>
          <p:cNvPicPr>
            <a:picLocks noChangeAspect="1"/>
          </p:cNvPicPr>
          <p:nvPr/>
        </p:nvPicPr>
        <p:blipFill rotWithShape="1">
          <a:blip r:embed="rId2"/>
          <a:srcRect t="1840" r="1" b="19788"/>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EC40ACC-B8BE-2B4D-959F-FDC0BB984397}"/>
              </a:ext>
            </a:extLst>
          </p:cNvPr>
          <p:cNvSpPr>
            <a:spLocks noGrp="1"/>
          </p:cNvSpPr>
          <p:nvPr>
            <p:ph idx="1"/>
          </p:nvPr>
        </p:nvSpPr>
        <p:spPr>
          <a:xfrm>
            <a:off x="8029319" y="917725"/>
            <a:ext cx="3424739" cy="4852362"/>
          </a:xfrm>
        </p:spPr>
        <p:txBody>
          <a:bodyPr anchor="ctr">
            <a:normAutofit/>
          </a:bodyPr>
          <a:lstStyle/>
          <a:p>
            <a:pPr marL="0" indent="0">
              <a:buNone/>
            </a:pPr>
            <a:r>
              <a:rPr lang="en-US" sz="2400" b="1" dirty="0">
                <a:solidFill>
                  <a:srgbClr val="FFFFFF"/>
                </a:solidFill>
              </a:rPr>
              <a:t>Traditional Management Practices. </a:t>
            </a:r>
            <a:r>
              <a:rPr lang="en-US" sz="2400" dirty="0">
                <a:solidFill>
                  <a:srgbClr val="FFFFFF"/>
                </a:solidFill>
              </a:rPr>
              <a:t>The range of practices is as diverse as the local ecology advices. For e.g., in Southern Sudan and Zaire, farmers know how sorghum and cowpea do well in termite mounds. In Oaxaca,  farmers use </a:t>
            </a:r>
            <a:r>
              <a:rPr lang="en-US" sz="2400" i="1" dirty="0">
                <a:solidFill>
                  <a:srgbClr val="FFFFFF"/>
                </a:solidFill>
              </a:rPr>
              <a:t>Atta</a:t>
            </a:r>
            <a:r>
              <a:rPr lang="en-US" sz="2400" dirty="0">
                <a:solidFill>
                  <a:srgbClr val="FFFFFF"/>
                </a:solidFill>
              </a:rPr>
              <a:t> ant refuse as fertilizer for tomatoes, chili, and onion. (117)</a:t>
            </a:r>
          </a:p>
        </p:txBody>
      </p:sp>
    </p:spTree>
    <p:extLst>
      <p:ext uri="{BB962C8B-B14F-4D97-AF65-F5344CB8AC3E}">
        <p14:creationId xmlns:p14="http://schemas.microsoft.com/office/powerpoint/2010/main" val="3752673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CB81A7-8158-7D46-B5EE-C679706AF674}"/>
              </a:ext>
            </a:extLst>
          </p:cNvPr>
          <p:cNvSpPr>
            <a:spLocks noGrp="1"/>
          </p:cNvSpPr>
          <p:nvPr>
            <p:ph type="title"/>
          </p:nvPr>
        </p:nvSpPr>
        <p:spPr>
          <a:xfrm>
            <a:off x="674237" y="1802668"/>
            <a:ext cx="3657600" cy="1673632"/>
          </a:xfrm>
        </p:spPr>
        <p:txBody>
          <a:bodyPr vert="horz" lIns="91440" tIns="45720" rIns="91440" bIns="45720" rtlCol="0" anchor="b">
            <a:normAutofit/>
          </a:bodyPr>
          <a:lstStyle/>
          <a:p>
            <a:pPr algn="ctr"/>
            <a:r>
              <a:rPr lang="en-US" sz="3600" kern="1200" dirty="0">
                <a:solidFill>
                  <a:srgbClr val="FFFFFF"/>
                </a:solidFill>
                <a:latin typeface="+mj-lt"/>
                <a:ea typeface="+mj-ea"/>
                <a:cs typeface="+mj-cs"/>
              </a:rPr>
              <a:t>Traditional management practices</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B847DA66-935E-8F41-8F22-32FB5C9BFA92}"/>
              </a:ext>
            </a:extLst>
          </p:cNvPr>
          <p:cNvPicPr>
            <a:picLocks noGrp="1" noChangeAspect="1"/>
          </p:cNvPicPr>
          <p:nvPr>
            <p:ph idx="1"/>
          </p:nvPr>
        </p:nvPicPr>
        <p:blipFill>
          <a:blip r:embed="rId3"/>
          <a:stretch>
            <a:fillRect/>
          </a:stretch>
        </p:blipFill>
        <p:spPr>
          <a:xfrm>
            <a:off x="5006544" y="193817"/>
            <a:ext cx="6848572" cy="6306912"/>
          </a:xfrm>
          <a:prstGeom prst="rect">
            <a:avLst/>
          </a:prstGeom>
        </p:spPr>
      </p:pic>
    </p:spTree>
    <p:extLst>
      <p:ext uri="{BB962C8B-B14F-4D97-AF65-F5344CB8AC3E}">
        <p14:creationId xmlns:p14="http://schemas.microsoft.com/office/powerpoint/2010/main" val="40927644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46941C-B966-4C42-ACF9-042E425A729B}"/>
              </a:ext>
            </a:extLst>
          </p:cNvPr>
          <p:cNvSpPr>
            <a:spLocks noGrp="1"/>
          </p:cNvSpPr>
          <p:nvPr>
            <p:ph type="title"/>
          </p:nvPr>
        </p:nvSpPr>
        <p:spPr>
          <a:xfrm>
            <a:off x="643468" y="464585"/>
            <a:ext cx="3363974" cy="1597315"/>
          </a:xfrm>
          <a:noFill/>
          <a:ln w="19050">
            <a:solidFill>
              <a:schemeClr val="bg1"/>
            </a:solidFill>
          </a:ln>
        </p:spPr>
        <p:txBody>
          <a:bodyPr wrap="square">
            <a:normAutofit/>
          </a:bodyPr>
          <a:lstStyle/>
          <a:p>
            <a:pPr algn="ctr"/>
            <a:r>
              <a:rPr lang="en-US" sz="3600" dirty="0">
                <a:solidFill>
                  <a:schemeClr val="bg1"/>
                </a:solidFill>
              </a:rPr>
              <a:t>Natural controls for insects</a:t>
            </a:r>
          </a:p>
        </p:txBody>
      </p:sp>
      <p:sp>
        <p:nvSpPr>
          <p:cNvPr id="3" name="Content Placeholder 2">
            <a:extLst>
              <a:ext uri="{FF2B5EF4-FFF2-40B4-BE49-F238E27FC236}">
                <a16:creationId xmlns:a16="http://schemas.microsoft.com/office/drawing/2014/main" id="{38C5F7E2-367B-A44E-9897-2F18DE94D9E9}"/>
              </a:ext>
            </a:extLst>
          </p:cNvPr>
          <p:cNvSpPr>
            <a:spLocks noGrp="1"/>
          </p:cNvSpPr>
          <p:nvPr>
            <p:ph idx="1"/>
          </p:nvPr>
        </p:nvSpPr>
        <p:spPr>
          <a:xfrm>
            <a:off x="345860" y="2638044"/>
            <a:ext cx="3921340" cy="3415622"/>
          </a:xfrm>
        </p:spPr>
        <p:txBody>
          <a:bodyPr>
            <a:noAutofit/>
          </a:bodyPr>
          <a:lstStyle/>
          <a:p>
            <a:r>
              <a:rPr lang="en-US" sz="2400" b="1" dirty="0">
                <a:solidFill>
                  <a:schemeClr val="bg1"/>
                </a:solidFill>
              </a:rPr>
              <a:t>Direct non-chemical control strategies</a:t>
            </a:r>
            <a:r>
              <a:rPr lang="en-US" sz="2400" dirty="0">
                <a:solidFill>
                  <a:schemeClr val="bg1"/>
                </a:solidFill>
              </a:rPr>
              <a:t>. Includes cultural, mechanical, physical, and biological practices.</a:t>
            </a:r>
          </a:p>
          <a:p>
            <a:r>
              <a:rPr lang="en-US" sz="2400" b="1" dirty="0">
                <a:solidFill>
                  <a:schemeClr val="bg1"/>
                </a:solidFill>
              </a:rPr>
              <a:t>Built-in control mechanisms</a:t>
            </a:r>
            <a:r>
              <a:rPr lang="en-US" sz="2400" dirty="0">
                <a:solidFill>
                  <a:schemeClr val="bg1"/>
                </a:solidFill>
              </a:rPr>
              <a:t>. Inherent to the biotic and structural diversity of the agroecosystem.</a:t>
            </a:r>
          </a:p>
        </p:txBody>
      </p:sp>
      <p:pic>
        <p:nvPicPr>
          <p:cNvPr id="5" name="Picture 4">
            <a:extLst>
              <a:ext uri="{FF2B5EF4-FFF2-40B4-BE49-F238E27FC236}">
                <a16:creationId xmlns:a16="http://schemas.microsoft.com/office/drawing/2014/main" id="{71070632-400B-734C-A44B-F02455C0C4C0}"/>
              </a:ext>
            </a:extLst>
          </p:cNvPr>
          <p:cNvPicPr>
            <a:picLocks noChangeAspect="1"/>
          </p:cNvPicPr>
          <p:nvPr/>
        </p:nvPicPr>
        <p:blipFill>
          <a:blip r:embed="rId3"/>
          <a:stretch>
            <a:fillRect/>
          </a:stretch>
        </p:blipFill>
        <p:spPr>
          <a:xfrm>
            <a:off x="5459187" y="643467"/>
            <a:ext cx="5927921" cy="5410199"/>
          </a:xfrm>
          <a:prstGeom prst="rect">
            <a:avLst/>
          </a:prstGeom>
        </p:spPr>
      </p:pic>
    </p:spTree>
    <p:extLst>
      <p:ext uri="{BB962C8B-B14F-4D97-AF65-F5344CB8AC3E}">
        <p14:creationId xmlns:p14="http://schemas.microsoft.com/office/powerpoint/2010/main" val="1981498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75000"/>
            <a:alpha val="91000"/>
          </a:schemeClr>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46941C-B966-4C42-ACF9-042E425A729B}"/>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Natural controls for weeds</a:t>
            </a:r>
          </a:p>
        </p:txBody>
      </p:sp>
      <p:sp>
        <p:nvSpPr>
          <p:cNvPr id="3" name="Content Placeholder 2">
            <a:extLst>
              <a:ext uri="{FF2B5EF4-FFF2-40B4-BE49-F238E27FC236}">
                <a16:creationId xmlns:a16="http://schemas.microsoft.com/office/drawing/2014/main" id="{38C5F7E2-367B-A44E-9897-2F18DE94D9E9}"/>
              </a:ext>
            </a:extLst>
          </p:cNvPr>
          <p:cNvSpPr>
            <a:spLocks noGrp="1"/>
          </p:cNvSpPr>
          <p:nvPr>
            <p:ph idx="1"/>
          </p:nvPr>
        </p:nvSpPr>
        <p:spPr>
          <a:xfrm>
            <a:off x="356839" y="2638044"/>
            <a:ext cx="4014439" cy="4219956"/>
          </a:xfrm>
        </p:spPr>
        <p:txBody>
          <a:bodyPr>
            <a:noAutofit/>
          </a:bodyPr>
          <a:lstStyle/>
          <a:p>
            <a:r>
              <a:rPr lang="en-US" sz="2400" b="1" dirty="0">
                <a:solidFill>
                  <a:schemeClr val="bg1"/>
                </a:solidFill>
              </a:rPr>
              <a:t>Selective weeding. </a:t>
            </a:r>
            <a:r>
              <a:rPr lang="en-US" sz="2400" dirty="0">
                <a:solidFill>
                  <a:schemeClr val="bg1"/>
                </a:solidFill>
              </a:rPr>
              <a:t>Many weeds are valued as edible, medicinal or biodynamic wild companion plants and are controlled through repeated foraging practices.</a:t>
            </a:r>
          </a:p>
          <a:p>
            <a:r>
              <a:rPr lang="en-US" sz="2400" b="1" dirty="0">
                <a:solidFill>
                  <a:schemeClr val="bg1"/>
                </a:solidFill>
              </a:rPr>
              <a:t>Crop diversity</a:t>
            </a:r>
            <a:r>
              <a:rPr lang="en-US" sz="2400" dirty="0">
                <a:solidFill>
                  <a:schemeClr val="bg1"/>
                </a:solidFill>
              </a:rPr>
              <a:t>. Polyculture practices produce complex allelopathic relations and discourage unwelcomed guests.</a:t>
            </a:r>
          </a:p>
        </p:txBody>
      </p:sp>
      <p:pic>
        <p:nvPicPr>
          <p:cNvPr id="6" name="Picture 5">
            <a:extLst>
              <a:ext uri="{FF2B5EF4-FFF2-40B4-BE49-F238E27FC236}">
                <a16:creationId xmlns:a16="http://schemas.microsoft.com/office/drawing/2014/main" id="{442AD229-F28B-E34D-865E-DC9394649D0D}"/>
              </a:ext>
            </a:extLst>
          </p:cNvPr>
          <p:cNvPicPr>
            <a:picLocks noChangeAspect="1"/>
          </p:cNvPicPr>
          <p:nvPr/>
        </p:nvPicPr>
        <p:blipFill>
          <a:blip r:embed="rId3"/>
          <a:stretch>
            <a:fillRect/>
          </a:stretch>
        </p:blipFill>
        <p:spPr>
          <a:xfrm>
            <a:off x="5297763" y="1434268"/>
            <a:ext cx="6250769" cy="3828596"/>
          </a:xfrm>
          <a:prstGeom prst="rect">
            <a:avLst/>
          </a:prstGeom>
        </p:spPr>
      </p:pic>
    </p:spTree>
    <p:extLst>
      <p:ext uri="{BB962C8B-B14F-4D97-AF65-F5344CB8AC3E}">
        <p14:creationId xmlns:p14="http://schemas.microsoft.com/office/powerpoint/2010/main" val="1386881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alpha val="9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77F46-99E5-A34C-B5E4-476AB9405D3C}"/>
              </a:ext>
            </a:extLst>
          </p:cNvPr>
          <p:cNvSpPr>
            <a:spLocks noGrp="1"/>
          </p:cNvSpPr>
          <p:nvPr>
            <p:ph type="title"/>
          </p:nvPr>
        </p:nvSpPr>
        <p:spPr>
          <a:xfrm>
            <a:off x="467316" y="357276"/>
            <a:ext cx="5609220" cy="1325563"/>
          </a:xfrm>
        </p:spPr>
        <p:txBody>
          <a:bodyPr>
            <a:normAutofit/>
          </a:bodyPr>
          <a:lstStyle/>
          <a:p>
            <a:pPr algn="ctr"/>
            <a:r>
              <a:rPr lang="en-US" sz="4200" dirty="0"/>
              <a:t>Huitlacoche</a:t>
            </a:r>
            <a:br>
              <a:rPr lang="en-US" sz="4000" dirty="0"/>
            </a:br>
            <a:r>
              <a:rPr lang="en-US" sz="2800" i="1" dirty="0"/>
              <a:t>Even fungus finds a place in the milpa</a:t>
            </a:r>
          </a:p>
        </p:txBody>
      </p:sp>
      <p:sp>
        <p:nvSpPr>
          <p:cNvPr id="12" name="Content Placeholder 11">
            <a:extLst>
              <a:ext uri="{FF2B5EF4-FFF2-40B4-BE49-F238E27FC236}">
                <a16:creationId xmlns:a16="http://schemas.microsoft.com/office/drawing/2014/main" id="{C337A337-7132-4C05-B9C8-D6A2FF39A3C2}"/>
              </a:ext>
            </a:extLst>
          </p:cNvPr>
          <p:cNvSpPr>
            <a:spLocks noGrp="1"/>
          </p:cNvSpPr>
          <p:nvPr>
            <p:ph idx="1"/>
          </p:nvPr>
        </p:nvSpPr>
        <p:spPr>
          <a:xfrm>
            <a:off x="467316" y="2279018"/>
            <a:ext cx="5799669" cy="3375920"/>
          </a:xfrm>
        </p:spPr>
        <p:txBody>
          <a:bodyPr anchor="t">
            <a:normAutofit fontScale="92500"/>
          </a:bodyPr>
          <a:lstStyle/>
          <a:p>
            <a:pPr marL="0" indent="0">
              <a:buNone/>
            </a:pPr>
            <a:r>
              <a:rPr lang="en-US" dirty="0"/>
              <a:t>a.k.a. Mexican Truffles. Corn Truffles. Corn Smut. Raven Scat. </a:t>
            </a:r>
            <a:r>
              <a:rPr lang="en-US" i="1" dirty="0" err="1"/>
              <a:t>Ustilago</a:t>
            </a:r>
            <a:r>
              <a:rPr lang="en-US" i="1" dirty="0"/>
              <a:t> maydis.</a:t>
            </a:r>
          </a:p>
          <a:p>
            <a:pPr marL="0" indent="0">
              <a:buNone/>
            </a:pPr>
            <a:r>
              <a:rPr lang="en-US" dirty="0"/>
              <a:t>Loaded with soluble fiber, the amino acid lysine and the antioxidant anthocyanin.</a:t>
            </a:r>
          </a:p>
          <a:p>
            <a:pPr marL="0" indent="0">
              <a:buNone/>
            </a:pPr>
            <a:r>
              <a:rPr lang="en-US" dirty="0"/>
              <a:t>Tastes like a cross between smoked mushrooms and corn. Some people call it “black butter” and smear it on tortillas or bread.</a:t>
            </a:r>
            <a:endParaRPr lang="en-US" sz="1800" dirty="0"/>
          </a:p>
        </p:txBody>
      </p:sp>
      <p:sp>
        <p:nvSpPr>
          <p:cNvPr id="15" name="Freeform: Shape 1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Content Placeholder 6">
            <a:extLst>
              <a:ext uri="{FF2B5EF4-FFF2-40B4-BE49-F238E27FC236}">
                <a16:creationId xmlns:a16="http://schemas.microsoft.com/office/drawing/2014/main" id="{C6EDBA63-9478-EE42-B2BF-5DA8938CC8EB}"/>
              </a:ext>
            </a:extLst>
          </p:cNvPr>
          <p:cNvPicPr>
            <a:picLocks noChangeAspect="1"/>
          </p:cNvPicPr>
          <p:nvPr/>
        </p:nvPicPr>
        <p:blipFill rotWithShape="1">
          <a:blip r:embed="rId2"/>
          <a:srcRect l="5331" r="25932" b="1"/>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2151046988"/>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5C8FB1-7B57-8447-A492-C80659A2FC30}"/>
              </a:ext>
            </a:extLst>
          </p:cNvPr>
          <p:cNvSpPr>
            <a:spLocks noGrp="1"/>
          </p:cNvSpPr>
          <p:nvPr>
            <p:ph type="title"/>
          </p:nvPr>
        </p:nvSpPr>
        <p:spPr>
          <a:xfrm>
            <a:off x="467868" y="359583"/>
            <a:ext cx="3718560" cy="1597315"/>
          </a:xfrm>
          <a:noFill/>
          <a:ln w="19050">
            <a:solidFill>
              <a:schemeClr val="bg1"/>
            </a:solidFill>
          </a:ln>
        </p:spPr>
        <p:txBody>
          <a:bodyPr wrap="square">
            <a:normAutofit/>
          </a:bodyPr>
          <a:lstStyle/>
          <a:p>
            <a:pPr algn="ctr"/>
            <a:r>
              <a:rPr lang="en-US" sz="3600" dirty="0">
                <a:solidFill>
                  <a:schemeClr val="bg1"/>
                </a:solidFill>
              </a:rPr>
              <a:t>Biodynamic concoctions</a:t>
            </a:r>
          </a:p>
        </p:txBody>
      </p:sp>
      <p:sp>
        <p:nvSpPr>
          <p:cNvPr id="3" name="Content Placeholder 2">
            <a:extLst>
              <a:ext uri="{FF2B5EF4-FFF2-40B4-BE49-F238E27FC236}">
                <a16:creationId xmlns:a16="http://schemas.microsoft.com/office/drawing/2014/main" id="{6B0096A1-2263-BC4C-9E66-9D27E9407B1B}"/>
              </a:ext>
            </a:extLst>
          </p:cNvPr>
          <p:cNvSpPr>
            <a:spLocks noGrp="1"/>
          </p:cNvSpPr>
          <p:nvPr>
            <p:ph idx="1"/>
          </p:nvPr>
        </p:nvSpPr>
        <p:spPr>
          <a:xfrm>
            <a:off x="142240" y="2316480"/>
            <a:ext cx="4124960" cy="4328160"/>
          </a:xfrm>
        </p:spPr>
        <p:txBody>
          <a:bodyPr>
            <a:noAutofit/>
          </a:bodyPr>
          <a:lstStyle/>
          <a:p>
            <a:pPr marL="0" indent="0" algn="r">
              <a:buNone/>
            </a:pPr>
            <a:r>
              <a:rPr lang="en-US" sz="2400" b="1" dirty="0">
                <a:solidFill>
                  <a:schemeClr val="bg1"/>
                </a:solidFill>
              </a:rPr>
              <a:t>Use of repellents and/or attractants. </a:t>
            </a:r>
            <a:r>
              <a:rPr lang="en-US" sz="2400" dirty="0">
                <a:solidFill>
                  <a:schemeClr val="bg1"/>
                </a:solidFill>
              </a:rPr>
              <a:t>Farmers use natural materials found in the immediate environment (especially plants).</a:t>
            </a:r>
          </a:p>
          <a:p>
            <a:pPr marL="0" indent="0" algn="r">
              <a:buNone/>
            </a:pPr>
            <a:r>
              <a:rPr lang="en-US" sz="2400" dirty="0">
                <a:solidFill>
                  <a:schemeClr val="bg1"/>
                </a:solidFill>
              </a:rPr>
              <a:t>A remarkable number have pesticidal properties. </a:t>
            </a:r>
          </a:p>
          <a:p>
            <a:pPr marL="0" indent="0" algn="r">
              <a:buNone/>
            </a:pPr>
            <a:r>
              <a:rPr lang="en-US" sz="2400" dirty="0">
                <a:solidFill>
                  <a:schemeClr val="bg1"/>
                </a:solidFill>
              </a:rPr>
              <a:t>Use of plants or plant parts placed in the field or applied as herbal concoctions is widespread. (122)</a:t>
            </a:r>
          </a:p>
        </p:txBody>
      </p:sp>
      <p:pic>
        <p:nvPicPr>
          <p:cNvPr id="9" name="Picture 8">
            <a:extLst>
              <a:ext uri="{FF2B5EF4-FFF2-40B4-BE49-F238E27FC236}">
                <a16:creationId xmlns:a16="http://schemas.microsoft.com/office/drawing/2014/main" id="{5108EABA-9290-D242-AFAA-09C3402340B1}"/>
              </a:ext>
            </a:extLst>
          </p:cNvPr>
          <p:cNvPicPr>
            <a:picLocks noChangeAspect="1"/>
          </p:cNvPicPr>
          <p:nvPr/>
        </p:nvPicPr>
        <p:blipFill>
          <a:blip r:embed="rId3"/>
          <a:stretch>
            <a:fillRect/>
          </a:stretch>
        </p:blipFill>
        <p:spPr>
          <a:xfrm>
            <a:off x="5297763" y="1006780"/>
            <a:ext cx="6250769" cy="4683573"/>
          </a:xfrm>
          <a:prstGeom prst="rect">
            <a:avLst/>
          </a:prstGeom>
        </p:spPr>
      </p:pic>
    </p:spTree>
    <p:extLst>
      <p:ext uri="{BB962C8B-B14F-4D97-AF65-F5344CB8AC3E}">
        <p14:creationId xmlns:p14="http://schemas.microsoft.com/office/powerpoint/2010/main" val="1668028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E88D07-CD02-894A-97EE-531EF41138C1}"/>
              </a:ext>
            </a:extLst>
          </p:cNvPr>
          <p:cNvSpPr>
            <a:spLocks noGrp="1"/>
          </p:cNvSpPr>
          <p:nvPr>
            <p:ph type="title"/>
          </p:nvPr>
        </p:nvSpPr>
        <p:spPr>
          <a:xfrm>
            <a:off x="643468" y="359924"/>
            <a:ext cx="3363974" cy="1597315"/>
          </a:xfrm>
          <a:noFill/>
          <a:ln w="19050">
            <a:solidFill>
              <a:schemeClr val="bg1"/>
            </a:solidFill>
          </a:ln>
        </p:spPr>
        <p:txBody>
          <a:bodyPr wrap="square">
            <a:normAutofit/>
          </a:bodyPr>
          <a:lstStyle/>
          <a:p>
            <a:pPr algn="ctr"/>
            <a:r>
              <a:rPr lang="en-US" sz="2800" dirty="0">
                <a:solidFill>
                  <a:schemeClr val="bg1"/>
                </a:solidFill>
              </a:rPr>
              <a:t>Examples: SE Asian paddy rice</a:t>
            </a:r>
          </a:p>
        </p:txBody>
      </p:sp>
      <p:sp>
        <p:nvSpPr>
          <p:cNvPr id="10" name="Content Placeholder 9">
            <a:extLst>
              <a:ext uri="{FF2B5EF4-FFF2-40B4-BE49-F238E27FC236}">
                <a16:creationId xmlns:a16="http://schemas.microsoft.com/office/drawing/2014/main" id="{3251A563-4818-4F43-B76A-D24BDE0E3041}"/>
              </a:ext>
            </a:extLst>
          </p:cNvPr>
          <p:cNvSpPr>
            <a:spLocks noGrp="1"/>
          </p:cNvSpPr>
          <p:nvPr>
            <p:ph idx="1"/>
          </p:nvPr>
        </p:nvSpPr>
        <p:spPr>
          <a:xfrm>
            <a:off x="233463" y="2317163"/>
            <a:ext cx="4085617" cy="4180913"/>
          </a:xfrm>
        </p:spPr>
        <p:txBody>
          <a:bodyPr>
            <a:noAutofit/>
          </a:bodyPr>
          <a:lstStyle/>
          <a:p>
            <a:r>
              <a:rPr lang="en-US" sz="2200" dirty="0">
                <a:solidFill>
                  <a:schemeClr val="bg1"/>
                </a:solidFill>
              </a:rPr>
              <a:t>There are many varieties of rice grown in each paddy; each adapted to different environmental conditions and resistant to  different pathogens and pests.</a:t>
            </a:r>
          </a:p>
          <a:p>
            <a:r>
              <a:rPr lang="en-US" sz="2200" dirty="0">
                <a:solidFill>
                  <a:schemeClr val="bg1"/>
                </a:solidFill>
              </a:rPr>
              <a:t>Regular exchange of seeds among farmers reinforces this highly adaptive biodiversity.</a:t>
            </a:r>
          </a:p>
          <a:p>
            <a:r>
              <a:rPr lang="en-US" sz="2200" dirty="0">
                <a:solidFill>
                  <a:schemeClr val="bg1"/>
                </a:solidFill>
              </a:rPr>
              <a:t>Ducks and fish are allowed to forage for insects comprising a form of natural control.</a:t>
            </a:r>
          </a:p>
        </p:txBody>
      </p:sp>
      <p:pic>
        <p:nvPicPr>
          <p:cNvPr id="8" name="Content Placeholder 4">
            <a:extLst>
              <a:ext uri="{FF2B5EF4-FFF2-40B4-BE49-F238E27FC236}">
                <a16:creationId xmlns:a16="http://schemas.microsoft.com/office/drawing/2014/main" id="{C36F0FEB-B4EE-1642-B76B-A85147204979}"/>
              </a:ext>
            </a:extLst>
          </p:cNvPr>
          <p:cNvPicPr>
            <a:picLocks noChangeAspect="1"/>
          </p:cNvPicPr>
          <p:nvPr/>
        </p:nvPicPr>
        <p:blipFill>
          <a:blip r:embed="rId2"/>
          <a:stretch>
            <a:fillRect/>
          </a:stretch>
        </p:blipFill>
        <p:spPr>
          <a:xfrm>
            <a:off x="5297763" y="1591406"/>
            <a:ext cx="6250769" cy="3514321"/>
          </a:xfrm>
          <a:prstGeom prst="rect">
            <a:avLst/>
          </a:prstGeom>
        </p:spPr>
      </p:pic>
    </p:spTree>
    <p:extLst>
      <p:ext uri="{BB962C8B-B14F-4D97-AF65-F5344CB8AC3E}">
        <p14:creationId xmlns:p14="http://schemas.microsoft.com/office/powerpoint/2010/main" val="13673002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E88D07-CD02-894A-97EE-531EF41138C1}"/>
              </a:ext>
            </a:extLst>
          </p:cNvPr>
          <p:cNvSpPr>
            <a:spLocks noGrp="1"/>
          </p:cNvSpPr>
          <p:nvPr>
            <p:ph type="title"/>
          </p:nvPr>
        </p:nvSpPr>
        <p:spPr>
          <a:xfrm>
            <a:off x="643468" y="455909"/>
            <a:ext cx="3363974" cy="1597315"/>
          </a:xfrm>
          <a:noFill/>
          <a:ln w="19050">
            <a:solidFill>
              <a:schemeClr val="bg1"/>
            </a:solidFill>
          </a:ln>
        </p:spPr>
        <p:txBody>
          <a:bodyPr wrap="square">
            <a:normAutofit/>
          </a:bodyPr>
          <a:lstStyle/>
          <a:p>
            <a:pPr algn="ctr"/>
            <a:r>
              <a:rPr lang="en-US" sz="2800" dirty="0">
                <a:solidFill>
                  <a:schemeClr val="bg1"/>
                </a:solidFill>
              </a:rPr>
              <a:t>Examples: Javanese polyculture</a:t>
            </a:r>
          </a:p>
        </p:txBody>
      </p:sp>
      <p:sp>
        <p:nvSpPr>
          <p:cNvPr id="10" name="Content Placeholder 9">
            <a:extLst>
              <a:ext uri="{FF2B5EF4-FFF2-40B4-BE49-F238E27FC236}">
                <a16:creationId xmlns:a16="http://schemas.microsoft.com/office/drawing/2014/main" id="{3251A563-4818-4F43-B76A-D24BDE0E3041}"/>
              </a:ext>
            </a:extLst>
          </p:cNvPr>
          <p:cNvSpPr>
            <a:spLocks noGrp="1"/>
          </p:cNvSpPr>
          <p:nvPr>
            <p:ph idx="1"/>
          </p:nvPr>
        </p:nvSpPr>
        <p:spPr>
          <a:xfrm>
            <a:off x="330740" y="2509133"/>
            <a:ext cx="4066162" cy="4066765"/>
          </a:xfrm>
        </p:spPr>
        <p:txBody>
          <a:bodyPr>
            <a:normAutofit/>
          </a:bodyPr>
          <a:lstStyle/>
          <a:p>
            <a:r>
              <a:rPr lang="en-US" sz="2200" dirty="0">
                <a:solidFill>
                  <a:schemeClr val="bg1"/>
                </a:solidFill>
              </a:rPr>
              <a:t>Combine crops and/or animals with tree crops or forest plants.</a:t>
            </a:r>
          </a:p>
          <a:p>
            <a:r>
              <a:rPr lang="en-US" sz="2200" dirty="0" err="1">
                <a:solidFill>
                  <a:schemeClr val="bg1"/>
                </a:solidFill>
              </a:rPr>
              <a:t>Kebun</a:t>
            </a:r>
            <a:r>
              <a:rPr lang="en-US" sz="2200" dirty="0">
                <a:solidFill>
                  <a:schemeClr val="bg1"/>
                </a:solidFill>
              </a:rPr>
              <a:t> + </a:t>
            </a:r>
            <a:r>
              <a:rPr lang="en-US" sz="2200" dirty="0" err="1">
                <a:solidFill>
                  <a:schemeClr val="bg1"/>
                </a:solidFill>
              </a:rPr>
              <a:t>kebun-campuran</a:t>
            </a:r>
            <a:r>
              <a:rPr lang="en-US" sz="2200" dirty="0">
                <a:solidFill>
                  <a:schemeClr val="bg1"/>
                </a:solidFill>
              </a:rPr>
              <a:t> + </a:t>
            </a:r>
            <a:r>
              <a:rPr lang="en-US" sz="2200" dirty="0" err="1">
                <a:solidFill>
                  <a:schemeClr val="bg1"/>
                </a:solidFill>
              </a:rPr>
              <a:t>talun</a:t>
            </a:r>
            <a:r>
              <a:rPr lang="en-US" sz="2200" dirty="0">
                <a:solidFill>
                  <a:schemeClr val="bg1"/>
                </a:solidFill>
              </a:rPr>
              <a:t> is their version of the shifting mosaic or rotation island model.</a:t>
            </a:r>
          </a:p>
          <a:p>
            <a:r>
              <a:rPr lang="en-US" sz="2200" dirty="0">
                <a:solidFill>
                  <a:schemeClr val="bg1"/>
                </a:solidFill>
              </a:rPr>
              <a:t>Livestock, esp. poultry and pigs, play a vital role in natural control by foraging in the forest patches.</a:t>
            </a:r>
          </a:p>
          <a:p>
            <a:r>
              <a:rPr lang="en-US" sz="2000" dirty="0">
                <a:solidFill>
                  <a:schemeClr val="bg1"/>
                </a:solidFill>
              </a:rPr>
              <a:t>Terracing is common on hillsides for erosion control.</a:t>
            </a:r>
          </a:p>
        </p:txBody>
      </p:sp>
      <p:pic>
        <p:nvPicPr>
          <p:cNvPr id="6" name="Picture 5">
            <a:extLst>
              <a:ext uri="{FF2B5EF4-FFF2-40B4-BE49-F238E27FC236}">
                <a16:creationId xmlns:a16="http://schemas.microsoft.com/office/drawing/2014/main" id="{0999574B-94D7-C347-A753-EE9C0C4A52D1}"/>
              </a:ext>
            </a:extLst>
          </p:cNvPr>
          <p:cNvPicPr>
            <a:picLocks noChangeAspect="1"/>
          </p:cNvPicPr>
          <p:nvPr/>
        </p:nvPicPr>
        <p:blipFill>
          <a:blip r:embed="rId3"/>
          <a:stretch>
            <a:fillRect/>
          </a:stretch>
        </p:blipFill>
        <p:spPr>
          <a:xfrm>
            <a:off x="5297763" y="1243385"/>
            <a:ext cx="6250769" cy="4210362"/>
          </a:xfrm>
          <a:prstGeom prst="rect">
            <a:avLst/>
          </a:prstGeom>
        </p:spPr>
      </p:pic>
    </p:spTree>
    <p:extLst>
      <p:ext uri="{BB962C8B-B14F-4D97-AF65-F5344CB8AC3E}">
        <p14:creationId xmlns:p14="http://schemas.microsoft.com/office/powerpoint/2010/main" val="10935328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E88D07-CD02-894A-97EE-531EF41138C1}"/>
              </a:ext>
            </a:extLst>
          </p:cNvPr>
          <p:cNvSpPr>
            <a:spLocks noGrp="1"/>
          </p:cNvSpPr>
          <p:nvPr>
            <p:ph type="title"/>
          </p:nvPr>
        </p:nvSpPr>
        <p:spPr>
          <a:xfrm>
            <a:off x="643468" y="304255"/>
            <a:ext cx="3363974" cy="1597315"/>
          </a:xfrm>
          <a:noFill/>
          <a:ln w="19050">
            <a:solidFill>
              <a:schemeClr val="bg1"/>
            </a:solidFill>
          </a:ln>
        </p:spPr>
        <p:txBody>
          <a:bodyPr wrap="square">
            <a:normAutofit/>
          </a:bodyPr>
          <a:lstStyle/>
          <a:p>
            <a:pPr algn="ctr"/>
            <a:r>
              <a:rPr lang="en-US" sz="2800" dirty="0">
                <a:solidFill>
                  <a:schemeClr val="bg1"/>
                </a:solidFill>
              </a:rPr>
              <a:t>Examples: </a:t>
            </a:r>
            <a:r>
              <a:rPr lang="en-US" sz="2800">
                <a:solidFill>
                  <a:schemeClr val="bg1"/>
                </a:solidFill>
              </a:rPr>
              <a:t>Nkomanjila</a:t>
            </a:r>
            <a:r>
              <a:rPr lang="en-US" sz="2800" dirty="0">
                <a:solidFill>
                  <a:schemeClr val="bg1"/>
                </a:solidFill>
              </a:rPr>
              <a:t> System of </a:t>
            </a:r>
            <a:r>
              <a:rPr lang="en-US" sz="2800">
                <a:solidFill>
                  <a:schemeClr val="bg1"/>
                </a:solidFill>
              </a:rPr>
              <a:t>Nyiha</a:t>
            </a:r>
            <a:endParaRPr lang="en-US" sz="2800" dirty="0">
              <a:solidFill>
                <a:schemeClr val="bg1"/>
              </a:solidFill>
            </a:endParaRPr>
          </a:p>
        </p:txBody>
      </p:sp>
      <p:sp>
        <p:nvSpPr>
          <p:cNvPr id="10" name="Content Placeholder 9">
            <a:extLst>
              <a:ext uri="{FF2B5EF4-FFF2-40B4-BE49-F238E27FC236}">
                <a16:creationId xmlns:a16="http://schemas.microsoft.com/office/drawing/2014/main" id="{3251A563-4818-4F43-B76A-D24BDE0E3041}"/>
              </a:ext>
            </a:extLst>
          </p:cNvPr>
          <p:cNvSpPr>
            <a:spLocks noGrp="1"/>
          </p:cNvSpPr>
          <p:nvPr>
            <p:ph idx="1"/>
          </p:nvPr>
        </p:nvSpPr>
        <p:spPr>
          <a:xfrm>
            <a:off x="280219" y="2205825"/>
            <a:ext cx="4144297" cy="4652175"/>
          </a:xfrm>
        </p:spPr>
        <p:txBody>
          <a:bodyPr>
            <a:normAutofit lnSpcReduction="10000"/>
          </a:bodyPr>
          <a:lstStyle/>
          <a:p>
            <a:r>
              <a:rPr lang="en-US" sz="2200" dirty="0">
                <a:solidFill>
                  <a:schemeClr val="bg1"/>
                </a:solidFill>
              </a:rPr>
              <a:t>Mbeya Region, Tanzania and northeastern Zambia.</a:t>
            </a:r>
          </a:p>
          <a:p>
            <a:r>
              <a:rPr lang="en-US" sz="2200" dirty="0">
                <a:solidFill>
                  <a:schemeClr val="bg1"/>
                </a:solidFill>
              </a:rPr>
              <a:t>Typical shifting mosaic system focused on  wood and fruit bearing trees, chickpeas and other pulses,  finger millet, perennial sorghum, and cucurbits (pumpkins and gourds).</a:t>
            </a:r>
          </a:p>
          <a:p>
            <a:r>
              <a:rPr lang="en-US" sz="2200" dirty="0">
                <a:solidFill>
                  <a:schemeClr val="bg1"/>
                </a:solidFill>
              </a:rPr>
              <a:t>The cycle ends with 5-7 year fallow enhanced by planted trees.</a:t>
            </a:r>
          </a:p>
          <a:p>
            <a:r>
              <a:rPr lang="en-US" sz="2200" dirty="0">
                <a:solidFill>
                  <a:schemeClr val="bg1"/>
                </a:solidFill>
              </a:rPr>
              <a:t>This cycle is now difficult to follow due to land loss and degradation.</a:t>
            </a:r>
          </a:p>
          <a:p>
            <a:endParaRPr lang="en-US" sz="2000" dirty="0">
              <a:solidFill>
                <a:schemeClr val="bg1"/>
              </a:solidFill>
            </a:endParaRPr>
          </a:p>
        </p:txBody>
      </p:sp>
      <p:pic>
        <p:nvPicPr>
          <p:cNvPr id="4" name="Picture 3">
            <a:extLst>
              <a:ext uri="{FF2B5EF4-FFF2-40B4-BE49-F238E27FC236}">
                <a16:creationId xmlns:a16="http://schemas.microsoft.com/office/drawing/2014/main" id="{FB06E3B0-10AF-F042-A7C5-AC9910CA3F91}"/>
              </a:ext>
            </a:extLst>
          </p:cNvPr>
          <p:cNvPicPr>
            <a:picLocks noChangeAspect="1"/>
          </p:cNvPicPr>
          <p:nvPr/>
        </p:nvPicPr>
        <p:blipFill>
          <a:blip r:embed="rId3"/>
          <a:stretch>
            <a:fillRect/>
          </a:stretch>
        </p:blipFill>
        <p:spPr>
          <a:xfrm>
            <a:off x="5297763" y="1285813"/>
            <a:ext cx="6250769" cy="4125507"/>
          </a:xfrm>
          <a:prstGeom prst="rect">
            <a:avLst/>
          </a:prstGeom>
        </p:spPr>
      </p:pic>
    </p:spTree>
    <p:extLst>
      <p:ext uri="{BB962C8B-B14F-4D97-AF65-F5344CB8AC3E}">
        <p14:creationId xmlns:p14="http://schemas.microsoft.com/office/powerpoint/2010/main" val="2767347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CE626AB-5A60-BA4B-B6FD-24DAEA9C2605}"/>
              </a:ext>
            </a:extLst>
          </p:cNvPr>
          <p:cNvSpPr>
            <a:spLocks noGrp="1"/>
          </p:cNvSpPr>
          <p:nvPr>
            <p:ph type="title"/>
          </p:nvPr>
        </p:nvSpPr>
        <p:spPr>
          <a:xfrm>
            <a:off x="742950" y="742951"/>
            <a:ext cx="3476625"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Polycultures typically include livestock</a:t>
            </a:r>
          </a:p>
        </p:txBody>
      </p:sp>
      <p:pic>
        <p:nvPicPr>
          <p:cNvPr id="15" name="Content Placeholder 3">
            <a:extLst>
              <a:ext uri="{FF2B5EF4-FFF2-40B4-BE49-F238E27FC236}">
                <a16:creationId xmlns:a16="http://schemas.microsoft.com/office/drawing/2014/main" id="{4A3FC05A-D63F-D448-8C09-B688B493441F}"/>
              </a:ext>
            </a:extLst>
          </p:cNvPr>
          <p:cNvPicPr>
            <a:picLocks noGrp="1" noChangeAspect="1"/>
          </p:cNvPicPr>
          <p:nvPr>
            <p:ph idx="1"/>
          </p:nvPr>
        </p:nvPicPr>
        <p:blipFill>
          <a:blip r:embed="rId2"/>
          <a:stretch>
            <a:fillRect/>
          </a:stretch>
        </p:blipFill>
        <p:spPr>
          <a:xfrm rot="16200000">
            <a:off x="5490196" y="687559"/>
            <a:ext cx="5880796" cy="5490822"/>
          </a:xfrm>
          <a:prstGeom prst="rect">
            <a:avLst/>
          </a:prstGeom>
        </p:spPr>
      </p:pic>
    </p:spTree>
    <p:extLst>
      <p:ext uri="{BB962C8B-B14F-4D97-AF65-F5344CB8AC3E}">
        <p14:creationId xmlns:p14="http://schemas.microsoft.com/office/powerpoint/2010/main" val="3013584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E88D07-CD02-894A-97EE-531EF41138C1}"/>
              </a:ext>
            </a:extLst>
          </p:cNvPr>
          <p:cNvSpPr>
            <a:spLocks noGrp="1"/>
          </p:cNvSpPr>
          <p:nvPr>
            <p:ph type="title"/>
          </p:nvPr>
        </p:nvSpPr>
        <p:spPr>
          <a:xfrm>
            <a:off x="643468" y="335300"/>
            <a:ext cx="3363974" cy="1597315"/>
          </a:xfrm>
          <a:noFill/>
          <a:ln w="19050">
            <a:solidFill>
              <a:schemeClr val="bg1"/>
            </a:solidFill>
          </a:ln>
        </p:spPr>
        <p:txBody>
          <a:bodyPr wrap="square">
            <a:normAutofit/>
          </a:bodyPr>
          <a:lstStyle/>
          <a:p>
            <a:pPr algn="ctr"/>
            <a:r>
              <a:rPr lang="en-US" sz="2800" dirty="0">
                <a:solidFill>
                  <a:schemeClr val="bg1"/>
                </a:solidFill>
              </a:rPr>
              <a:t>Examples: Frijol </a:t>
            </a:r>
            <a:r>
              <a:rPr lang="en-US" sz="2800" dirty="0" err="1">
                <a:solidFill>
                  <a:schemeClr val="bg1"/>
                </a:solidFill>
              </a:rPr>
              <a:t>Tapado</a:t>
            </a:r>
            <a:r>
              <a:rPr lang="en-US" sz="2800" dirty="0">
                <a:solidFill>
                  <a:schemeClr val="bg1"/>
                </a:solidFill>
              </a:rPr>
              <a:t> in C. America</a:t>
            </a:r>
          </a:p>
        </p:txBody>
      </p:sp>
      <p:sp>
        <p:nvSpPr>
          <p:cNvPr id="10" name="Content Placeholder 9">
            <a:extLst>
              <a:ext uri="{FF2B5EF4-FFF2-40B4-BE49-F238E27FC236}">
                <a16:creationId xmlns:a16="http://schemas.microsoft.com/office/drawing/2014/main" id="{3251A563-4818-4F43-B76A-D24BDE0E3041}"/>
              </a:ext>
            </a:extLst>
          </p:cNvPr>
          <p:cNvSpPr>
            <a:spLocks noGrp="1"/>
          </p:cNvSpPr>
          <p:nvPr>
            <p:ph idx="1"/>
          </p:nvPr>
        </p:nvSpPr>
        <p:spPr>
          <a:xfrm>
            <a:off x="294967" y="2267915"/>
            <a:ext cx="4085303" cy="4354111"/>
          </a:xfrm>
        </p:spPr>
        <p:txBody>
          <a:bodyPr>
            <a:normAutofit fontScale="92500" lnSpcReduction="20000"/>
          </a:bodyPr>
          <a:lstStyle/>
          <a:p>
            <a:r>
              <a:rPr lang="en-US" sz="2200" dirty="0">
                <a:solidFill>
                  <a:schemeClr val="bg1"/>
                </a:solidFill>
              </a:rPr>
              <a:t>Steep slopes on hill- and mountain-sides across C. America and SE Mexico; rain-fed.</a:t>
            </a:r>
          </a:p>
          <a:p>
            <a:r>
              <a:rPr lang="en-US" sz="2200" dirty="0">
                <a:solidFill>
                  <a:schemeClr val="bg1"/>
                </a:solidFill>
              </a:rPr>
              <a:t>One of the few systems transferred to Spanish colonizers.</a:t>
            </a:r>
          </a:p>
          <a:p>
            <a:r>
              <a:rPr lang="en-US" sz="2200" dirty="0">
                <a:solidFill>
                  <a:schemeClr val="bg1"/>
                </a:solidFill>
              </a:rPr>
              <a:t>Beans planted amidst early grasses on fallow plots; otherwise, grasses out-compete the beans.</a:t>
            </a:r>
          </a:p>
          <a:p>
            <a:r>
              <a:rPr lang="en-US" sz="2200" dirty="0">
                <a:solidFill>
                  <a:schemeClr val="bg1"/>
                </a:solidFill>
              </a:rPr>
              <a:t>Remnant grasses prevent soil erosion and sustain moisture in soil.</a:t>
            </a:r>
          </a:p>
          <a:p>
            <a:r>
              <a:rPr lang="en-US" sz="2200" dirty="0">
                <a:solidFill>
                  <a:schemeClr val="bg1"/>
                </a:solidFill>
              </a:rPr>
              <a:t>Vegetation cut from fallow used as green manure or mulch to fertilize beans.</a:t>
            </a:r>
          </a:p>
          <a:p>
            <a:r>
              <a:rPr lang="en-US" sz="2200" dirty="0">
                <a:solidFill>
                  <a:schemeClr val="bg1"/>
                </a:solidFill>
              </a:rPr>
              <a:t>Higher rate of return (with less labor involved) allows for sales to market for cash.</a:t>
            </a:r>
          </a:p>
          <a:p>
            <a:endParaRPr lang="en-US" sz="1600" dirty="0">
              <a:solidFill>
                <a:schemeClr val="bg1"/>
              </a:solidFill>
            </a:endParaRPr>
          </a:p>
          <a:p>
            <a:endParaRPr lang="en-US" sz="1600" dirty="0">
              <a:solidFill>
                <a:schemeClr val="bg1"/>
              </a:solidFill>
            </a:endParaRPr>
          </a:p>
        </p:txBody>
      </p:sp>
      <p:pic>
        <p:nvPicPr>
          <p:cNvPr id="5" name="Picture 4">
            <a:extLst>
              <a:ext uri="{FF2B5EF4-FFF2-40B4-BE49-F238E27FC236}">
                <a16:creationId xmlns:a16="http://schemas.microsoft.com/office/drawing/2014/main" id="{FD9287A8-00DB-4F4F-8111-DCBD823395DE}"/>
              </a:ext>
            </a:extLst>
          </p:cNvPr>
          <p:cNvPicPr>
            <a:picLocks noChangeAspect="1"/>
          </p:cNvPicPr>
          <p:nvPr/>
        </p:nvPicPr>
        <p:blipFill>
          <a:blip r:embed="rId3"/>
          <a:stretch>
            <a:fillRect/>
          </a:stretch>
        </p:blipFill>
        <p:spPr>
          <a:xfrm>
            <a:off x="5297763" y="704010"/>
            <a:ext cx="6250769" cy="5289112"/>
          </a:xfrm>
          <a:prstGeom prst="rect">
            <a:avLst/>
          </a:prstGeom>
        </p:spPr>
      </p:pic>
    </p:spTree>
    <p:extLst>
      <p:ext uri="{BB962C8B-B14F-4D97-AF65-F5344CB8AC3E}">
        <p14:creationId xmlns:p14="http://schemas.microsoft.com/office/powerpoint/2010/main" val="565791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E88D07-CD02-894A-97EE-531EF41138C1}"/>
              </a:ext>
            </a:extLst>
          </p:cNvPr>
          <p:cNvSpPr>
            <a:spLocks noGrp="1"/>
          </p:cNvSpPr>
          <p:nvPr>
            <p:ph type="title"/>
          </p:nvPr>
        </p:nvSpPr>
        <p:spPr>
          <a:xfrm>
            <a:off x="643468" y="363248"/>
            <a:ext cx="3363974" cy="1597315"/>
          </a:xfrm>
          <a:noFill/>
          <a:ln w="19050">
            <a:solidFill>
              <a:schemeClr val="bg1"/>
            </a:solidFill>
          </a:ln>
        </p:spPr>
        <p:txBody>
          <a:bodyPr wrap="square">
            <a:normAutofit/>
          </a:bodyPr>
          <a:lstStyle/>
          <a:p>
            <a:pPr algn="ctr"/>
            <a:r>
              <a:rPr lang="en-US" sz="2800" dirty="0">
                <a:solidFill>
                  <a:schemeClr val="bg1"/>
                </a:solidFill>
              </a:rPr>
              <a:t>Examples: </a:t>
            </a:r>
            <a:r>
              <a:rPr lang="en-US" sz="2800" dirty="0" err="1">
                <a:solidFill>
                  <a:schemeClr val="bg1"/>
                </a:solidFill>
              </a:rPr>
              <a:t>Agropastoral</a:t>
            </a:r>
            <a:r>
              <a:rPr lang="en-US" sz="2800" dirty="0">
                <a:solidFill>
                  <a:schemeClr val="bg1"/>
                </a:solidFill>
              </a:rPr>
              <a:t> systems</a:t>
            </a:r>
          </a:p>
        </p:txBody>
      </p:sp>
      <p:sp>
        <p:nvSpPr>
          <p:cNvPr id="10" name="Content Placeholder 9">
            <a:extLst>
              <a:ext uri="{FF2B5EF4-FFF2-40B4-BE49-F238E27FC236}">
                <a16:creationId xmlns:a16="http://schemas.microsoft.com/office/drawing/2014/main" id="{3251A563-4818-4F43-B76A-D24BDE0E3041}"/>
              </a:ext>
            </a:extLst>
          </p:cNvPr>
          <p:cNvSpPr>
            <a:spLocks noGrp="1"/>
          </p:cNvSpPr>
          <p:nvPr>
            <p:ph idx="1"/>
          </p:nvPr>
        </p:nvSpPr>
        <p:spPr>
          <a:xfrm>
            <a:off x="294967" y="2323810"/>
            <a:ext cx="4197519" cy="4170941"/>
          </a:xfrm>
        </p:spPr>
        <p:txBody>
          <a:bodyPr>
            <a:normAutofit/>
          </a:bodyPr>
          <a:lstStyle/>
          <a:p>
            <a:r>
              <a:rPr lang="en-US" sz="2100" dirty="0">
                <a:solidFill>
                  <a:schemeClr val="bg1"/>
                </a:solidFill>
              </a:rPr>
              <a:t>Many of these systems use livestock. For e.g., rice paddy farmers use water buffalos for traction and as source of milk and meat consumed or sold at market.</a:t>
            </a:r>
          </a:p>
          <a:p>
            <a:r>
              <a:rPr lang="en-US" sz="2100" dirty="0">
                <a:solidFill>
                  <a:schemeClr val="bg1"/>
                </a:solidFill>
              </a:rPr>
              <a:t>They combine farming and pasturage of livestock. Transhumance</a:t>
            </a:r>
            <a:r>
              <a:rPr lang="en-US" sz="2100" b="1" dirty="0">
                <a:solidFill>
                  <a:schemeClr val="bg1"/>
                </a:solidFill>
              </a:rPr>
              <a:t> </a:t>
            </a:r>
            <a:r>
              <a:rPr lang="en-US" sz="2100" dirty="0">
                <a:solidFill>
                  <a:schemeClr val="bg1"/>
                </a:solidFill>
              </a:rPr>
              <a:t>plays a vital role in regenerative grazing.</a:t>
            </a:r>
          </a:p>
          <a:p>
            <a:r>
              <a:rPr lang="en-US" sz="2100" dirty="0">
                <a:solidFill>
                  <a:schemeClr val="bg1"/>
                </a:solidFill>
              </a:rPr>
              <a:t>Crops include row crops for domestic consumption or sales and field crops as forage for livestock.</a:t>
            </a:r>
          </a:p>
          <a:p>
            <a:endParaRPr lang="en-US" sz="2000" dirty="0">
              <a:solidFill>
                <a:schemeClr val="bg1"/>
              </a:solidFill>
            </a:endParaRPr>
          </a:p>
          <a:p>
            <a:endParaRPr lang="en-US" sz="1300" dirty="0">
              <a:solidFill>
                <a:schemeClr val="bg1"/>
              </a:solidFill>
            </a:endParaRPr>
          </a:p>
        </p:txBody>
      </p:sp>
      <p:pic>
        <p:nvPicPr>
          <p:cNvPr id="4" name="Picture 3">
            <a:extLst>
              <a:ext uri="{FF2B5EF4-FFF2-40B4-BE49-F238E27FC236}">
                <a16:creationId xmlns:a16="http://schemas.microsoft.com/office/drawing/2014/main" id="{5646BE44-B435-0549-82A7-F468C4E96AF2}"/>
              </a:ext>
            </a:extLst>
          </p:cNvPr>
          <p:cNvPicPr>
            <a:picLocks noChangeAspect="1"/>
          </p:cNvPicPr>
          <p:nvPr/>
        </p:nvPicPr>
        <p:blipFill>
          <a:blip r:embed="rId3"/>
          <a:stretch>
            <a:fillRect/>
          </a:stretch>
        </p:blipFill>
        <p:spPr>
          <a:xfrm>
            <a:off x="5213015" y="563353"/>
            <a:ext cx="6250769" cy="3516055"/>
          </a:xfrm>
          <a:prstGeom prst="rect">
            <a:avLst/>
          </a:prstGeom>
        </p:spPr>
      </p:pic>
      <p:sp>
        <p:nvSpPr>
          <p:cNvPr id="6" name="TextBox 5">
            <a:extLst>
              <a:ext uri="{FF2B5EF4-FFF2-40B4-BE49-F238E27FC236}">
                <a16:creationId xmlns:a16="http://schemas.microsoft.com/office/drawing/2014/main" id="{F0F78830-B205-2145-ABEC-638D30A1CAEC}"/>
              </a:ext>
            </a:extLst>
          </p:cNvPr>
          <p:cNvSpPr txBox="1"/>
          <p:nvPr/>
        </p:nvSpPr>
        <p:spPr>
          <a:xfrm>
            <a:off x="5138737" y="4393095"/>
            <a:ext cx="6250769" cy="1446550"/>
          </a:xfrm>
          <a:prstGeom prst="rect">
            <a:avLst/>
          </a:prstGeom>
          <a:noFill/>
        </p:spPr>
        <p:txBody>
          <a:bodyPr wrap="square" rtlCol="0">
            <a:spAutoFit/>
          </a:bodyPr>
          <a:lstStyle/>
          <a:p>
            <a:r>
              <a:rPr lang="en-US" sz="2200" b="1" dirty="0">
                <a:solidFill>
                  <a:schemeClr val="bg1"/>
                </a:solidFill>
              </a:rPr>
              <a:t>Transhumance.</a:t>
            </a:r>
            <a:r>
              <a:rPr lang="en-US" sz="2200" dirty="0">
                <a:solidFill>
                  <a:schemeClr val="bg1"/>
                </a:solidFill>
              </a:rPr>
              <a:t> The practice of moving livestock from one grazing ground to another in a seasonal cycle, typically to lowlands in winter and highlands in summer.</a:t>
            </a:r>
          </a:p>
        </p:txBody>
      </p:sp>
    </p:spTree>
    <p:extLst>
      <p:ext uri="{BB962C8B-B14F-4D97-AF65-F5344CB8AC3E}">
        <p14:creationId xmlns:p14="http://schemas.microsoft.com/office/powerpoint/2010/main" val="3460966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E88D07-CD02-894A-97EE-531EF41138C1}"/>
              </a:ext>
            </a:extLst>
          </p:cNvPr>
          <p:cNvSpPr>
            <a:spLocks noGrp="1"/>
          </p:cNvSpPr>
          <p:nvPr>
            <p:ph type="title"/>
          </p:nvPr>
        </p:nvSpPr>
        <p:spPr>
          <a:xfrm>
            <a:off x="643468" y="520365"/>
            <a:ext cx="3363974" cy="1597315"/>
          </a:xfrm>
          <a:noFill/>
          <a:ln w="19050">
            <a:solidFill>
              <a:schemeClr val="bg1"/>
            </a:solidFill>
          </a:ln>
        </p:spPr>
        <p:txBody>
          <a:bodyPr wrap="square">
            <a:normAutofit/>
          </a:bodyPr>
          <a:lstStyle/>
          <a:p>
            <a:pPr algn="ctr"/>
            <a:r>
              <a:rPr lang="en-US" sz="2800" dirty="0">
                <a:solidFill>
                  <a:schemeClr val="bg1"/>
                </a:solidFill>
              </a:rPr>
              <a:t>Examples: Andean &amp; Hawaiian ‘Vertical’ Farming Systems</a:t>
            </a:r>
          </a:p>
        </p:txBody>
      </p:sp>
      <p:sp>
        <p:nvSpPr>
          <p:cNvPr id="10" name="Content Placeholder 9">
            <a:extLst>
              <a:ext uri="{FF2B5EF4-FFF2-40B4-BE49-F238E27FC236}">
                <a16:creationId xmlns:a16="http://schemas.microsoft.com/office/drawing/2014/main" id="{3251A563-4818-4F43-B76A-D24BDE0E3041}"/>
              </a:ext>
            </a:extLst>
          </p:cNvPr>
          <p:cNvSpPr>
            <a:spLocks noGrp="1"/>
          </p:cNvSpPr>
          <p:nvPr>
            <p:ph idx="1"/>
          </p:nvPr>
        </p:nvSpPr>
        <p:spPr>
          <a:xfrm>
            <a:off x="278295" y="2638044"/>
            <a:ext cx="4075043" cy="3941660"/>
          </a:xfrm>
        </p:spPr>
        <p:txBody>
          <a:bodyPr>
            <a:normAutofit/>
          </a:bodyPr>
          <a:lstStyle/>
          <a:p>
            <a:r>
              <a:rPr lang="en-US" sz="2200" dirty="0">
                <a:solidFill>
                  <a:schemeClr val="bg1"/>
                </a:solidFill>
              </a:rPr>
              <a:t>Given the mountainous Andean ecosystems in Bolivia, Chile, Ecuador, and Peru, farmers plot their agroecosystems across the elevations from sea-level to mountain valley and hillside terraces. Three sisters; potatoes; amaranth; quinoa.</a:t>
            </a:r>
          </a:p>
          <a:p>
            <a:r>
              <a:rPr lang="en-US" sz="2200" dirty="0">
                <a:solidFill>
                  <a:schemeClr val="bg1"/>
                </a:solidFill>
              </a:rPr>
              <a:t>This is also the pattern in Hawai’i’s  </a:t>
            </a:r>
            <a:r>
              <a:rPr lang="en-US" sz="2200" dirty="0" err="1">
                <a:solidFill>
                  <a:schemeClr val="bg1"/>
                </a:solidFill>
              </a:rPr>
              <a:t>Ahupua‘a</a:t>
            </a:r>
            <a:r>
              <a:rPr lang="en-US" sz="2200" dirty="0">
                <a:solidFill>
                  <a:schemeClr val="bg1"/>
                </a:solidFill>
              </a:rPr>
              <a:t> landscape ecology which is focused on </a:t>
            </a:r>
            <a:r>
              <a:rPr lang="en-US" sz="2200" dirty="0" err="1">
                <a:solidFill>
                  <a:schemeClr val="bg1"/>
                </a:solidFill>
              </a:rPr>
              <a:t>kalo</a:t>
            </a:r>
            <a:r>
              <a:rPr lang="en-US" sz="2200" dirty="0">
                <a:solidFill>
                  <a:schemeClr val="bg1"/>
                </a:solidFill>
              </a:rPr>
              <a:t> (taro).</a:t>
            </a:r>
          </a:p>
        </p:txBody>
      </p:sp>
      <p:pic>
        <p:nvPicPr>
          <p:cNvPr id="5" name="Picture 4">
            <a:extLst>
              <a:ext uri="{FF2B5EF4-FFF2-40B4-BE49-F238E27FC236}">
                <a16:creationId xmlns:a16="http://schemas.microsoft.com/office/drawing/2014/main" id="{82E0290E-99B5-394F-8D86-0DE2D4C4749E}"/>
              </a:ext>
            </a:extLst>
          </p:cNvPr>
          <p:cNvPicPr>
            <a:picLocks noChangeAspect="1"/>
          </p:cNvPicPr>
          <p:nvPr/>
        </p:nvPicPr>
        <p:blipFill>
          <a:blip r:embed="rId3"/>
          <a:stretch>
            <a:fillRect/>
          </a:stretch>
        </p:blipFill>
        <p:spPr>
          <a:xfrm>
            <a:off x="4932591" y="294006"/>
            <a:ext cx="6881724" cy="4688076"/>
          </a:xfrm>
          <a:prstGeom prst="rect">
            <a:avLst/>
          </a:prstGeom>
        </p:spPr>
      </p:pic>
      <p:sp>
        <p:nvSpPr>
          <p:cNvPr id="6" name="TextBox 5">
            <a:extLst>
              <a:ext uri="{FF2B5EF4-FFF2-40B4-BE49-F238E27FC236}">
                <a16:creationId xmlns:a16="http://schemas.microsoft.com/office/drawing/2014/main" id="{8E7CD96F-51AD-E24C-BC96-3180EAE5A38B}"/>
              </a:ext>
            </a:extLst>
          </p:cNvPr>
          <p:cNvSpPr txBox="1"/>
          <p:nvPr/>
        </p:nvSpPr>
        <p:spPr>
          <a:xfrm>
            <a:off x="4932591" y="5117444"/>
            <a:ext cx="6881724" cy="1446550"/>
          </a:xfrm>
          <a:prstGeom prst="rect">
            <a:avLst/>
          </a:prstGeom>
          <a:noFill/>
        </p:spPr>
        <p:txBody>
          <a:bodyPr wrap="square" rtlCol="0">
            <a:spAutoFit/>
          </a:bodyPr>
          <a:lstStyle/>
          <a:p>
            <a:r>
              <a:rPr lang="en-US" sz="2200" i="1" dirty="0" err="1">
                <a:solidFill>
                  <a:schemeClr val="bg1"/>
                </a:solidFill>
              </a:rPr>
              <a:t>Moku-ahupua‘a</a:t>
            </a:r>
            <a:r>
              <a:rPr lang="en-US" sz="2200" i="1" dirty="0">
                <a:solidFill>
                  <a:schemeClr val="bg1"/>
                </a:solidFill>
              </a:rPr>
              <a:t> </a:t>
            </a:r>
            <a:r>
              <a:rPr lang="en-US" sz="2200" dirty="0">
                <a:solidFill>
                  <a:schemeClr val="bg1"/>
                </a:solidFill>
              </a:rPr>
              <a:t>system of land-use management was followed throughout the pre-invasion Hawaiian islands. Food sovereignty movements are seeking to restore these complex and resilient landscape ecologies.</a:t>
            </a:r>
          </a:p>
        </p:txBody>
      </p:sp>
    </p:spTree>
    <p:extLst>
      <p:ext uri="{BB962C8B-B14F-4D97-AF65-F5344CB8AC3E}">
        <p14:creationId xmlns:p14="http://schemas.microsoft.com/office/powerpoint/2010/main" val="163314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2F2101-29C1-704F-9FE5-A553AA8EFA4A}"/>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Moku-ahupua‘a system</a:t>
            </a:r>
          </a:p>
        </p:txBody>
      </p:sp>
      <p:sp>
        <p:nvSpPr>
          <p:cNvPr id="10" name="Content Placeholder 9">
            <a:extLst>
              <a:ext uri="{FF2B5EF4-FFF2-40B4-BE49-F238E27FC236}">
                <a16:creationId xmlns:a16="http://schemas.microsoft.com/office/drawing/2014/main" id="{3A30DBD4-F3FD-4836-BC85-E3944C21D79A}"/>
              </a:ext>
            </a:extLst>
          </p:cNvPr>
          <p:cNvSpPr>
            <a:spLocks noGrp="1"/>
          </p:cNvSpPr>
          <p:nvPr>
            <p:ph idx="1"/>
          </p:nvPr>
        </p:nvSpPr>
        <p:spPr>
          <a:xfrm>
            <a:off x="643468" y="2638044"/>
            <a:ext cx="3363974" cy="3762756"/>
          </a:xfrm>
        </p:spPr>
        <p:txBody>
          <a:bodyPr>
            <a:noAutofit/>
          </a:bodyPr>
          <a:lstStyle/>
          <a:p>
            <a:pPr marL="0" indent="0">
              <a:buNone/>
            </a:pPr>
            <a:r>
              <a:rPr lang="en-US" sz="2200" dirty="0">
                <a:solidFill>
                  <a:schemeClr val="bg1"/>
                </a:solidFill>
              </a:rPr>
              <a:t>Vertical (elevation gradient) farming is now all the rage among urban agriculture movement advocates. Few actually realize that this practice has been deployed both at the micro- (garden) and macro- (landscape ecology) scales by Indigenous farmers for hundreds, even thousands, of years.</a:t>
            </a:r>
          </a:p>
        </p:txBody>
      </p:sp>
      <p:pic>
        <p:nvPicPr>
          <p:cNvPr id="8" name="Content Placeholder 4">
            <a:extLst>
              <a:ext uri="{FF2B5EF4-FFF2-40B4-BE49-F238E27FC236}">
                <a16:creationId xmlns:a16="http://schemas.microsoft.com/office/drawing/2014/main" id="{C12BF8F3-0E1B-0341-B8E4-96A251646500}"/>
              </a:ext>
            </a:extLst>
          </p:cNvPr>
          <p:cNvPicPr>
            <a:picLocks noChangeAspect="1"/>
          </p:cNvPicPr>
          <p:nvPr/>
        </p:nvPicPr>
        <p:blipFill>
          <a:blip r:embed="rId3"/>
          <a:stretch>
            <a:fillRect/>
          </a:stretch>
        </p:blipFill>
        <p:spPr>
          <a:xfrm>
            <a:off x="5297763" y="949834"/>
            <a:ext cx="6250769" cy="4797465"/>
          </a:xfrm>
          <a:prstGeom prst="rect">
            <a:avLst/>
          </a:prstGeom>
        </p:spPr>
      </p:pic>
    </p:spTree>
    <p:extLst>
      <p:ext uri="{BB962C8B-B14F-4D97-AF65-F5344CB8AC3E}">
        <p14:creationId xmlns:p14="http://schemas.microsoft.com/office/powerpoint/2010/main" val="1725975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E0F8F8-E155-4941-9BD9-4C6B1A47523E}"/>
              </a:ext>
            </a:extLst>
          </p:cNvPr>
          <p:cNvSpPr>
            <a:spLocks noGrp="1"/>
          </p:cNvSpPr>
          <p:nvPr>
            <p:ph type="title"/>
          </p:nvPr>
        </p:nvSpPr>
        <p:spPr>
          <a:xfrm>
            <a:off x="767506" y="1868287"/>
            <a:ext cx="3494362" cy="3121426"/>
          </a:xfrm>
        </p:spPr>
        <p:txBody>
          <a:bodyPr>
            <a:normAutofit/>
          </a:bodyPr>
          <a:lstStyle/>
          <a:p>
            <a:pPr algn="r"/>
            <a:r>
              <a:rPr lang="en-US" dirty="0">
                <a:solidFill>
                  <a:schemeClr val="bg1"/>
                </a:solidFill>
              </a:rPr>
              <a:t>Lessons </a:t>
            </a:r>
            <a:r>
              <a:rPr lang="en-US" sz="3200" i="1" dirty="0">
                <a:solidFill>
                  <a:schemeClr val="bg1"/>
                </a:solidFill>
              </a:rPr>
              <a:t>Polyculture ecosystems are sustainable and equitable</a:t>
            </a:r>
          </a:p>
        </p:txBody>
      </p:sp>
      <p:cxnSp>
        <p:nvCxnSpPr>
          <p:cNvPr id="12"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DCD42C50-B26F-8745-A33B-D42951443736}"/>
              </a:ext>
            </a:extLst>
          </p:cNvPr>
          <p:cNvSpPr>
            <a:spLocks noGrp="1"/>
          </p:cNvSpPr>
          <p:nvPr>
            <p:ph idx="1"/>
          </p:nvPr>
        </p:nvSpPr>
        <p:spPr>
          <a:xfrm>
            <a:off x="4973495" y="619432"/>
            <a:ext cx="6734185" cy="5936418"/>
          </a:xfrm>
        </p:spPr>
        <p:txBody>
          <a:bodyPr anchor="ctr">
            <a:normAutofit/>
          </a:bodyPr>
          <a:lstStyle/>
          <a:p>
            <a:r>
              <a:rPr lang="en-US" sz="2200" dirty="0">
                <a:solidFill>
                  <a:schemeClr val="bg1"/>
                </a:solidFill>
              </a:rPr>
              <a:t>Combine species and structural diversity in time and space through vertical and horizontal organization of crops.</a:t>
            </a:r>
          </a:p>
          <a:p>
            <a:r>
              <a:rPr lang="en-US" sz="2200" dirty="0">
                <a:solidFill>
                  <a:schemeClr val="bg1"/>
                </a:solidFill>
              </a:rPr>
              <a:t>Higher </a:t>
            </a:r>
            <a:r>
              <a:rPr lang="en-US" sz="2200" b="1" dirty="0">
                <a:solidFill>
                  <a:schemeClr val="bg1"/>
                </a:solidFill>
              </a:rPr>
              <a:t>biodiversity</a:t>
            </a:r>
            <a:r>
              <a:rPr lang="en-US" sz="2200" dirty="0">
                <a:solidFill>
                  <a:schemeClr val="bg1"/>
                </a:solidFill>
              </a:rPr>
              <a:t> (including microbes) recycling nutrients.</a:t>
            </a:r>
          </a:p>
          <a:p>
            <a:r>
              <a:rPr lang="en-US" sz="2200" dirty="0">
                <a:solidFill>
                  <a:schemeClr val="bg1"/>
                </a:solidFill>
              </a:rPr>
              <a:t>Use full-range of micro-environments; some are </a:t>
            </a:r>
            <a:r>
              <a:rPr lang="en-US" sz="2200" b="1" dirty="0">
                <a:solidFill>
                  <a:schemeClr val="bg1"/>
                </a:solidFill>
              </a:rPr>
              <a:t>anthropogenic</a:t>
            </a:r>
            <a:r>
              <a:rPr lang="en-US" sz="2200" dirty="0">
                <a:solidFill>
                  <a:schemeClr val="bg1"/>
                </a:solidFill>
              </a:rPr>
              <a:t> (e.g., </a:t>
            </a:r>
            <a:r>
              <a:rPr lang="en-US" sz="2200" dirty="0" err="1">
                <a:solidFill>
                  <a:schemeClr val="bg1"/>
                </a:solidFill>
              </a:rPr>
              <a:t>apete</a:t>
            </a:r>
            <a:r>
              <a:rPr lang="en-US" sz="2200" dirty="0">
                <a:solidFill>
                  <a:schemeClr val="bg1"/>
                </a:solidFill>
              </a:rPr>
              <a:t>, acequia riparian corridors)</a:t>
            </a:r>
          </a:p>
          <a:p>
            <a:r>
              <a:rPr lang="en-US" sz="2200" dirty="0">
                <a:solidFill>
                  <a:schemeClr val="bg1"/>
                </a:solidFill>
              </a:rPr>
              <a:t>Maintain recycling of local input materials and wastes.</a:t>
            </a:r>
          </a:p>
          <a:p>
            <a:r>
              <a:rPr lang="en-US" sz="2200" dirty="0">
                <a:solidFill>
                  <a:schemeClr val="bg1"/>
                </a:solidFill>
              </a:rPr>
              <a:t>Rely on biological and chemical interdependencies for natural controls.</a:t>
            </a:r>
          </a:p>
          <a:p>
            <a:r>
              <a:rPr lang="en-US" sz="2200" dirty="0">
                <a:solidFill>
                  <a:schemeClr val="bg1"/>
                </a:solidFill>
              </a:rPr>
              <a:t>Rely on local inputs; human, animal traction; gravity (for irrigation).</a:t>
            </a:r>
          </a:p>
          <a:p>
            <a:r>
              <a:rPr lang="en-US" sz="2200" dirty="0">
                <a:solidFill>
                  <a:schemeClr val="bg1"/>
                </a:solidFill>
              </a:rPr>
              <a:t>Rely and protect and diversify local </a:t>
            </a:r>
            <a:r>
              <a:rPr lang="en-US" sz="2200" b="1" dirty="0">
                <a:solidFill>
                  <a:schemeClr val="bg1"/>
                </a:solidFill>
              </a:rPr>
              <a:t>landraces</a:t>
            </a:r>
            <a:r>
              <a:rPr lang="en-US" sz="2200" dirty="0">
                <a:solidFill>
                  <a:schemeClr val="bg1"/>
                </a:solidFill>
              </a:rPr>
              <a:t> and their wild and intermediate relatives. </a:t>
            </a:r>
          </a:p>
          <a:p>
            <a:r>
              <a:rPr lang="en-US" sz="2200" dirty="0">
                <a:solidFill>
                  <a:schemeClr val="bg1"/>
                </a:solidFill>
              </a:rPr>
              <a:t>Level of income is low; noneconomic factors influence decision-making. </a:t>
            </a:r>
            <a:r>
              <a:rPr lang="en-US" sz="2200" b="1" dirty="0">
                <a:solidFill>
                  <a:schemeClr val="bg1"/>
                </a:solidFill>
              </a:rPr>
              <a:t>Prosumption</a:t>
            </a:r>
            <a:r>
              <a:rPr lang="en-US" sz="2200" dirty="0">
                <a:solidFill>
                  <a:schemeClr val="bg1"/>
                </a:solidFill>
              </a:rPr>
              <a:t> and </a:t>
            </a:r>
            <a:r>
              <a:rPr lang="en-US" sz="2200" b="1" dirty="0">
                <a:solidFill>
                  <a:schemeClr val="bg1"/>
                </a:solidFill>
              </a:rPr>
              <a:t>autarky</a:t>
            </a:r>
            <a:r>
              <a:rPr lang="en-US" sz="2200" dirty="0">
                <a:solidFill>
                  <a:schemeClr val="bg1"/>
                </a:solidFill>
              </a:rPr>
              <a:t>.</a:t>
            </a:r>
          </a:p>
          <a:p>
            <a:endParaRPr lang="en-US" sz="1900" dirty="0"/>
          </a:p>
        </p:txBody>
      </p:sp>
    </p:spTree>
    <p:extLst>
      <p:ext uri="{BB962C8B-B14F-4D97-AF65-F5344CB8AC3E}">
        <p14:creationId xmlns:p14="http://schemas.microsoft.com/office/powerpoint/2010/main" val="1444347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465C334-BBDC-9647-BD69-42FCA18C0969}"/>
              </a:ext>
            </a:extLst>
          </p:cNvPr>
          <p:cNvPicPr>
            <a:picLocks noGrp="1" noChangeAspect="1"/>
          </p:cNvPicPr>
          <p:nvPr>
            <p:ph idx="1"/>
          </p:nvPr>
        </p:nvPicPr>
        <p:blipFill rotWithShape="1">
          <a:blip r:embed="rId2"/>
          <a:srcRect b="8212"/>
          <a:stretch/>
        </p:blipFill>
        <p:spPr>
          <a:xfrm>
            <a:off x="20" y="10"/>
            <a:ext cx="6095974" cy="4252522"/>
          </a:xfrm>
          <a:prstGeom prst="rect">
            <a:avLst/>
          </a:prstGeom>
        </p:spPr>
      </p:pic>
      <p:pic>
        <p:nvPicPr>
          <p:cNvPr id="7" name="Picture 6">
            <a:extLst>
              <a:ext uri="{FF2B5EF4-FFF2-40B4-BE49-F238E27FC236}">
                <a16:creationId xmlns:a16="http://schemas.microsoft.com/office/drawing/2014/main" id="{5EA9521B-9C79-B14A-9134-4AB01E4F9D87}"/>
              </a:ext>
            </a:extLst>
          </p:cNvPr>
          <p:cNvPicPr>
            <a:picLocks noChangeAspect="1"/>
          </p:cNvPicPr>
          <p:nvPr/>
        </p:nvPicPr>
        <p:blipFill rotWithShape="1">
          <a:blip r:embed="rId3"/>
          <a:srcRect b="6973"/>
          <a:stretch/>
        </p:blipFill>
        <p:spPr>
          <a:xfrm>
            <a:off x="6095999" y="-681"/>
            <a:ext cx="6096001" cy="4253215"/>
          </a:xfrm>
          <a:prstGeom prst="rect">
            <a:avLst/>
          </a:prstGeom>
        </p:spPr>
      </p:pic>
      <p:cxnSp>
        <p:nvCxnSpPr>
          <p:cNvPr id="12" name="Straight Connector 11">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CA69E07-050A-1E46-AB61-78C1C371EED2}"/>
              </a:ext>
            </a:extLst>
          </p:cNvPr>
          <p:cNvSpPr txBox="1"/>
          <p:nvPr/>
        </p:nvSpPr>
        <p:spPr>
          <a:xfrm>
            <a:off x="283426" y="4553404"/>
            <a:ext cx="11211339" cy="2985433"/>
          </a:xfrm>
          <a:prstGeom prst="rect">
            <a:avLst/>
          </a:prstGeom>
          <a:noFill/>
        </p:spPr>
        <p:txBody>
          <a:bodyPr wrap="square" rtlCol="0">
            <a:spAutoFit/>
          </a:bodyPr>
          <a:lstStyle/>
          <a:p>
            <a:r>
              <a:rPr lang="en-US" sz="2800" dirty="0"/>
              <a:t>Lessons/critique</a:t>
            </a:r>
            <a:endParaRPr lang="en-US" sz="1600" dirty="0"/>
          </a:p>
          <a:p>
            <a:endParaRPr lang="en-US" sz="1600" dirty="0"/>
          </a:p>
          <a:p>
            <a:pPr marL="285750" indent="-285750">
              <a:buFont typeface="Arial" panose="020B0604020202020204" pitchFamily="34" charset="0"/>
              <a:buChar char="•"/>
            </a:pPr>
            <a:r>
              <a:rPr lang="en-US" b="1" dirty="0"/>
              <a:t>Gender. </a:t>
            </a:r>
            <a:r>
              <a:rPr lang="en-US" dirty="0"/>
              <a:t>Role of women as farmers, seed keepers, plant breeders, market activities, etc.</a:t>
            </a:r>
          </a:p>
          <a:p>
            <a:pPr marL="285750" indent="-285750">
              <a:buFont typeface="Arial" panose="020B0604020202020204" pitchFamily="34" charset="0"/>
              <a:buChar char="•"/>
            </a:pPr>
            <a:r>
              <a:rPr lang="en-US" b="1" dirty="0"/>
              <a:t>Settler colonialism</a:t>
            </a:r>
            <a:r>
              <a:rPr lang="en-US" dirty="0"/>
              <a:t>. Displacement and dispossession by corporate farmers, drug cartels, guerrilla forces, government infrastructure projects (dams, railroads, highways, ports, tourism centers, etc.)</a:t>
            </a:r>
          </a:p>
          <a:p>
            <a:pPr marL="285750" indent="-285750">
              <a:buFont typeface="Arial" panose="020B0604020202020204" pitchFamily="34" charset="0"/>
              <a:buChar char="•"/>
            </a:pPr>
            <a:r>
              <a:rPr lang="en-US" b="1" dirty="0"/>
              <a:t>Effects of climate chaos </a:t>
            </a:r>
            <a:r>
              <a:rPr lang="en-US" dirty="0"/>
              <a:t>other environmental changes. Water scarcity; drought; shifts in animal and plant species. Disruption of resilience</a:t>
            </a:r>
            <a:r>
              <a:rPr lang="en-US"/>
              <a:t>; stochasticity.</a:t>
            </a:r>
            <a:endParaRPr lang="en-US" dirty="0"/>
          </a:p>
          <a:p>
            <a:pPr marL="285750" indent="-285750">
              <a:buFont typeface="Arial" panose="020B0604020202020204" pitchFamily="34" charset="0"/>
              <a:buChar char="•"/>
            </a:pPr>
            <a:endParaRPr lang="en-US" dirty="0"/>
          </a:p>
          <a:p>
            <a:br>
              <a:rPr lang="en-US" dirty="0"/>
            </a:br>
            <a:endParaRPr lang="en-US" dirty="0"/>
          </a:p>
        </p:txBody>
      </p:sp>
    </p:spTree>
    <p:extLst>
      <p:ext uri="{BB962C8B-B14F-4D97-AF65-F5344CB8AC3E}">
        <p14:creationId xmlns:p14="http://schemas.microsoft.com/office/powerpoint/2010/main" val="876647735"/>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1529F3-101A-BF45-A77D-4959FF0734E7}"/>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What is sustainability?</a:t>
            </a:r>
          </a:p>
        </p:txBody>
      </p:sp>
      <p:sp>
        <p:nvSpPr>
          <p:cNvPr id="3" name="Content Placeholder 2">
            <a:extLst>
              <a:ext uri="{FF2B5EF4-FFF2-40B4-BE49-F238E27FC236}">
                <a16:creationId xmlns:a16="http://schemas.microsoft.com/office/drawing/2014/main" id="{1CE07C22-DEDA-4545-8957-859C742C0E06}"/>
              </a:ext>
            </a:extLst>
          </p:cNvPr>
          <p:cNvSpPr>
            <a:spLocks noGrp="1"/>
          </p:cNvSpPr>
          <p:nvPr>
            <p:ph idx="1"/>
          </p:nvPr>
        </p:nvSpPr>
        <p:spPr>
          <a:xfrm>
            <a:off x="643468" y="2638044"/>
            <a:ext cx="3363974" cy="3415622"/>
          </a:xfrm>
        </p:spPr>
        <p:txBody>
          <a:bodyPr>
            <a:normAutofit/>
          </a:bodyPr>
          <a:lstStyle/>
          <a:p>
            <a:r>
              <a:rPr lang="en-US" sz="1700">
                <a:solidFill>
                  <a:schemeClr val="bg1"/>
                </a:solidFill>
              </a:rPr>
              <a:t>In 1987, the UN Brundtland Commission defined sustainable development as "meeting the needs of the present without compromising the ability of future generations to meet their own needs." (Report of the World Commission on Environment and Development.). This was formally adopted under the UNEP 1992 Earth Summit. </a:t>
            </a:r>
          </a:p>
        </p:txBody>
      </p:sp>
      <p:pic>
        <p:nvPicPr>
          <p:cNvPr id="5" name="Picture 4">
            <a:extLst>
              <a:ext uri="{FF2B5EF4-FFF2-40B4-BE49-F238E27FC236}">
                <a16:creationId xmlns:a16="http://schemas.microsoft.com/office/drawing/2014/main" id="{228A702A-C83B-AC45-B3CF-C2B39F5F4FFC}"/>
              </a:ext>
            </a:extLst>
          </p:cNvPr>
          <p:cNvPicPr>
            <a:picLocks noChangeAspect="1"/>
          </p:cNvPicPr>
          <p:nvPr/>
        </p:nvPicPr>
        <p:blipFill>
          <a:blip r:embed="rId3"/>
          <a:stretch>
            <a:fillRect/>
          </a:stretch>
        </p:blipFill>
        <p:spPr>
          <a:xfrm>
            <a:off x="6592003" y="643467"/>
            <a:ext cx="3662288" cy="5410199"/>
          </a:xfrm>
          <a:prstGeom prst="rect">
            <a:avLst/>
          </a:prstGeom>
        </p:spPr>
      </p:pic>
    </p:spTree>
    <p:extLst>
      <p:ext uri="{BB962C8B-B14F-4D97-AF65-F5344CB8AC3E}">
        <p14:creationId xmlns:p14="http://schemas.microsoft.com/office/powerpoint/2010/main" val="700768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529F3-101A-BF45-A77D-4959FF0734E7}"/>
              </a:ext>
            </a:extLst>
          </p:cNvPr>
          <p:cNvSpPr>
            <a:spLocks noGrp="1"/>
          </p:cNvSpPr>
          <p:nvPr>
            <p:ph type="title"/>
          </p:nvPr>
        </p:nvSpPr>
        <p:spPr>
          <a:xfrm>
            <a:off x="801097" y="407071"/>
            <a:ext cx="6387102" cy="1023524"/>
          </a:xfrm>
        </p:spPr>
        <p:txBody>
          <a:bodyPr>
            <a:normAutofit/>
          </a:bodyPr>
          <a:lstStyle/>
          <a:p>
            <a:pPr algn="r"/>
            <a:r>
              <a:rPr lang="en-US" sz="3600" dirty="0"/>
              <a:t>What is sustainability?</a:t>
            </a:r>
          </a:p>
        </p:txBody>
      </p:sp>
      <p:sp>
        <p:nvSpPr>
          <p:cNvPr id="3" name="Content Placeholder 2">
            <a:extLst>
              <a:ext uri="{FF2B5EF4-FFF2-40B4-BE49-F238E27FC236}">
                <a16:creationId xmlns:a16="http://schemas.microsoft.com/office/drawing/2014/main" id="{1CE07C22-DEDA-4545-8957-859C742C0E06}"/>
              </a:ext>
            </a:extLst>
          </p:cNvPr>
          <p:cNvSpPr>
            <a:spLocks noGrp="1"/>
          </p:cNvSpPr>
          <p:nvPr>
            <p:ph idx="1"/>
          </p:nvPr>
        </p:nvSpPr>
        <p:spPr>
          <a:xfrm>
            <a:off x="368710" y="1668274"/>
            <a:ext cx="6819489" cy="4782655"/>
          </a:xfrm>
        </p:spPr>
        <p:txBody>
          <a:bodyPr anchor="t">
            <a:noAutofit/>
          </a:bodyPr>
          <a:lstStyle/>
          <a:p>
            <a:pPr marL="0" indent="0">
              <a:buNone/>
            </a:pPr>
            <a:r>
              <a:rPr lang="en-US" sz="2200" dirty="0"/>
              <a:t>In 1991, the first </a:t>
            </a:r>
            <a:r>
              <a:rPr lang="en-US" sz="2200" b="1" dirty="0"/>
              <a:t>Environmental Justice </a:t>
            </a:r>
            <a:r>
              <a:rPr lang="en-US" sz="2200" dirty="0"/>
              <a:t>Summit in Washington D.C. challenged this definition and instead promoted the concept that sustainability is incomplete without accounting for environmental and social injustices and addressing systemic structural violence.</a:t>
            </a:r>
          </a:p>
          <a:p>
            <a:pPr marL="0" indent="0">
              <a:buNone/>
            </a:pPr>
            <a:r>
              <a:rPr lang="en-US" sz="2200" b="1" dirty="0"/>
              <a:t>Just sustainability </a:t>
            </a:r>
            <a:r>
              <a:rPr lang="en-US" sz="2200" dirty="0"/>
              <a:t>was promoted as alternative concept. Called for three forms of equity: intergroup, interspecies, and intergenerational.</a:t>
            </a:r>
          </a:p>
          <a:p>
            <a:pPr marL="0" indent="0">
              <a:buNone/>
            </a:pPr>
            <a:r>
              <a:rPr lang="en-US" sz="2200" b="1" dirty="0"/>
              <a:t>Action principles</a:t>
            </a:r>
            <a:r>
              <a:rPr lang="en-US" sz="2200" dirty="0"/>
              <a:t>:</a:t>
            </a:r>
          </a:p>
          <a:p>
            <a:pPr marL="457200" indent="-457200">
              <a:buAutoNum type="arabicParenBoth"/>
            </a:pPr>
            <a:r>
              <a:rPr lang="en-US" sz="2200" dirty="0"/>
              <a:t>we don’t have the complexion for protection (equity)</a:t>
            </a:r>
          </a:p>
          <a:p>
            <a:pPr marL="457200" indent="-457200">
              <a:buAutoNum type="arabicParenBoth"/>
            </a:pPr>
            <a:r>
              <a:rPr lang="en-US" sz="2200" dirty="0"/>
              <a:t>we don’t want an equal piece of the same rotten carcinogenic pie (ecological democracy or autonomy).</a:t>
            </a:r>
          </a:p>
        </p:txBody>
      </p:sp>
      <p:sp>
        <p:nvSpPr>
          <p:cNvPr id="29" name="Rectangle 14">
            <a:extLst>
              <a:ext uri="{FF2B5EF4-FFF2-40B4-BE49-F238E27FC236}">
                <a16:creationId xmlns:a16="http://schemas.microsoft.com/office/drawing/2014/main" id="{61445B8C-D724-4F73-AB77-3CCE4E822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20963"/>
            <a:ext cx="4657345" cy="6816065"/>
          </a:xfrm>
          <a:prstGeom prst="rect">
            <a:avLst/>
          </a:prstGeom>
          <a:solidFill>
            <a:schemeClr val="bg1">
              <a:lumMod val="95000"/>
              <a:lumOff val="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DF5C557-7EBE-B24A-90FF-C7B089D50F00}"/>
              </a:ext>
            </a:extLst>
          </p:cNvPr>
          <p:cNvPicPr>
            <a:picLocks noChangeAspect="1"/>
          </p:cNvPicPr>
          <p:nvPr/>
        </p:nvPicPr>
        <p:blipFill>
          <a:blip r:embed="rId3"/>
          <a:stretch>
            <a:fillRect/>
          </a:stretch>
        </p:blipFill>
        <p:spPr>
          <a:xfrm>
            <a:off x="8812247" y="342696"/>
            <a:ext cx="2119655" cy="2779875"/>
          </a:xfrm>
          <a:prstGeom prst="rect">
            <a:avLst/>
          </a:prstGeom>
        </p:spPr>
      </p:pic>
      <p:cxnSp>
        <p:nvCxnSpPr>
          <p:cNvPr id="30" name="Straight Connector 16">
            <a:extLst>
              <a:ext uri="{FF2B5EF4-FFF2-40B4-BE49-F238E27FC236}">
                <a16:creationId xmlns:a16="http://schemas.microsoft.com/office/drawing/2014/main" id="{99905336-A7CD-4C75-9E77-C704674F40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73347" y="3429000"/>
            <a:ext cx="1597456" cy="0"/>
          </a:xfrm>
          <a:prstGeom prst="line">
            <a:avLst/>
          </a:prstGeom>
          <a:ln w="50800">
            <a:solidFill>
              <a:schemeClr val="bg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B626B30-6C7C-0D4C-A06C-9786B8898813}"/>
              </a:ext>
            </a:extLst>
          </p:cNvPr>
          <p:cNvPicPr>
            <a:picLocks noChangeAspect="1"/>
          </p:cNvPicPr>
          <p:nvPr/>
        </p:nvPicPr>
        <p:blipFill>
          <a:blip r:embed="rId4"/>
          <a:stretch>
            <a:fillRect/>
          </a:stretch>
        </p:blipFill>
        <p:spPr>
          <a:xfrm>
            <a:off x="8992368" y="3735414"/>
            <a:ext cx="1759413" cy="2779874"/>
          </a:xfrm>
          <a:prstGeom prst="rect">
            <a:avLst/>
          </a:prstGeom>
        </p:spPr>
      </p:pic>
    </p:spTree>
    <p:extLst>
      <p:ext uri="{BB962C8B-B14F-4D97-AF65-F5344CB8AC3E}">
        <p14:creationId xmlns:p14="http://schemas.microsoft.com/office/powerpoint/2010/main" val="309538168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26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200F1D6-4407-0F40-AAA7-CF4036DD739C}"/>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rPr>
              <a:t>What is a milpa?</a:t>
            </a:r>
          </a:p>
        </p:txBody>
      </p:sp>
      <p:pic>
        <p:nvPicPr>
          <p:cNvPr id="5" name="Picture 4">
            <a:extLst>
              <a:ext uri="{FF2B5EF4-FFF2-40B4-BE49-F238E27FC236}">
                <a16:creationId xmlns:a16="http://schemas.microsoft.com/office/drawing/2014/main" id="{96B54198-10B1-F646-BDE0-BEA884A2959D}"/>
              </a:ext>
            </a:extLst>
          </p:cNvPr>
          <p:cNvPicPr>
            <a:picLocks noChangeAspect="1"/>
          </p:cNvPicPr>
          <p:nvPr/>
        </p:nvPicPr>
        <p:blipFill rotWithShape="1">
          <a:blip r:embed="rId2"/>
          <a:srcRect l="11071" r="-2" b="-2"/>
          <a:stretch/>
        </p:blipFill>
        <p:spPr>
          <a:xfrm>
            <a:off x="327547" y="321733"/>
            <a:ext cx="7058306" cy="4107392"/>
          </a:xfrm>
          <a:prstGeom prst="rect">
            <a:avLst/>
          </a:prstGeom>
        </p:spPr>
      </p:pic>
      <p:sp>
        <p:nvSpPr>
          <p:cNvPr id="15"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FB09B91-4D4A-E74A-9780-78C4B8765FA9}"/>
              </a:ext>
            </a:extLst>
          </p:cNvPr>
          <p:cNvSpPr>
            <a:spLocks noGrp="1"/>
          </p:cNvSpPr>
          <p:nvPr>
            <p:ph idx="1"/>
          </p:nvPr>
        </p:nvSpPr>
        <p:spPr>
          <a:xfrm>
            <a:off x="7837714" y="727788"/>
            <a:ext cx="3830029" cy="5523722"/>
          </a:xfrm>
        </p:spPr>
        <p:txBody>
          <a:bodyPr anchor="ctr">
            <a:normAutofit/>
          </a:bodyPr>
          <a:lstStyle/>
          <a:p>
            <a:pPr marL="0" indent="0">
              <a:buNone/>
            </a:pPr>
            <a:r>
              <a:rPr lang="en-US" sz="2200" dirty="0">
                <a:solidFill>
                  <a:srgbClr val="FFFFFF"/>
                </a:solidFill>
              </a:rPr>
              <a:t>This is a traditional </a:t>
            </a:r>
            <a:r>
              <a:rPr lang="en-US" sz="2200" dirty="0" err="1">
                <a:solidFill>
                  <a:srgbClr val="FFFFFF"/>
                </a:solidFill>
              </a:rPr>
              <a:t>Yucateca</a:t>
            </a:r>
            <a:r>
              <a:rPr lang="en-US" sz="2200" dirty="0">
                <a:solidFill>
                  <a:srgbClr val="FFFFFF"/>
                </a:solidFill>
              </a:rPr>
              <a:t> version of the polyculture farming system which evolved over roughly 4,000 years. Farmers grow corn, beans, squash, and other food plants together in a kind of agricultural scrap quilt; they accept edible “weedy” greens in their fields; and use the surrounding forest for beekeeping and honey production. Many farmers grow a variety of fruit including pineapple, bananas, and guanabana while others grow shade coffee. (Jenkins, p. 4)</a:t>
            </a:r>
          </a:p>
        </p:txBody>
      </p:sp>
    </p:spTree>
    <p:extLst>
      <p:ext uri="{BB962C8B-B14F-4D97-AF65-F5344CB8AC3E}">
        <p14:creationId xmlns:p14="http://schemas.microsoft.com/office/powerpoint/2010/main" val="28097446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859E41-3947-EC45-9F7F-BD6DCEF24C58}"/>
              </a:ext>
            </a:extLst>
          </p:cNvPr>
          <p:cNvSpPr>
            <a:spLocks noGrp="1"/>
          </p:cNvSpPr>
          <p:nvPr>
            <p:ph type="title"/>
          </p:nvPr>
        </p:nvSpPr>
        <p:spPr>
          <a:xfrm>
            <a:off x="335902" y="2074363"/>
            <a:ext cx="3056532" cy="2945506"/>
          </a:xfrm>
          <a:prstGeom prst="ellipse">
            <a:avLst/>
          </a:prstGeom>
          <a:solidFill>
            <a:srgbClr val="262626"/>
          </a:solidFill>
          <a:ln w="174625" cmpd="thinThick">
            <a:solidFill>
              <a:srgbClr val="262626"/>
            </a:solidFill>
          </a:ln>
        </p:spPr>
        <p:txBody>
          <a:bodyPr vert="horz" lIns="91440" tIns="45720" rIns="91440" bIns="45720" rtlCol="0" anchor="ctr">
            <a:noAutofit/>
          </a:bodyPr>
          <a:lstStyle/>
          <a:p>
            <a:pPr algn="ctr"/>
            <a:r>
              <a:rPr lang="en-US" sz="2300" kern="1200">
                <a:solidFill>
                  <a:srgbClr val="FFFFFF"/>
                </a:solidFill>
                <a:latin typeface="+mj-lt"/>
                <a:ea typeface="+mj-ea"/>
                <a:cs typeface="+mj-cs"/>
              </a:rPr>
              <a:t>Ecological succession in long duration rotation island</a:t>
            </a:r>
          </a:p>
        </p:txBody>
      </p:sp>
      <p:pic>
        <p:nvPicPr>
          <p:cNvPr id="15" name="Content Placeholder 3">
            <a:extLst>
              <a:ext uri="{FF2B5EF4-FFF2-40B4-BE49-F238E27FC236}">
                <a16:creationId xmlns:a16="http://schemas.microsoft.com/office/drawing/2014/main" id="{35B2A125-9C17-E840-9E96-88AC2F94045B}"/>
              </a:ext>
            </a:extLst>
          </p:cNvPr>
          <p:cNvPicPr>
            <a:picLocks noGrp="1" noChangeAspect="1"/>
          </p:cNvPicPr>
          <p:nvPr>
            <p:ph idx="1"/>
          </p:nvPr>
        </p:nvPicPr>
        <p:blipFill>
          <a:blip r:embed="rId3"/>
          <a:stretch>
            <a:fillRect/>
          </a:stretch>
        </p:blipFill>
        <p:spPr>
          <a:xfrm>
            <a:off x="4038600" y="1100448"/>
            <a:ext cx="7188199" cy="4653715"/>
          </a:xfrm>
          <a:prstGeom prst="rect">
            <a:avLst/>
          </a:prstGeom>
        </p:spPr>
      </p:pic>
    </p:spTree>
    <p:extLst>
      <p:ext uri="{BB962C8B-B14F-4D97-AF65-F5344CB8AC3E}">
        <p14:creationId xmlns:p14="http://schemas.microsoft.com/office/powerpoint/2010/main" val="493573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4391-D8FD-8445-858C-F9DE770FCB1C}"/>
              </a:ext>
            </a:extLst>
          </p:cNvPr>
          <p:cNvSpPr>
            <a:spLocks noGrp="1"/>
          </p:cNvSpPr>
          <p:nvPr>
            <p:ph type="title"/>
          </p:nvPr>
        </p:nvSpPr>
        <p:spPr>
          <a:xfrm>
            <a:off x="820504" y="226295"/>
            <a:ext cx="10515600" cy="1135975"/>
          </a:xfrm>
        </p:spPr>
        <p:txBody>
          <a:bodyPr>
            <a:normAutofit fontScale="90000"/>
          </a:bodyPr>
          <a:lstStyle/>
          <a:p>
            <a:r>
              <a:rPr lang="en-US" sz="3600" b="1" dirty="0">
                <a:solidFill>
                  <a:schemeClr val="bg1"/>
                </a:solidFill>
              </a:rPr>
              <a:t>Forest-corn garden-forest ‘succession’</a:t>
            </a:r>
            <a:br>
              <a:rPr lang="en-US" sz="3600" b="1" dirty="0">
                <a:solidFill>
                  <a:schemeClr val="bg1"/>
                </a:solidFill>
              </a:rPr>
            </a:br>
            <a:r>
              <a:rPr lang="en-US" sz="2200" i="1" dirty="0">
                <a:solidFill>
                  <a:schemeClr val="bg1"/>
                </a:solidFill>
              </a:rPr>
              <a:t>Alfonso </a:t>
            </a:r>
            <a:r>
              <a:rPr lang="en-US" sz="2200" i="1" dirty="0" err="1">
                <a:solidFill>
                  <a:schemeClr val="bg1"/>
                </a:solidFill>
              </a:rPr>
              <a:t>Tzul</a:t>
            </a:r>
            <a:r>
              <a:rPr lang="en-US" sz="2200" i="1" dirty="0">
                <a:solidFill>
                  <a:schemeClr val="bg1"/>
                </a:solidFill>
              </a:rPr>
              <a:t>, Maya farmer and retired agricultural extension officer, describes how forest gardens work over the decades to restore the native ecology of place. A contemporary example.</a:t>
            </a:r>
            <a:br>
              <a:rPr lang="en-US" sz="2200" dirty="0">
                <a:solidFill>
                  <a:schemeClr val="bg1"/>
                </a:solidFill>
              </a:rPr>
            </a:br>
            <a:endParaRPr lang="en-US" sz="2200" dirty="0">
              <a:solidFill>
                <a:schemeClr val="bg1"/>
              </a:solidFill>
            </a:endParaRPr>
          </a:p>
        </p:txBody>
      </p:sp>
      <p:pic>
        <p:nvPicPr>
          <p:cNvPr id="4" name="Content Placeholder 3">
            <a:extLst>
              <a:ext uri="{FF2B5EF4-FFF2-40B4-BE49-F238E27FC236}">
                <a16:creationId xmlns:a16="http://schemas.microsoft.com/office/drawing/2014/main" id="{87EF40E0-F5F1-2B48-B64E-C6B8D41094C8}"/>
              </a:ext>
            </a:extLst>
          </p:cNvPr>
          <p:cNvPicPr>
            <a:picLocks noGrp="1" noChangeAspect="1"/>
          </p:cNvPicPr>
          <p:nvPr>
            <p:ph idx="1"/>
          </p:nvPr>
        </p:nvPicPr>
        <p:blipFill>
          <a:blip r:embed="rId3"/>
          <a:stretch>
            <a:fillRect/>
          </a:stretch>
        </p:blipFill>
        <p:spPr>
          <a:xfrm>
            <a:off x="820504" y="1533010"/>
            <a:ext cx="4356100" cy="2921000"/>
          </a:xfrm>
          <a:prstGeom prst="rect">
            <a:avLst/>
          </a:prstGeom>
        </p:spPr>
      </p:pic>
      <p:pic>
        <p:nvPicPr>
          <p:cNvPr id="5" name="Picture 4">
            <a:extLst>
              <a:ext uri="{FF2B5EF4-FFF2-40B4-BE49-F238E27FC236}">
                <a16:creationId xmlns:a16="http://schemas.microsoft.com/office/drawing/2014/main" id="{1C1D010F-6478-3E44-B3CC-F9C932178C53}"/>
              </a:ext>
            </a:extLst>
          </p:cNvPr>
          <p:cNvPicPr>
            <a:picLocks noChangeAspect="1"/>
          </p:cNvPicPr>
          <p:nvPr/>
        </p:nvPicPr>
        <p:blipFill>
          <a:blip r:embed="rId4"/>
          <a:stretch>
            <a:fillRect/>
          </a:stretch>
        </p:blipFill>
        <p:spPr>
          <a:xfrm>
            <a:off x="7015398" y="1533010"/>
            <a:ext cx="4330700" cy="2895600"/>
          </a:xfrm>
          <a:prstGeom prst="rect">
            <a:avLst/>
          </a:prstGeom>
        </p:spPr>
      </p:pic>
      <p:sp>
        <p:nvSpPr>
          <p:cNvPr id="8" name="TextBox 7">
            <a:extLst>
              <a:ext uri="{FF2B5EF4-FFF2-40B4-BE49-F238E27FC236}">
                <a16:creationId xmlns:a16="http://schemas.microsoft.com/office/drawing/2014/main" id="{11274DB1-EEE7-F440-944F-FB30E298FB33}"/>
              </a:ext>
            </a:extLst>
          </p:cNvPr>
          <p:cNvSpPr txBox="1"/>
          <p:nvPr/>
        </p:nvSpPr>
        <p:spPr>
          <a:xfrm>
            <a:off x="820504" y="4454010"/>
            <a:ext cx="4356100" cy="2308324"/>
          </a:xfrm>
          <a:prstGeom prst="rect">
            <a:avLst/>
          </a:prstGeom>
          <a:noFill/>
        </p:spPr>
        <p:txBody>
          <a:bodyPr wrap="square" rtlCol="0">
            <a:spAutoFit/>
          </a:bodyPr>
          <a:lstStyle/>
          <a:p>
            <a:r>
              <a:rPr lang="en-US" b="1" i="1" dirty="0">
                <a:solidFill>
                  <a:schemeClr val="bg1"/>
                </a:solidFill>
              </a:rPr>
              <a:t>STAGE 1: From the Forest to the Milpa.</a:t>
            </a:r>
            <a:r>
              <a:rPr lang="en-US" dirty="0">
                <a:solidFill>
                  <a:schemeClr val="bg1"/>
                </a:solidFill>
              </a:rPr>
              <a:t> Patch of forest is cleared of trees and then burned to prepare for planting. First 2-3 years maize, beans, and squash cultivated in the full sun. Amidst this low canopy of maize is a dynamic ecology of herbs, tubers, and other companion plants</a:t>
            </a:r>
            <a:r>
              <a:rPr lang="en-US" b="1" dirty="0">
                <a:solidFill>
                  <a:schemeClr val="bg1"/>
                </a:solidFill>
              </a:rPr>
              <a:t>.</a:t>
            </a:r>
            <a:endParaRPr lang="en-US" dirty="0">
              <a:solidFill>
                <a:schemeClr val="bg1"/>
              </a:solidFill>
            </a:endParaRPr>
          </a:p>
          <a:p>
            <a:r>
              <a:rPr lang="en-US" b="1" i="1" dirty="0">
                <a:solidFill>
                  <a:schemeClr val="bg1"/>
                </a:solidFill>
              </a:rPr>
              <a:t> </a:t>
            </a:r>
            <a:endParaRPr lang="en-US" dirty="0">
              <a:solidFill>
                <a:schemeClr val="bg1"/>
              </a:solidFill>
            </a:endParaRPr>
          </a:p>
        </p:txBody>
      </p:sp>
      <p:sp>
        <p:nvSpPr>
          <p:cNvPr id="9" name="TextBox 8">
            <a:extLst>
              <a:ext uri="{FF2B5EF4-FFF2-40B4-BE49-F238E27FC236}">
                <a16:creationId xmlns:a16="http://schemas.microsoft.com/office/drawing/2014/main" id="{B95F8C02-9290-7841-9BF5-18BEEC8D207F}"/>
              </a:ext>
            </a:extLst>
          </p:cNvPr>
          <p:cNvSpPr txBox="1"/>
          <p:nvPr/>
        </p:nvSpPr>
        <p:spPr>
          <a:xfrm>
            <a:off x="7005404" y="4454010"/>
            <a:ext cx="4330700" cy="2031325"/>
          </a:xfrm>
          <a:prstGeom prst="rect">
            <a:avLst/>
          </a:prstGeom>
          <a:noFill/>
        </p:spPr>
        <p:txBody>
          <a:bodyPr wrap="square" rtlCol="0">
            <a:spAutoFit/>
          </a:bodyPr>
          <a:lstStyle/>
          <a:p>
            <a:r>
              <a:rPr lang="en-US" b="1" i="1" dirty="0">
                <a:solidFill>
                  <a:schemeClr val="bg1"/>
                </a:solidFill>
              </a:rPr>
              <a:t>STAGE 2: From Milpa to the Forest Garden. </a:t>
            </a:r>
            <a:r>
              <a:rPr lang="en-US" dirty="0">
                <a:solidFill>
                  <a:schemeClr val="bg1"/>
                </a:solidFill>
              </a:rPr>
              <a:t>Milpa evolves into forest garden. Fruit trees (plantain, banana, papaya) planted; begin to produce within a year. Avocado, mango, citrus, allspice, guava, cherimoya, </a:t>
            </a:r>
            <a:r>
              <a:rPr lang="en-US" dirty="0" err="1">
                <a:solidFill>
                  <a:schemeClr val="bg1"/>
                </a:solidFill>
              </a:rPr>
              <a:t>ramón</a:t>
            </a:r>
            <a:r>
              <a:rPr lang="en-US" dirty="0">
                <a:solidFill>
                  <a:schemeClr val="bg1"/>
                </a:solidFill>
              </a:rPr>
              <a:t>, planted amidst the sacred triad of corn-bean-squash and bear fruit in 5 years.</a:t>
            </a:r>
          </a:p>
        </p:txBody>
      </p:sp>
    </p:spTree>
    <p:extLst>
      <p:ext uri="{BB962C8B-B14F-4D97-AF65-F5344CB8AC3E}">
        <p14:creationId xmlns:p14="http://schemas.microsoft.com/office/powerpoint/2010/main" val="589601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A4391-D8FD-8445-858C-F9DE770FCB1C}"/>
              </a:ext>
            </a:extLst>
          </p:cNvPr>
          <p:cNvSpPr>
            <a:spLocks noGrp="1"/>
          </p:cNvSpPr>
          <p:nvPr>
            <p:ph type="title"/>
          </p:nvPr>
        </p:nvSpPr>
        <p:spPr>
          <a:xfrm>
            <a:off x="833203" y="295471"/>
            <a:ext cx="10515600" cy="489314"/>
          </a:xfrm>
        </p:spPr>
        <p:txBody>
          <a:bodyPr>
            <a:normAutofit fontScale="90000"/>
          </a:bodyPr>
          <a:lstStyle/>
          <a:p>
            <a:r>
              <a:rPr lang="en-US" sz="3600" b="1" dirty="0">
                <a:solidFill>
                  <a:schemeClr val="bg1"/>
                </a:solidFill>
              </a:rPr>
              <a:t>Forest-corn garden-forest ‘succession’</a:t>
            </a:r>
            <a:endParaRPr lang="en-US" sz="3600" dirty="0">
              <a:solidFill>
                <a:schemeClr val="bg1"/>
              </a:solidFill>
            </a:endParaRPr>
          </a:p>
        </p:txBody>
      </p:sp>
      <p:pic>
        <p:nvPicPr>
          <p:cNvPr id="7" name="Picture 6">
            <a:extLst>
              <a:ext uri="{FF2B5EF4-FFF2-40B4-BE49-F238E27FC236}">
                <a16:creationId xmlns:a16="http://schemas.microsoft.com/office/drawing/2014/main" id="{B46878A7-173D-364D-BCD7-6CE51B48A2D8}"/>
              </a:ext>
            </a:extLst>
          </p:cNvPr>
          <p:cNvPicPr>
            <a:picLocks noChangeAspect="1"/>
          </p:cNvPicPr>
          <p:nvPr/>
        </p:nvPicPr>
        <p:blipFill>
          <a:blip r:embed="rId2"/>
          <a:stretch>
            <a:fillRect/>
          </a:stretch>
        </p:blipFill>
        <p:spPr>
          <a:xfrm>
            <a:off x="6688162" y="1438745"/>
            <a:ext cx="4305300" cy="1803400"/>
          </a:xfrm>
          <a:prstGeom prst="rect">
            <a:avLst/>
          </a:prstGeom>
        </p:spPr>
      </p:pic>
      <p:pic>
        <p:nvPicPr>
          <p:cNvPr id="9" name="Content Placeholder 8">
            <a:extLst>
              <a:ext uri="{FF2B5EF4-FFF2-40B4-BE49-F238E27FC236}">
                <a16:creationId xmlns:a16="http://schemas.microsoft.com/office/drawing/2014/main" id="{BD324966-C88B-ED42-A3AE-A5C8CDB4C433}"/>
              </a:ext>
            </a:extLst>
          </p:cNvPr>
          <p:cNvPicPr>
            <a:picLocks noGrp="1" noChangeAspect="1"/>
          </p:cNvPicPr>
          <p:nvPr>
            <p:ph idx="1"/>
          </p:nvPr>
        </p:nvPicPr>
        <p:blipFill>
          <a:blip r:embed="rId3"/>
          <a:stretch>
            <a:fillRect/>
          </a:stretch>
        </p:blipFill>
        <p:spPr>
          <a:xfrm>
            <a:off x="1198538" y="1438745"/>
            <a:ext cx="4343400" cy="1803400"/>
          </a:xfrm>
          <a:prstGeom prst="rect">
            <a:avLst/>
          </a:prstGeom>
        </p:spPr>
      </p:pic>
      <p:sp>
        <p:nvSpPr>
          <p:cNvPr id="10" name="TextBox 9">
            <a:extLst>
              <a:ext uri="{FF2B5EF4-FFF2-40B4-BE49-F238E27FC236}">
                <a16:creationId xmlns:a16="http://schemas.microsoft.com/office/drawing/2014/main" id="{CD236A86-6FC0-964A-9E9A-9895036A1AA9}"/>
              </a:ext>
            </a:extLst>
          </p:cNvPr>
          <p:cNvSpPr txBox="1"/>
          <p:nvPr/>
        </p:nvSpPr>
        <p:spPr>
          <a:xfrm>
            <a:off x="1198538" y="3429000"/>
            <a:ext cx="4343400" cy="2585323"/>
          </a:xfrm>
          <a:prstGeom prst="rect">
            <a:avLst/>
          </a:prstGeom>
          <a:noFill/>
        </p:spPr>
        <p:txBody>
          <a:bodyPr wrap="square" rtlCol="0">
            <a:spAutoFit/>
          </a:bodyPr>
          <a:lstStyle/>
          <a:p>
            <a:r>
              <a:rPr lang="en-US" b="1" i="1" dirty="0">
                <a:solidFill>
                  <a:schemeClr val="bg1"/>
                </a:solidFill>
              </a:rPr>
              <a:t>STAGE 3: From the Forest Garden to the Forest. </a:t>
            </a:r>
            <a:r>
              <a:rPr lang="en-US" dirty="0">
                <a:solidFill>
                  <a:schemeClr val="bg1"/>
                </a:solidFill>
              </a:rPr>
              <a:t>Fruit trees mature; begin to produce; provide a new canopy blocking the sun and inhibiting undergrowth. Only shade tolerant alleles of corn, beans, and squash are viable if available. Amidst the fruit tree canopy, hardwoods, such as cedar and mahogany, are planted to mature over the next decades.</a:t>
            </a:r>
          </a:p>
        </p:txBody>
      </p:sp>
      <p:sp>
        <p:nvSpPr>
          <p:cNvPr id="12" name="TextBox 11">
            <a:extLst>
              <a:ext uri="{FF2B5EF4-FFF2-40B4-BE49-F238E27FC236}">
                <a16:creationId xmlns:a16="http://schemas.microsoft.com/office/drawing/2014/main" id="{AAE01DDA-FAB6-084E-B5AF-DC578E11FBD4}"/>
              </a:ext>
            </a:extLst>
          </p:cNvPr>
          <p:cNvSpPr txBox="1"/>
          <p:nvPr/>
        </p:nvSpPr>
        <p:spPr>
          <a:xfrm>
            <a:off x="6688162" y="3429000"/>
            <a:ext cx="4305300" cy="2862322"/>
          </a:xfrm>
          <a:prstGeom prst="rect">
            <a:avLst/>
          </a:prstGeom>
          <a:noFill/>
        </p:spPr>
        <p:txBody>
          <a:bodyPr wrap="square" rtlCol="0">
            <a:spAutoFit/>
          </a:bodyPr>
          <a:lstStyle/>
          <a:p>
            <a:r>
              <a:rPr lang="en-US" b="1" i="1" dirty="0">
                <a:solidFill>
                  <a:schemeClr val="bg1"/>
                </a:solidFill>
              </a:rPr>
              <a:t>STAGE 4: Forest Regeneration. </a:t>
            </a:r>
            <a:r>
              <a:rPr lang="en-US" dirty="0">
                <a:solidFill>
                  <a:schemeClr val="bg1"/>
                </a:solidFill>
              </a:rPr>
              <a:t>The forest garden is transformed into a hardwood forest. The hardwoods rise above the fruit trees to create a high canopy. The milpa has now regenerated to look much like it did before the forest gardener cleared and burned it two decades earlier. It is now a managed forest with little to no undergrowth. The forest gardener will let the hardwood trees grow and mature. </a:t>
            </a:r>
          </a:p>
        </p:txBody>
      </p:sp>
    </p:spTree>
    <p:extLst>
      <p:ext uri="{BB962C8B-B14F-4D97-AF65-F5344CB8AC3E}">
        <p14:creationId xmlns:p14="http://schemas.microsoft.com/office/powerpoint/2010/main" val="2571564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65000"/>
            <a:lumOff val="35000"/>
            <a:alpha val="81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24B3F5-F712-5E4D-AC22-A8FBA284F3EC}"/>
              </a:ext>
            </a:extLst>
          </p:cNvPr>
          <p:cNvSpPr>
            <a:spLocks noGrp="1"/>
          </p:cNvSpPr>
          <p:nvPr>
            <p:ph type="title"/>
          </p:nvPr>
        </p:nvSpPr>
        <p:spPr>
          <a:xfrm>
            <a:off x="336884" y="366999"/>
            <a:ext cx="4332307" cy="6124002"/>
          </a:xfrm>
        </p:spPr>
        <p:txBody>
          <a:bodyPr vert="horz" lIns="91440" tIns="45720" rIns="91440" bIns="45720" rtlCol="0" anchor="ctr">
            <a:normAutofit/>
          </a:bodyPr>
          <a:lstStyle/>
          <a:p>
            <a:pPr algn="r"/>
            <a:r>
              <a:rPr lang="en-US" sz="3200" kern="1200" dirty="0">
                <a:solidFill>
                  <a:srgbClr val="FFFFFF"/>
                </a:solidFill>
                <a:latin typeface="+mj-lt"/>
                <a:ea typeface="+mj-ea"/>
                <a:cs typeface="+mj-cs"/>
              </a:rPr>
              <a:t>Where does respect for existing landscape ecologies come from?</a:t>
            </a:r>
            <a:br>
              <a:rPr lang="en-US" sz="3200" kern="1200" dirty="0">
                <a:solidFill>
                  <a:srgbClr val="FFFFFF"/>
                </a:solidFill>
                <a:latin typeface="+mj-lt"/>
                <a:ea typeface="+mj-ea"/>
                <a:cs typeface="+mj-cs"/>
              </a:rPr>
            </a:br>
            <a:br>
              <a:rPr lang="en-US" sz="3200" kern="1200" dirty="0">
                <a:solidFill>
                  <a:srgbClr val="FFFFFF"/>
                </a:solidFill>
                <a:latin typeface="+mj-lt"/>
                <a:ea typeface="+mj-ea"/>
                <a:cs typeface="+mj-cs"/>
              </a:rPr>
            </a:br>
            <a:r>
              <a:rPr lang="en-US" sz="2400" kern="1200" dirty="0">
                <a:solidFill>
                  <a:srgbClr val="FFFFFF"/>
                </a:solidFill>
                <a:latin typeface="+mj-lt"/>
                <a:ea typeface="+mj-ea"/>
                <a:cs typeface="+mj-cs"/>
              </a:rPr>
              <a:t>Sacred trees have a deep history in Mayan thought, philosophy and ethics. They are prominently featured in Mayan glyphs, codices, and murals. </a:t>
            </a:r>
            <a:r>
              <a:rPr lang="en-US" sz="2400" dirty="0">
                <a:solidFill>
                  <a:srgbClr val="FFFFFF"/>
                </a:solidFill>
              </a:rPr>
              <a:t>The image here is from </a:t>
            </a:r>
            <a:r>
              <a:rPr lang="es-ES" sz="2400" dirty="0">
                <a:solidFill>
                  <a:srgbClr val="FFFFFF"/>
                </a:solidFill>
              </a:rPr>
              <a:t>Page 1 of the Tonalámatl codex and shows the four cosmic trees of the Yucatec Mayan origin myth.</a:t>
            </a:r>
            <a:endParaRPr lang="en-US" sz="2400" kern="1200" dirty="0">
              <a:solidFill>
                <a:srgbClr val="FFFFFF"/>
              </a:solidFill>
              <a:latin typeface="+mj-lt"/>
              <a:ea typeface="+mj-ea"/>
              <a:cs typeface="+mj-cs"/>
            </a:endParaRPr>
          </a:p>
        </p:txBody>
      </p:sp>
      <p:pic>
        <p:nvPicPr>
          <p:cNvPr id="5" name="Content Placeholder 4">
            <a:extLst>
              <a:ext uri="{FF2B5EF4-FFF2-40B4-BE49-F238E27FC236}">
                <a16:creationId xmlns:a16="http://schemas.microsoft.com/office/drawing/2014/main" id="{06492D0C-C410-BB45-A462-893526648653}"/>
              </a:ext>
            </a:extLst>
          </p:cNvPr>
          <p:cNvPicPr>
            <a:picLocks noGrp="1" noChangeAspect="1"/>
          </p:cNvPicPr>
          <p:nvPr>
            <p:ph idx="1"/>
          </p:nvPr>
        </p:nvPicPr>
        <p:blipFill>
          <a:blip r:embed="rId2"/>
          <a:stretch>
            <a:fillRect/>
          </a:stretch>
        </p:blipFill>
        <p:spPr>
          <a:xfrm>
            <a:off x="5414802" y="492573"/>
            <a:ext cx="6031585" cy="5880796"/>
          </a:xfrm>
          <a:prstGeom prst="rect">
            <a:avLst/>
          </a:prstGeom>
        </p:spPr>
      </p:pic>
    </p:spTree>
    <p:extLst>
      <p:ext uri="{BB962C8B-B14F-4D97-AF65-F5344CB8AC3E}">
        <p14:creationId xmlns:p14="http://schemas.microsoft.com/office/powerpoint/2010/main" val="807097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296A513-3770-C844-B450-422FEE0E3C76}"/>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a:solidFill>
                  <a:srgbClr val="FFFFFF"/>
                </a:solidFill>
              </a:rPr>
              <a:t>Among these cosmic trees is the Ceiba</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E49F5AE6-B255-2A4E-9012-016916424C6F}"/>
              </a:ext>
            </a:extLst>
          </p:cNvPr>
          <p:cNvPicPr>
            <a:picLocks noGrp="1" noChangeAspect="1"/>
          </p:cNvPicPr>
          <p:nvPr>
            <p:ph idx="1"/>
          </p:nvPr>
        </p:nvPicPr>
        <p:blipFill>
          <a:blip r:embed="rId2"/>
          <a:stretch>
            <a:fillRect/>
          </a:stretch>
        </p:blipFill>
        <p:spPr>
          <a:xfrm>
            <a:off x="446691" y="2426818"/>
            <a:ext cx="5225669" cy="3997637"/>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F865AE4-577E-5D4E-9620-E420E9724A3C}"/>
              </a:ext>
            </a:extLst>
          </p:cNvPr>
          <p:cNvPicPr>
            <a:picLocks noChangeAspect="1"/>
          </p:cNvPicPr>
          <p:nvPr/>
        </p:nvPicPr>
        <p:blipFill>
          <a:blip r:embed="rId3"/>
          <a:stretch>
            <a:fillRect/>
          </a:stretch>
        </p:blipFill>
        <p:spPr>
          <a:xfrm>
            <a:off x="6507940" y="2426818"/>
            <a:ext cx="5330182" cy="3997637"/>
          </a:xfrm>
          <a:prstGeom prst="rect">
            <a:avLst/>
          </a:prstGeom>
        </p:spPr>
      </p:pic>
    </p:spTree>
    <p:extLst>
      <p:ext uri="{BB962C8B-B14F-4D97-AF65-F5344CB8AC3E}">
        <p14:creationId xmlns:p14="http://schemas.microsoft.com/office/powerpoint/2010/main" val="728345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EEE5EC-7C5D-BB44-9198-6AD552F7D1FA}"/>
              </a:ext>
            </a:extLst>
          </p:cNvPr>
          <p:cNvSpPr>
            <a:spLocks noGrp="1"/>
          </p:cNvSpPr>
          <p:nvPr>
            <p:ph type="title"/>
          </p:nvPr>
        </p:nvSpPr>
        <p:spPr>
          <a:xfrm>
            <a:off x="336884" y="852514"/>
            <a:ext cx="4332307" cy="2685154"/>
          </a:xfrm>
        </p:spPr>
        <p:txBody>
          <a:bodyPr vert="horz" lIns="91440" tIns="45720" rIns="91440" bIns="45720" rtlCol="0" anchor="b">
            <a:normAutofit/>
          </a:bodyPr>
          <a:lstStyle/>
          <a:p>
            <a:pPr algn="ctr"/>
            <a:r>
              <a:rPr lang="en-US" sz="3600" kern="1200" dirty="0">
                <a:solidFill>
                  <a:srgbClr val="FFFFFF"/>
                </a:solidFill>
                <a:latin typeface="+mj-lt"/>
                <a:ea typeface="+mj-ea"/>
                <a:cs typeface="+mj-cs"/>
              </a:rPr>
              <a:t>The Ceiba</a:t>
            </a:r>
            <a:br>
              <a:rPr lang="en-US" sz="3600" kern="1200" dirty="0">
                <a:solidFill>
                  <a:srgbClr val="FFFFFF"/>
                </a:solidFill>
                <a:latin typeface="+mj-lt"/>
                <a:ea typeface="+mj-ea"/>
                <a:cs typeface="+mj-cs"/>
              </a:rPr>
            </a:br>
            <a:r>
              <a:rPr lang="en-US" sz="2800" kern="1200" dirty="0">
                <a:solidFill>
                  <a:srgbClr val="FFFFFF"/>
                </a:solidFill>
                <a:latin typeface="+mj-lt"/>
                <a:ea typeface="+mj-ea"/>
                <a:cs typeface="+mj-cs"/>
              </a:rPr>
              <a:t>(</a:t>
            </a:r>
            <a:r>
              <a:rPr lang="en-US" sz="2800" i="1" kern="1200" dirty="0">
                <a:solidFill>
                  <a:srgbClr val="FFFFFF"/>
                </a:solidFill>
                <a:latin typeface="+mj-lt"/>
                <a:ea typeface="+mj-ea"/>
                <a:cs typeface="+mj-cs"/>
              </a:rPr>
              <a:t>Ceiba </a:t>
            </a:r>
            <a:r>
              <a:rPr lang="en-US" sz="2800" i="1" kern="1200" dirty="0" err="1">
                <a:solidFill>
                  <a:srgbClr val="FFFFFF"/>
                </a:solidFill>
                <a:latin typeface="+mj-lt"/>
                <a:ea typeface="+mj-ea"/>
                <a:cs typeface="+mj-cs"/>
              </a:rPr>
              <a:t>pentandra</a:t>
            </a:r>
            <a:r>
              <a:rPr lang="en-US" sz="2800" kern="1200" dirty="0">
                <a:solidFill>
                  <a:srgbClr val="FFFFFF"/>
                </a:solidFill>
                <a:latin typeface="+mj-lt"/>
                <a:ea typeface="+mj-ea"/>
                <a:cs typeface="+mj-cs"/>
              </a:rPr>
              <a:t>)</a:t>
            </a:r>
            <a:br>
              <a:rPr lang="en-US" sz="2800" kern="1200" dirty="0">
                <a:solidFill>
                  <a:srgbClr val="FFFFFF"/>
                </a:solidFill>
                <a:latin typeface="+mj-lt"/>
                <a:ea typeface="+mj-ea"/>
                <a:cs typeface="+mj-cs"/>
              </a:rPr>
            </a:br>
            <a:br>
              <a:rPr lang="en-US" sz="2800" kern="1200" dirty="0">
                <a:solidFill>
                  <a:srgbClr val="FFFFFF"/>
                </a:solidFill>
                <a:latin typeface="+mj-lt"/>
                <a:ea typeface="+mj-ea"/>
                <a:cs typeface="+mj-cs"/>
              </a:rPr>
            </a:br>
            <a:r>
              <a:rPr lang="en-US" sz="3200" kern="1200" dirty="0" err="1">
                <a:solidFill>
                  <a:srgbClr val="FFFFFF"/>
                </a:solidFill>
                <a:latin typeface="+mj-lt"/>
                <a:ea typeface="+mj-ea"/>
                <a:cs typeface="+mj-cs"/>
              </a:rPr>
              <a:t>Árbol</a:t>
            </a:r>
            <a:r>
              <a:rPr lang="en-US" sz="3200" kern="1200" dirty="0">
                <a:solidFill>
                  <a:srgbClr val="FFFFFF"/>
                </a:solidFill>
                <a:latin typeface="+mj-lt"/>
                <a:ea typeface="+mj-ea"/>
                <a:cs typeface="+mj-cs"/>
              </a:rPr>
              <a:t> de la Vida</a:t>
            </a:r>
            <a:br>
              <a:rPr lang="en-US" sz="3200" kern="1200" dirty="0">
                <a:solidFill>
                  <a:srgbClr val="FFFFFF"/>
                </a:solidFill>
                <a:latin typeface="+mj-lt"/>
                <a:ea typeface="+mj-ea"/>
                <a:cs typeface="+mj-cs"/>
              </a:rPr>
            </a:br>
            <a:r>
              <a:rPr lang="en-US" sz="3200" kern="1200" dirty="0">
                <a:solidFill>
                  <a:srgbClr val="FFFFFF"/>
                </a:solidFill>
                <a:latin typeface="+mj-lt"/>
                <a:ea typeface="+mj-ea"/>
                <a:cs typeface="+mj-cs"/>
              </a:rPr>
              <a:t>Tree of Life</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8E63E0B8-686E-1741-89CB-7093DB09638B}"/>
              </a:ext>
            </a:extLst>
          </p:cNvPr>
          <p:cNvPicPr>
            <a:picLocks noGrp="1" noChangeAspect="1"/>
          </p:cNvPicPr>
          <p:nvPr>
            <p:ph idx="1"/>
          </p:nvPr>
        </p:nvPicPr>
        <p:blipFill>
          <a:blip r:embed="rId2"/>
          <a:stretch>
            <a:fillRect/>
          </a:stretch>
        </p:blipFill>
        <p:spPr>
          <a:xfrm>
            <a:off x="5153822" y="852513"/>
            <a:ext cx="6553545" cy="5160916"/>
          </a:xfrm>
          <a:prstGeom prst="rect">
            <a:avLst/>
          </a:prstGeom>
        </p:spPr>
      </p:pic>
      <p:sp>
        <p:nvSpPr>
          <p:cNvPr id="6" name="TextBox 5">
            <a:extLst>
              <a:ext uri="{FF2B5EF4-FFF2-40B4-BE49-F238E27FC236}">
                <a16:creationId xmlns:a16="http://schemas.microsoft.com/office/drawing/2014/main" id="{96B9F1AA-294D-4E4F-9ACF-8106BA840B5D}"/>
              </a:ext>
            </a:extLst>
          </p:cNvPr>
          <p:cNvSpPr txBox="1"/>
          <p:nvPr/>
        </p:nvSpPr>
        <p:spPr>
          <a:xfrm>
            <a:off x="336884" y="4062334"/>
            <a:ext cx="4332307" cy="2246769"/>
          </a:xfrm>
          <a:prstGeom prst="rect">
            <a:avLst/>
          </a:prstGeom>
          <a:noFill/>
        </p:spPr>
        <p:txBody>
          <a:bodyPr wrap="square" rtlCol="0">
            <a:spAutoFit/>
          </a:bodyPr>
          <a:lstStyle/>
          <a:p>
            <a:r>
              <a:rPr lang="en-US" sz="2000" dirty="0">
                <a:solidFill>
                  <a:schemeClr val="bg1"/>
                </a:solidFill>
              </a:rPr>
              <a:t>Jenkins does not explain why so many canopy and other trees are left uncut in milpas or replanted in the 4</a:t>
            </a:r>
            <a:r>
              <a:rPr lang="en-US" sz="2000" baseline="30000" dirty="0">
                <a:solidFill>
                  <a:schemeClr val="bg1"/>
                </a:solidFill>
              </a:rPr>
              <a:t>th</a:t>
            </a:r>
            <a:r>
              <a:rPr lang="en-US" sz="2000" dirty="0">
                <a:solidFill>
                  <a:schemeClr val="bg1"/>
                </a:solidFill>
              </a:rPr>
              <a:t> cycle. There are pragmatic reasons but land ethics, grounded in the deep spiritual value and status of these trees, is also a major factor.</a:t>
            </a:r>
          </a:p>
        </p:txBody>
      </p:sp>
    </p:spTree>
    <p:extLst>
      <p:ext uri="{BB962C8B-B14F-4D97-AF65-F5344CB8AC3E}">
        <p14:creationId xmlns:p14="http://schemas.microsoft.com/office/powerpoint/2010/main" val="322854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1712</Words>
  <Application>Microsoft Macintosh PowerPoint</Application>
  <PresentationFormat>Widescreen</PresentationFormat>
  <Paragraphs>115</Paragraphs>
  <Slides>27</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Calibri Light</vt:lpstr>
      <vt:lpstr>Office Theme</vt:lpstr>
      <vt:lpstr>Traditional Polycultures and a ‘Just’ Sustainability</vt:lpstr>
      <vt:lpstr>Polycultures typically include livestock</vt:lpstr>
      <vt:lpstr>What is a milpa?</vt:lpstr>
      <vt:lpstr>Ecological succession in long duration rotation island</vt:lpstr>
      <vt:lpstr>Forest-corn garden-forest ‘succession’ Alfonso Tzul, Maya farmer and retired agricultural extension officer, describes how forest gardens work over the decades to restore the native ecology of place. A contemporary example. </vt:lpstr>
      <vt:lpstr>Forest-corn garden-forest ‘succession’</vt:lpstr>
      <vt:lpstr>Where does respect for existing landscape ecologies come from?  Sacred trees have a deep history in Mayan thought, philosophy and ethics. They are prominently featured in Mayan glyphs, codices, and murals. The image here is from Page 1 of the Tonalámatl codex and shows the four cosmic trees of the Yucatec Mayan origin myth.</vt:lpstr>
      <vt:lpstr>Among these cosmic trees is the Ceiba</vt:lpstr>
      <vt:lpstr>The Ceiba (Ceiba pentandra)  Árbol de la Vida Tree of Life</vt:lpstr>
      <vt:lpstr>Another sacred tree:  The Pochote tree, a.k.a. Silk Floss Tree (Chorisia speciosa), is sacred to the Maya and among the Mixtec of Oaxaca where it is named Cipactl, which means “Tail of the Mother Earth Lizard.” When you are born Mixteca, the umbilical chord is hung from this tree so that the Lizard Mother can guide you. When you die, your shoes (huaraches) are hung from the tree so you can walk with the Lizard Mother in the afterlife.  </vt:lpstr>
      <vt:lpstr>Back to Altieri and traditional polycultures</vt:lpstr>
      <vt:lpstr>Traditional management practices</vt:lpstr>
      <vt:lpstr>Natural controls for insects</vt:lpstr>
      <vt:lpstr>Natural controls for weeds</vt:lpstr>
      <vt:lpstr>Huitlacoche Even fungus finds a place in the milpa</vt:lpstr>
      <vt:lpstr>Biodynamic concoctions</vt:lpstr>
      <vt:lpstr>Examples: SE Asian paddy rice</vt:lpstr>
      <vt:lpstr>Examples: Javanese polyculture</vt:lpstr>
      <vt:lpstr>Examples: Nkomanjila System of Nyiha</vt:lpstr>
      <vt:lpstr>Examples: Frijol Tapado in C. America</vt:lpstr>
      <vt:lpstr>Examples: Agropastoral systems</vt:lpstr>
      <vt:lpstr>Examples: Andean &amp; Hawaiian ‘Vertical’ Farming Systems</vt:lpstr>
      <vt:lpstr>Moku-ahupua‘a system</vt:lpstr>
      <vt:lpstr>Lessons Polyculture ecosystems are sustainable and equitable</vt:lpstr>
      <vt:lpstr>PowerPoint Presentation</vt:lpstr>
      <vt:lpstr>What is sustainability?</vt:lpstr>
      <vt:lpstr>What is sustainability?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Traditional Polycultures and a ‘Just’ Sustainability</dc:title>
  <dc:creator>Devon G. Pena</dc:creator>
  <cp:lastModifiedBy>Devon G. Pena</cp:lastModifiedBy>
  <cp:revision>11</cp:revision>
  <dcterms:created xsi:type="dcterms:W3CDTF">2019-04-24T16:42:34Z</dcterms:created>
  <dcterms:modified xsi:type="dcterms:W3CDTF">2019-07-11T15:23:25Z</dcterms:modified>
</cp:coreProperties>
</file>