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259" r:id="rId5"/>
    <p:sldId id="264" r:id="rId6"/>
    <p:sldId id="268" r:id="rId7"/>
    <p:sldId id="270" r:id="rId8"/>
    <p:sldId id="271" r:id="rId9"/>
    <p:sldId id="272" r:id="rId10"/>
    <p:sldId id="273" r:id="rId11"/>
    <p:sldId id="260" r:id="rId12"/>
    <p:sldId id="261" r:id="rId13"/>
    <p:sldId id="262" r:id="rId14"/>
    <p:sldId id="263" r:id="rId15"/>
    <p:sldId id="265" r:id="rId16"/>
    <p:sldId id="266" r:id="rId17"/>
    <p:sldId id="267" r:id="rId18"/>
    <p:sldId id="269"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675"/>
    <a:srgbClr val="3D1D5A"/>
    <a:srgbClr val="4B236B"/>
    <a:srgbClr val="575547"/>
    <a:srgbClr val="4B1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9"/>
    <p:restoredTop sz="86834"/>
  </p:normalViewPr>
  <p:slideViewPr>
    <p:cSldViewPr snapToGrid="0" snapToObjects="1">
      <p:cViewPr varScale="1">
        <p:scale>
          <a:sx n="72" d="100"/>
          <a:sy n="72" d="100"/>
        </p:scale>
        <p:origin x="224"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2BAB5-3E33-4C61-AF2D-39E4B0834B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FF9604B-3E02-4843-B43A-AE4F632307A1}">
      <dgm:prSet/>
      <dgm:spPr/>
      <dgm:t>
        <a:bodyPr/>
        <a:lstStyle/>
        <a:p>
          <a:r>
            <a:rPr lang="en-US" baseline="0" dirty="0"/>
            <a:t>“We cannot afford to repeat the mistakes of the past now that there’s no where left to go.” (18)</a:t>
          </a:r>
          <a:endParaRPr lang="en-US" dirty="0"/>
        </a:p>
      </dgm:t>
    </dgm:pt>
    <dgm:pt modelId="{3682A026-6182-4832-96AA-E6A99431A10C}" type="parTrans" cxnId="{3225A3FD-0F2B-414A-B513-8CB011ED45D0}">
      <dgm:prSet/>
      <dgm:spPr/>
      <dgm:t>
        <a:bodyPr/>
        <a:lstStyle/>
        <a:p>
          <a:endParaRPr lang="en-US"/>
        </a:p>
      </dgm:t>
    </dgm:pt>
    <dgm:pt modelId="{0EFED337-A9BD-407C-BF67-BC990BF97B4C}" type="sibTrans" cxnId="{3225A3FD-0F2B-414A-B513-8CB011ED45D0}">
      <dgm:prSet/>
      <dgm:spPr/>
      <dgm:t>
        <a:bodyPr/>
        <a:lstStyle/>
        <a:p>
          <a:endParaRPr lang="en-US"/>
        </a:p>
      </dgm:t>
    </dgm:pt>
    <dgm:pt modelId="{5AEDF0AA-7151-493E-BA4A-47EEACA5122A}">
      <dgm:prSet/>
      <dgm:spPr/>
      <dgm:t>
        <a:bodyPr/>
        <a:lstStyle/>
        <a:p>
          <a:r>
            <a:rPr lang="en-US" baseline="0"/>
            <a:t>What’s wrong with this statement from a decolonial standpoint?</a:t>
          </a:r>
          <a:endParaRPr lang="en-US"/>
        </a:p>
      </dgm:t>
    </dgm:pt>
    <dgm:pt modelId="{917B7947-AA0F-44E1-A2E8-6A820E8E6FC1}" type="parTrans" cxnId="{7B3A9CD5-02EC-4FD7-B1EB-7EF1271950B2}">
      <dgm:prSet/>
      <dgm:spPr/>
      <dgm:t>
        <a:bodyPr/>
        <a:lstStyle/>
        <a:p>
          <a:endParaRPr lang="en-US"/>
        </a:p>
      </dgm:t>
    </dgm:pt>
    <dgm:pt modelId="{8A334866-585E-4B41-AED2-A02D34B26DA6}" type="sibTrans" cxnId="{7B3A9CD5-02EC-4FD7-B1EB-7EF1271950B2}">
      <dgm:prSet/>
      <dgm:spPr/>
      <dgm:t>
        <a:bodyPr/>
        <a:lstStyle/>
        <a:p>
          <a:endParaRPr lang="en-US"/>
        </a:p>
      </dgm:t>
    </dgm:pt>
    <dgm:pt modelId="{DD2F090D-2952-F24D-BA9D-C98A8D2D1B5C}" type="pres">
      <dgm:prSet presAssocID="{CF82BAB5-3E33-4C61-AF2D-39E4B0834B2A}" presName="hierChild1" presStyleCnt="0">
        <dgm:presLayoutVars>
          <dgm:chPref val="1"/>
          <dgm:dir/>
          <dgm:animOne val="branch"/>
          <dgm:animLvl val="lvl"/>
          <dgm:resizeHandles/>
        </dgm:presLayoutVars>
      </dgm:prSet>
      <dgm:spPr/>
    </dgm:pt>
    <dgm:pt modelId="{42E05505-CBB2-E244-B57E-19660CBBDF22}" type="pres">
      <dgm:prSet presAssocID="{4FF9604B-3E02-4843-B43A-AE4F632307A1}" presName="hierRoot1" presStyleCnt="0"/>
      <dgm:spPr/>
    </dgm:pt>
    <dgm:pt modelId="{12C10242-ABF5-994F-9211-91F36E26CA9E}" type="pres">
      <dgm:prSet presAssocID="{4FF9604B-3E02-4843-B43A-AE4F632307A1}" presName="composite" presStyleCnt="0"/>
      <dgm:spPr/>
    </dgm:pt>
    <dgm:pt modelId="{58541972-5E80-994E-97B6-DD38D3EFCF13}" type="pres">
      <dgm:prSet presAssocID="{4FF9604B-3E02-4843-B43A-AE4F632307A1}" presName="background" presStyleLbl="node0" presStyleIdx="0" presStyleCnt="2"/>
      <dgm:spPr/>
    </dgm:pt>
    <dgm:pt modelId="{9A0B8B02-84DD-2245-A338-EB602B9E2112}" type="pres">
      <dgm:prSet presAssocID="{4FF9604B-3E02-4843-B43A-AE4F632307A1}" presName="text" presStyleLbl="fgAcc0" presStyleIdx="0" presStyleCnt="2">
        <dgm:presLayoutVars>
          <dgm:chPref val="3"/>
        </dgm:presLayoutVars>
      </dgm:prSet>
      <dgm:spPr/>
    </dgm:pt>
    <dgm:pt modelId="{6DC69957-CBF6-C248-91FE-BBC68148D01A}" type="pres">
      <dgm:prSet presAssocID="{4FF9604B-3E02-4843-B43A-AE4F632307A1}" presName="hierChild2" presStyleCnt="0"/>
      <dgm:spPr/>
    </dgm:pt>
    <dgm:pt modelId="{B2AC32A4-7DC7-CE47-A341-E4261880A432}" type="pres">
      <dgm:prSet presAssocID="{5AEDF0AA-7151-493E-BA4A-47EEACA5122A}" presName="hierRoot1" presStyleCnt="0"/>
      <dgm:spPr/>
    </dgm:pt>
    <dgm:pt modelId="{86496069-4B5A-B244-A443-F25EC9C66DF8}" type="pres">
      <dgm:prSet presAssocID="{5AEDF0AA-7151-493E-BA4A-47EEACA5122A}" presName="composite" presStyleCnt="0"/>
      <dgm:spPr/>
    </dgm:pt>
    <dgm:pt modelId="{86A8F603-2AC5-7249-99D8-B0B08D492BF1}" type="pres">
      <dgm:prSet presAssocID="{5AEDF0AA-7151-493E-BA4A-47EEACA5122A}" presName="background" presStyleLbl="node0" presStyleIdx="1" presStyleCnt="2"/>
      <dgm:spPr/>
    </dgm:pt>
    <dgm:pt modelId="{A54711CC-1F15-FD41-B34A-0FC0D917574C}" type="pres">
      <dgm:prSet presAssocID="{5AEDF0AA-7151-493E-BA4A-47EEACA5122A}" presName="text" presStyleLbl="fgAcc0" presStyleIdx="1" presStyleCnt="2">
        <dgm:presLayoutVars>
          <dgm:chPref val="3"/>
        </dgm:presLayoutVars>
      </dgm:prSet>
      <dgm:spPr/>
    </dgm:pt>
    <dgm:pt modelId="{F9E16281-E83E-3044-9FBA-C2924294A1AA}" type="pres">
      <dgm:prSet presAssocID="{5AEDF0AA-7151-493E-BA4A-47EEACA5122A}" presName="hierChild2" presStyleCnt="0"/>
      <dgm:spPr/>
    </dgm:pt>
  </dgm:ptLst>
  <dgm:cxnLst>
    <dgm:cxn modelId="{4AEFFBA8-0057-E647-A7F7-9F5C3CC1A4E7}" type="presOf" srcId="{4FF9604B-3E02-4843-B43A-AE4F632307A1}" destId="{9A0B8B02-84DD-2245-A338-EB602B9E2112}" srcOrd="0" destOrd="0" presId="urn:microsoft.com/office/officeart/2005/8/layout/hierarchy1"/>
    <dgm:cxn modelId="{7B3A9CD5-02EC-4FD7-B1EB-7EF1271950B2}" srcId="{CF82BAB5-3E33-4C61-AF2D-39E4B0834B2A}" destId="{5AEDF0AA-7151-493E-BA4A-47EEACA5122A}" srcOrd="1" destOrd="0" parTransId="{917B7947-AA0F-44E1-A2E8-6A820E8E6FC1}" sibTransId="{8A334866-585E-4B41-AED2-A02D34B26DA6}"/>
    <dgm:cxn modelId="{16CF67DA-7855-CA40-8A50-934E8F0AC125}" type="presOf" srcId="{CF82BAB5-3E33-4C61-AF2D-39E4B0834B2A}" destId="{DD2F090D-2952-F24D-BA9D-C98A8D2D1B5C}" srcOrd="0" destOrd="0" presId="urn:microsoft.com/office/officeart/2005/8/layout/hierarchy1"/>
    <dgm:cxn modelId="{8ED499FD-A780-604B-908E-B0A46058E33D}" type="presOf" srcId="{5AEDF0AA-7151-493E-BA4A-47EEACA5122A}" destId="{A54711CC-1F15-FD41-B34A-0FC0D917574C}" srcOrd="0" destOrd="0" presId="urn:microsoft.com/office/officeart/2005/8/layout/hierarchy1"/>
    <dgm:cxn modelId="{3225A3FD-0F2B-414A-B513-8CB011ED45D0}" srcId="{CF82BAB5-3E33-4C61-AF2D-39E4B0834B2A}" destId="{4FF9604B-3E02-4843-B43A-AE4F632307A1}" srcOrd="0" destOrd="0" parTransId="{3682A026-6182-4832-96AA-E6A99431A10C}" sibTransId="{0EFED337-A9BD-407C-BF67-BC990BF97B4C}"/>
    <dgm:cxn modelId="{AC14EE57-77E9-2C45-8175-0102F28C31F6}" type="presParOf" srcId="{DD2F090D-2952-F24D-BA9D-C98A8D2D1B5C}" destId="{42E05505-CBB2-E244-B57E-19660CBBDF22}" srcOrd="0" destOrd="0" presId="urn:microsoft.com/office/officeart/2005/8/layout/hierarchy1"/>
    <dgm:cxn modelId="{8053F761-05A1-E744-966A-FA44D4D0325E}" type="presParOf" srcId="{42E05505-CBB2-E244-B57E-19660CBBDF22}" destId="{12C10242-ABF5-994F-9211-91F36E26CA9E}" srcOrd="0" destOrd="0" presId="urn:microsoft.com/office/officeart/2005/8/layout/hierarchy1"/>
    <dgm:cxn modelId="{99FE666C-89D5-E848-AFDC-61D9CE61515F}" type="presParOf" srcId="{12C10242-ABF5-994F-9211-91F36E26CA9E}" destId="{58541972-5E80-994E-97B6-DD38D3EFCF13}" srcOrd="0" destOrd="0" presId="urn:microsoft.com/office/officeart/2005/8/layout/hierarchy1"/>
    <dgm:cxn modelId="{8ADC252A-22A5-8B4C-A3DD-82BB2C9FC9D6}" type="presParOf" srcId="{12C10242-ABF5-994F-9211-91F36E26CA9E}" destId="{9A0B8B02-84DD-2245-A338-EB602B9E2112}" srcOrd="1" destOrd="0" presId="urn:microsoft.com/office/officeart/2005/8/layout/hierarchy1"/>
    <dgm:cxn modelId="{28458515-4C3C-574C-B207-8968FC3DCC8D}" type="presParOf" srcId="{42E05505-CBB2-E244-B57E-19660CBBDF22}" destId="{6DC69957-CBF6-C248-91FE-BBC68148D01A}" srcOrd="1" destOrd="0" presId="urn:microsoft.com/office/officeart/2005/8/layout/hierarchy1"/>
    <dgm:cxn modelId="{F3CB56B7-75C2-5C48-9048-402A3BDD2501}" type="presParOf" srcId="{DD2F090D-2952-F24D-BA9D-C98A8D2D1B5C}" destId="{B2AC32A4-7DC7-CE47-A341-E4261880A432}" srcOrd="1" destOrd="0" presId="urn:microsoft.com/office/officeart/2005/8/layout/hierarchy1"/>
    <dgm:cxn modelId="{422CD7BF-44DF-2B40-9691-235FF7D4FFC7}" type="presParOf" srcId="{B2AC32A4-7DC7-CE47-A341-E4261880A432}" destId="{86496069-4B5A-B244-A443-F25EC9C66DF8}" srcOrd="0" destOrd="0" presId="urn:microsoft.com/office/officeart/2005/8/layout/hierarchy1"/>
    <dgm:cxn modelId="{A122BFF0-417C-9C4B-BF7E-8E7DCB47DC86}" type="presParOf" srcId="{86496069-4B5A-B244-A443-F25EC9C66DF8}" destId="{86A8F603-2AC5-7249-99D8-B0B08D492BF1}" srcOrd="0" destOrd="0" presId="urn:microsoft.com/office/officeart/2005/8/layout/hierarchy1"/>
    <dgm:cxn modelId="{548BCE2C-89C7-8147-8D19-204B651C55D9}" type="presParOf" srcId="{86496069-4B5A-B244-A443-F25EC9C66DF8}" destId="{A54711CC-1F15-FD41-B34A-0FC0D917574C}" srcOrd="1" destOrd="0" presId="urn:microsoft.com/office/officeart/2005/8/layout/hierarchy1"/>
    <dgm:cxn modelId="{F92C5B1E-33DE-4141-8A48-741149D3BE33}" type="presParOf" srcId="{B2AC32A4-7DC7-CE47-A341-E4261880A432}" destId="{F9E16281-E83E-3044-9FBA-C2924294A1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1972-5E80-994E-97B6-DD38D3EFCF13}">
      <dsp:nvSpPr>
        <dsp:cNvPr id="0" name=""/>
        <dsp:cNvSpPr/>
      </dsp:nvSpPr>
      <dsp:spPr>
        <a:xfrm>
          <a:off x="1246" y="370936"/>
          <a:ext cx="4374988" cy="2778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B8B02-84DD-2245-A338-EB602B9E2112}">
      <dsp:nvSpPr>
        <dsp:cNvPr id="0" name=""/>
        <dsp:cNvSpPr/>
      </dsp:nvSpPr>
      <dsp:spPr>
        <a:xfrm>
          <a:off x="487356" y="832741"/>
          <a:ext cx="4374988" cy="27781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baseline="0" dirty="0"/>
            <a:t>“We cannot afford to repeat the mistakes of the past now that there’s no where left to go.” (18)</a:t>
          </a:r>
          <a:endParaRPr lang="en-US" sz="3300" kern="1200" dirty="0"/>
        </a:p>
      </dsp:txBody>
      <dsp:txXfrm>
        <a:off x="568724" y="914109"/>
        <a:ext cx="4212252" cy="2615381"/>
      </dsp:txXfrm>
    </dsp:sp>
    <dsp:sp modelId="{86A8F603-2AC5-7249-99D8-B0B08D492BF1}">
      <dsp:nvSpPr>
        <dsp:cNvPr id="0" name=""/>
        <dsp:cNvSpPr/>
      </dsp:nvSpPr>
      <dsp:spPr>
        <a:xfrm>
          <a:off x="5348454" y="370936"/>
          <a:ext cx="4374988" cy="2778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711CC-1F15-FD41-B34A-0FC0D917574C}">
      <dsp:nvSpPr>
        <dsp:cNvPr id="0" name=""/>
        <dsp:cNvSpPr/>
      </dsp:nvSpPr>
      <dsp:spPr>
        <a:xfrm>
          <a:off x="5834564" y="832741"/>
          <a:ext cx="4374988" cy="27781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baseline="0"/>
            <a:t>What’s wrong with this statement from a decolonial standpoint?</a:t>
          </a:r>
          <a:endParaRPr lang="en-US" sz="3300" kern="1200"/>
        </a:p>
      </dsp:txBody>
      <dsp:txXfrm>
        <a:off x="5915932" y="914109"/>
        <a:ext cx="4212252" cy="2615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FF46E-BAE8-D640-BD66-E57396C90839}" type="datetimeFigureOut">
              <a:rPr lang="en-US" smtClean="0"/>
              <a:t>7/29/20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34CC0-6E37-CC4C-9857-5B344A86C421}" type="slidenum">
              <a:rPr lang="en-US" smtClean="0"/>
              <a:t>‹#›</a:t>
            </a:fld>
            <a:endParaRPr lang="en-US"/>
          </a:p>
        </p:txBody>
      </p:sp>
    </p:spTree>
    <p:extLst>
      <p:ext uri="{BB962C8B-B14F-4D97-AF65-F5344CB8AC3E}">
        <p14:creationId xmlns:p14="http://schemas.microsoft.com/office/powerpoint/2010/main" val="219650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ericanscientist.org/article/rethinking-the-fall-of-easter-island#:~:text=Around%201200%20A.D.%2C%20their%20growing,war%2C%20famine%20and%20cultural%20collap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mericanscientist.org/article/rethinking-the-fall-of-easter-island#:~:text=Around%201200%20A.D.%2C%20their%20growing,war%2C%20famine%20and%20cultural%20collap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Photo note: </a:t>
            </a:r>
            <a:r>
              <a:rPr lang="en-US" sz="1200" b="0" i="0" kern="1200" dirty="0">
                <a:solidFill>
                  <a:schemeClr val="tx1"/>
                </a:solidFill>
                <a:effectLst/>
                <a:latin typeface="+mn-lt"/>
                <a:ea typeface="+mn-ea"/>
                <a:cs typeface="+mn-cs"/>
              </a:rPr>
              <a:t>During a tour of the South in 1938, Frances Benjamin Johnston, an architectural photographer, captured this image of a rice field at Mulberry Plantation near Monck’s Corner in Berkeley County, S.C. Photo: Library of Congress.</a:t>
            </a:r>
            <a:endParaRPr lang="en-US" dirty="0"/>
          </a:p>
        </p:txBody>
      </p:sp>
      <p:sp>
        <p:nvSpPr>
          <p:cNvPr id="4" name="Slide Number Placeholder 3"/>
          <p:cNvSpPr>
            <a:spLocks noGrp="1"/>
          </p:cNvSpPr>
          <p:nvPr>
            <p:ph type="sldNum" sz="quarter" idx="5"/>
          </p:nvPr>
        </p:nvSpPr>
        <p:spPr/>
        <p:txBody>
          <a:bodyPr/>
          <a:lstStyle/>
          <a:p>
            <a:fld id="{BF734CC0-6E37-CC4C-9857-5B344A86C421}" type="slidenum">
              <a:rPr lang="en-US" smtClean="0"/>
              <a:t>11</a:t>
            </a:fld>
            <a:endParaRPr lang="en-US"/>
          </a:p>
        </p:txBody>
      </p:sp>
    </p:spTree>
    <p:extLst>
      <p:ext uri="{BB962C8B-B14F-4D97-AF65-F5344CB8AC3E}">
        <p14:creationId xmlns:p14="http://schemas.microsoft.com/office/powerpoint/2010/main" val="128466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dirty="0"/>
              <a:t>Source: </a:t>
            </a:r>
            <a:r>
              <a:rPr lang="en-US" sz="1200" dirty="0"/>
              <a:t>Terry L. Hunt 2006. Rethinking the Fall of Easter Island. </a:t>
            </a:r>
            <a:r>
              <a:rPr lang="en-US" sz="1200" i="1" dirty="0"/>
              <a:t>American Scientist. </a:t>
            </a:r>
            <a:r>
              <a:rPr lang="en-US" sz="1200" i="0" dirty="0"/>
              <a:t>94:5: 412.URL: </a:t>
            </a:r>
            <a:r>
              <a:rPr lang="en-US" i="0" dirty="0">
                <a:hlinkClick r:id="rId3"/>
              </a:rPr>
              <a:t>https://www.americanscientist.org/article/rethinking-the-fall-of-easter-island#:~:text=Around%201200%20A.D.%2C%20their%20growing,war%2C%20famine%20and%20cultural%20collapse.</a:t>
            </a:r>
            <a:endParaRPr lang="en-US" i="0" dirty="0"/>
          </a:p>
          <a:p>
            <a:pPr marL="0" indent="0">
              <a:lnSpc>
                <a:spcPct val="100000"/>
              </a:lnSpc>
              <a:buNone/>
            </a:pPr>
            <a:r>
              <a:rPr lang="en-US" sz="1200" i="0" dirty="0"/>
              <a:t>Accessed June 3, 2020.</a:t>
            </a:r>
          </a:p>
          <a:p>
            <a:endParaRPr lang="en-US" dirty="0"/>
          </a:p>
          <a:p>
            <a:r>
              <a:rPr lang="en-US" dirty="0"/>
              <a:t>Note: </a:t>
            </a:r>
            <a:r>
              <a:rPr lang="en-US" sz="1200" b="0" i="0" kern="1200" dirty="0">
                <a:solidFill>
                  <a:schemeClr val="tx1"/>
                </a:solidFill>
                <a:effectLst/>
                <a:latin typeface="+mn-lt"/>
                <a:ea typeface="+mn-ea"/>
                <a:cs typeface="+mn-cs"/>
              </a:rPr>
              <a:t>A recent survey of the island found only 48 different kinds of native plants, including 14 introduced by the Rapanui.</a:t>
            </a:r>
            <a:endParaRPr lang="en-US" dirty="0"/>
          </a:p>
        </p:txBody>
      </p:sp>
      <p:sp>
        <p:nvSpPr>
          <p:cNvPr id="4" name="Slide Number Placeholder 3"/>
          <p:cNvSpPr>
            <a:spLocks noGrp="1"/>
          </p:cNvSpPr>
          <p:nvPr>
            <p:ph type="sldNum" sz="quarter" idx="5"/>
          </p:nvPr>
        </p:nvSpPr>
        <p:spPr/>
        <p:txBody>
          <a:bodyPr/>
          <a:lstStyle/>
          <a:p>
            <a:fld id="{BF734CC0-6E37-CC4C-9857-5B344A86C421}" type="slidenum">
              <a:rPr lang="en-US" smtClean="0"/>
              <a:t>15</a:t>
            </a:fld>
            <a:endParaRPr lang="en-US"/>
          </a:p>
        </p:txBody>
      </p:sp>
    </p:spTree>
    <p:extLst>
      <p:ext uri="{BB962C8B-B14F-4D97-AF65-F5344CB8AC3E}">
        <p14:creationId xmlns:p14="http://schemas.microsoft.com/office/powerpoint/2010/main" val="358352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dirty="0"/>
              <a:t>Source: </a:t>
            </a:r>
            <a:r>
              <a:rPr lang="en-US" sz="1200" dirty="0"/>
              <a:t>Terry L. Hunt 2006. Rethinking the Fall of Easter Island. </a:t>
            </a:r>
            <a:r>
              <a:rPr lang="en-US" sz="1200" i="1" dirty="0"/>
              <a:t>American Scientist. </a:t>
            </a:r>
            <a:r>
              <a:rPr lang="en-US" sz="1200" i="0" dirty="0"/>
              <a:t>94:5: 412.URL: </a:t>
            </a:r>
            <a:r>
              <a:rPr lang="en-US" i="0" dirty="0">
                <a:hlinkClick r:id="rId3"/>
              </a:rPr>
              <a:t>https://www.americanscientist.org/article/rethinking-the-fall-of-easter-island#:~:text=Around%201200%20A.D.%2C%20their%20growing,war%2C%20famine%20and%20cultural%20collapse.</a:t>
            </a:r>
            <a:endParaRPr lang="en-US" i="0" dirty="0"/>
          </a:p>
          <a:p>
            <a:pPr marL="0" indent="0">
              <a:lnSpc>
                <a:spcPct val="100000"/>
              </a:lnSpc>
              <a:buNone/>
            </a:pPr>
            <a:r>
              <a:rPr lang="en-US" sz="1200" i="0" dirty="0"/>
              <a:t>Accessed June 3, 2020.</a:t>
            </a:r>
          </a:p>
          <a:p>
            <a:endParaRPr lang="en-US" dirty="0"/>
          </a:p>
        </p:txBody>
      </p:sp>
      <p:sp>
        <p:nvSpPr>
          <p:cNvPr id="4" name="Slide Number Placeholder 3"/>
          <p:cNvSpPr>
            <a:spLocks noGrp="1"/>
          </p:cNvSpPr>
          <p:nvPr>
            <p:ph type="sldNum" sz="quarter" idx="5"/>
          </p:nvPr>
        </p:nvSpPr>
        <p:spPr/>
        <p:txBody>
          <a:bodyPr/>
          <a:lstStyle/>
          <a:p>
            <a:fld id="{BF734CC0-6E37-CC4C-9857-5B344A86C421}" type="slidenum">
              <a:rPr lang="en-US" smtClean="0"/>
              <a:t>16</a:t>
            </a:fld>
            <a:endParaRPr lang="en-US"/>
          </a:p>
        </p:txBody>
      </p:sp>
    </p:spTree>
    <p:extLst>
      <p:ext uri="{BB962C8B-B14F-4D97-AF65-F5344CB8AC3E}">
        <p14:creationId xmlns:p14="http://schemas.microsoft.com/office/powerpoint/2010/main" val="203296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34CC0-6E37-CC4C-9857-5B344A86C421}" type="slidenum">
              <a:rPr lang="en-US" smtClean="0"/>
              <a:t>17</a:t>
            </a:fld>
            <a:endParaRPr lang="en-US"/>
          </a:p>
        </p:txBody>
      </p:sp>
    </p:spTree>
    <p:extLst>
      <p:ext uri="{BB962C8B-B14F-4D97-AF65-F5344CB8AC3E}">
        <p14:creationId xmlns:p14="http://schemas.microsoft.com/office/powerpoint/2010/main" val="178195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note: </a:t>
            </a:r>
            <a:r>
              <a:rPr lang="en-US" sz="1200" b="0" i="0" kern="1200" dirty="0" err="1">
                <a:solidFill>
                  <a:schemeClr val="tx1"/>
                </a:solidFill>
                <a:effectLst/>
                <a:latin typeface="+mn-lt"/>
                <a:ea typeface="+mn-ea"/>
                <a:cs typeface="+mn-cs"/>
              </a:rPr>
              <a:t>Waate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Aubid</a:t>
            </a:r>
            <a:r>
              <a:rPr lang="en-US" sz="1200" b="0" i="0" kern="1200" dirty="0">
                <a:solidFill>
                  <a:schemeClr val="tx1"/>
                </a:solidFill>
                <a:effectLst/>
                <a:latin typeface="+mn-lt"/>
                <a:ea typeface="+mn-ea"/>
                <a:cs typeface="+mn-cs"/>
              </a:rPr>
              <a:t> of East Lake, Minn., harvested pattypan squash at the Dream of Wild Health’s farm in Hugo. “You get to eat healthy, you don’t get chemicals in your vegetables,” he said. The farm teaches American Indian kids and families about healthy food and farming. Photo by </a:t>
            </a:r>
            <a:r>
              <a:rPr lang="en-US" sz="1200" b="0" i="0" kern="1200" cap="all" dirty="0">
                <a:solidFill>
                  <a:schemeClr val="tx1"/>
                </a:solidFill>
                <a:effectLst/>
                <a:latin typeface="+mn-lt"/>
                <a:ea typeface="+mn-ea"/>
                <a:cs typeface="+mn-cs"/>
              </a:rPr>
              <a:t>RICHARD TSONG-TAATARII.</a:t>
            </a:r>
            <a:endParaRPr lang="en-US" dirty="0"/>
          </a:p>
        </p:txBody>
      </p:sp>
      <p:sp>
        <p:nvSpPr>
          <p:cNvPr id="4" name="Slide Number Placeholder 3"/>
          <p:cNvSpPr>
            <a:spLocks noGrp="1"/>
          </p:cNvSpPr>
          <p:nvPr>
            <p:ph type="sldNum" sz="quarter" idx="5"/>
          </p:nvPr>
        </p:nvSpPr>
        <p:spPr/>
        <p:txBody>
          <a:bodyPr/>
          <a:lstStyle/>
          <a:p>
            <a:fld id="{BF734CC0-6E37-CC4C-9857-5B344A86C421}" type="slidenum">
              <a:rPr lang="en-US" smtClean="0"/>
              <a:t>21</a:t>
            </a:fld>
            <a:endParaRPr lang="en-US"/>
          </a:p>
        </p:txBody>
      </p:sp>
    </p:spTree>
    <p:extLst>
      <p:ext uri="{BB962C8B-B14F-4D97-AF65-F5344CB8AC3E}">
        <p14:creationId xmlns:p14="http://schemas.microsoft.com/office/powerpoint/2010/main" val="277324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1120-B6FA-48D4-94D1-88AFAA5745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8E1453-D9F1-467B-BC8C-44A1C243F40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91425-9667-4303-B26F-4016F2276BC1}"/>
              </a:ext>
            </a:extLst>
          </p:cNvPr>
          <p:cNvSpPr>
            <a:spLocks noGrp="1"/>
          </p:cNvSpPr>
          <p:nvPr>
            <p:ph type="ctrTitle"/>
          </p:nvPr>
        </p:nvSpPr>
        <p:spPr>
          <a:xfrm>
            <a:off x="649044" y="753035"/>
            <a:ext cx="10552356" cy="3560781"/>
          </a:xfrm>
        </p:spPr>
        <p:txBody>
          <a:bodyPr anchor="t">
            <a:normAutofit/>
          </a:bodyPr>
          <a:lstStyle>
            <a:lvl1pPr algn="l">
              <a:defRPr sz="8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7FECECC-891B-4BA1-871B-09811B26BD65}"/>
              </a:ext>
            </a:extLst>
          </p:cNvPr>
          <p:cNvSpPr>
            <a:spLocks noGrp="1"/>
          </p:cNvSpPr>
          <p:nvPr>
            <p:ph type="subTitle" idx="1"/>
          </p:nvPr>
        </p:nvSpPr>
        <p:spPr>
          <a:xfrm>
            <a:off x="649045" y="4313816"/>
            <a:ext cx="10552356" cy="1280160"/>
          </a:xfrm>
          <a:prstGeom prst="rect">
            <a:avLst/>
          </a:prstGeom>
        </p:spPr>
        <p:txBody>
          <a:bodyPr anchor="b">
            <a:normAutofit/>
          </a:bodyPr>
          <a:lstStyle>
            <a:lvl1pPr marL="0" indent="0" algn="l">
              <a:lnSpc>
                <a:spcPct val="100000"/>
              </a:lnSpc>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D52C78E-C8FF-4034-A16A-043EC9CE8140}"/>
              </a:ext>
            </a:extLst>
          </p:cNvPr>
          <p:cNvSpPr>
            <a:spLocks noGrp="1"/>
          </p:cNvSpPr>
          <p:nvPr>
            <p:ph type="dt" sz="half" idx="10"/>
          </p:nvPr>
        </p:nvSpPr>
        <p:spPr>
          <a:xfrm>
            <a:off x="8579224" y="6356350"/>
            <a:ext cx="2721684" cy="365125"/>
          </a:xfrm>
        </p:spPr>
        <p:txBody>
          <a:bodyPr/>
          <a:lstStyle>
            <a:lvl1pPr algn="r">
              <a:defRPr>
                <a:solidFill>
                  <a:schemeClr val="bg1"/>
                </a:solidFill>
              </a:defRPr>
            </a:lvl1p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33985BCC-41EC-42C0-A2C4-97B2548F38D7}"/>
              </a:ext>
            </a:extLst>
          </p:cNvPr>
          <p:cNvSpPr>
            <a:spLocks noGrp="1"/>
          </p:cNvSpPr>
          <p:nvPr>
            <p:ph type="ftr" sz="quarter" idx="11"/>
          </p:nvPr>
        </p:nvSpPr>
        <p:spPr>
          <a:xfrm>
            <a:off x="328108" y="6356350"/>
            <a:ext cx="4937760" cy="365125"/>
          </a:xfrm>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E8CF314-00B7-406F-9FCD-26DBB28696DE}"/>
              </a:ext>
            </a:extLst>
          </p:cNvPr>
          <p:cNvSpPr>
            <a:spLocks noGrp="1"/>
          </p:cNvSpPr>
          <p:nvPr>
            <p:ph type="sldNum" sz="quarter" idx="12"/>
          </p:nvPr>
        </p:nvSpPr>
        <p:spPr>
          <a:xfrm>
            <a:off x="11300908" y="6356350"/>
            <a:ext cx="742278" cy="365125"/>
          </a:xfrm>
        </p:spPr>
        <p:txBody>
          <a:bodyPr/>
          <a:lstStyle>
            <a:lvl1pPr>
              <a:defRPr>
                <a:solidFill>
                  <a:schemeClr val="bg1"/>
                </a:solidFill>
              </a:defRPr>
            </a:lvl1pPr>
          </a:lstStyle>
          <a:p>
            <a:fld id="{54100DE2-DFB7-44AC-B007-82E084798CAB}" type="slidenum">
              <a:rPr lang="en-US" smtClean="0"/>
              <a:t>‹#›</a:t>
            </a:fld>
            <a:endParaRPr lang="en-US"/>
          </a:p>
        </p:txBody>
      </p:sp>
    </p:spTree>
    <p:extLst>
      <p:ext uri="{BB962C8B-B14F-4D97-AF65-F5344CB8AC3E}">
        <p14:creationId xmlns:p14="http://schemas.microsoft.com/office/powerpoint/2010/main" val="281012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3357-EB62-4D4C-96A9-7FC5FC9EEAF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9E457B8-E614-42B4-B671-4ED0B2A34A55}"/>
              </a:ext>
            </a:extLst>
          </p:cNvPr>
          <p:cNvSpPr>
            <a:spLocks noGrp="1"/>
          </p:cNvSpPr>
          <p:nvPr>
            <p:ph type="body" orient="vert" idx="1"/>
          </p:nvPr>
        </p:nvSpPr>
        <p:spPr>
          <a:xfrm>
            <a:off x="990600" y="1984785"/>
            <a:ext cx="10210800" cy="4192177"/>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DB750E-3C7B-4C12-B331-B6BACF86045A}"/>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B941F368-061F-4BEB-A761-F25C4A554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D4CA-7731-429F-8F87-55704A7724DF}"/>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56388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AE055-7FD5-4054-991D-4F5FF6862233}"/>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A8A033E-256C-4144-AC88-22985F5B475D}"/>
              </a:ext>
            </a:extLst>
          </p:cNvPr>
          <p:cNvSpPr>
            <a:spLocks noGrp="1"/>
          </p:cNvSpPr>
          <p:nvPr>
            <p:ph type="body" orient="vert" idx="1"/>
          </p:nvPr>
        </p:nvSpPr>
        <p:spPr>
          <a:xfrm>
            <a:off x="838200" y="365125"/>
            <a:ext cx="7734300"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A1645F-DA62-404C-A7D1-2A89C11DD0FA}"/>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FE499487-5906-46E0-B7F4-E338FBD7B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777A8-3088-4A41-B26F-C3E3E13085CF}"/>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80782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1D95-DD92-4C49-8FD3-409267F48C24}"/>
              </a:ext>
            </a:extLst>
          </p:cNvPr>
          <p:cNvSpPr>
            <a:spLocks noGrp="1"/>
          </p:cNvSpPr>
          <p:nvPr>
            <p:ph type="title"/>
          </p:nvPr>
        </p:nvSpPr>
        <p:spPr>
          <a:xfrm>
            <a:off x="651164" y="365124"/>
            <a:ext cx="10550236" cy="1501327"/>
          </a:xfr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7E0A8B37-FD7B-4FED-88E9-8D2967ECE96B}"/>
              </a:ext>
            </a:extLst>
          </p:cNvPr>
          <p:cNvSpPr>
            <a:spLocks noGrp="1"/>
          </p:cNvSpPr>
          <p:nvPr>
            <p:ph idx="1"/>
          </p:nvPr>
        </p:nvSpPr>
        <p:spPr>
          <a:xfrm>
            <a:off x="651164" y="1984785"/>
            <a:ext cx="10550236" cy="419217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9A7E46-A911-4B85-B09A-73B5034854E3}"/>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4AC8EBC1-AB71-48E8-8A3D-592B1E19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E0265-72B9-4A08-A979-B5FAD8880AB3}"/>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217478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5AB9-B290-44C2-87F2-45A7BAB0FCFE}"/>
              </a:ext>
            </a:extLst>
          </p:cNvPr>
          <p:cNvSpPr>
            <a:spLocks noGrp="1"/>
          </p:cNvSpPr>
          <p:nvPr>
            <p:ph type="title"/>
          </p:nvPr>
        </p:nvSpPr>
        <p:spPr>
          <a:xfrm>
            <a:off x="649044" y="1709738"/>
            <a:ext cx="10552356"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A29FDDA-5BF8-4297-BFA1-10E8892F0455}"/>
              </a:ext>
            </a:extLst>
          </p:cNvPr>
          <p:cNvSpPr>
            <a:spLocks noGrp="1"/>
          </p:cNvSpPr>
          <p:nvPr>
            <p:ph type="body" idx="1"/>
          </p:nvPr>
        </p:nvSpPr>
        <p:spPr>
          <a:xfrm>
            <a:off x="649044" y="4589463"/>
            <a:ext cx="10552356" cy="135413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A18E1D1-F0EE-4757-8832-8AC4FD218E5B}"/>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3614D8FF-C8B9-4F3C-8D01-A5A6E5B5D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5A2-086C-4A58-A17B-59DDFC64A668}"/>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86600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86D9-C01E-46ED-B61A-F0BF862914E0}"/>
              </a:ext>
            </a:extLst>
          </p:cNvPr>
          <p:cNvSpPr>
            <a:spLocks noGrp="1"/>
          </p:cNvSpPr>
          <p:nvPr>
            <p:ph type="title"/>
          </p:nvPr>
        </p:nvSpPr>
        <p:spPr>
          <a:xfrm>
            <a:off x="651164" y="365124"/>
            <a:ext cx="10550236" cy="15013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DE15A5-6F01-423B-8623-C7E5502DCE5B}"/>
              </a:ext>
            </a:extLst>
          </p:cNvPr>
          <p:cNvSpPr>
            <a:spLocks noGrp="1"/>
          </p:cNvSpPr>
          <p:nvPr>
            <p:ph sz="half" idx="1"/>
          </p:nvPr>
        </p:nvSpPr>
        <p:spPr>
          <a:xfrm>
            <a:off x="651163" y="2033587"/>
            <a:ext cx="5167745" cy="4143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D07E6C0-F39C-48B7-8E38-EFDB870BEB10}"/>
              </a:ext>
            </a:extLst>
          </p:cNvPr>
          <p:cNvSpPr>
            <a:spLocks noGrp="1"/>
          </p:cNvSpPr>
          <p:nvPr>
            <p:ph sz="half" idx="2"/>
          </p:nvPr>
        </p:nvSpPr>
        <p:spPr>
          <a:xfrm>
            <a:off x="6192981" y="2033587"/>
            <a:ext cx="5008417" cy="41433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DAEF7B-E35B-43C5-8E92-8CAE83A0B671}"/>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6" name="Footer Placeholder 5">
            <a:extLst>
              <a:ext uri="{FF2B5EF4-FFF2-40B4-BE49-F238E27FC236}">
                <a16:creationId xmlns:a16="http://schemas.microsoft.com/office/drawing/2014/main" id="{178F0537-6815-42BD-89F4-EA2895C47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68D14-2FBC-4F50-8921-4744D594A1AD}"/>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99053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A33D-F167-4F19-8071-E462A9D2D4C9}"/>
              </a:ext>
            </a:extLst>
          </p:cNvPr>
          <p:cNvSpPr>
            <a:spLocks noGrp="1"/>
          </p:cNvSpPr>
          <p:nvPr>
            <p:ph type="title"/>
          </p:nvPr>
        </p:nvSpPr>
        <p:spPr>
          <a:xfrm>
            <a:off x="609600" y="365125"/>
            <a:ext cx="105918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AC35AFB-4AC2-4CF5-AE1D-A0D8AAA160FC}"/>
              </a:ext>
            </a:extLst>
          </p:cNvPr>
          <p:cNvSpPr>
            <a:spLocks noGrp="1"/>
          </p:cNvSpPr>
          <p:nvPr>
            <p:ph type="body" idx="1"/>
          </p:nvPr>
        </p:nvSpPr>
        <p:spPr>
          <a:xfrm>
            <a:off x="665018" y="1681163"/>
            <a:ext cx="508317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074028-C1DD-4401-A121-5E0D47D77CC4}"/>
              </a:ext>
            </a:extLst>
          </p:cNvPr>
          <p:cNvSpPr>
            <a:spLocks noGrp="1"/>
          </p:cNvSpPr>
          <p:nvPr>
            <p:ph sz="half" idx="2"/>
          </p:nvPr>
        </p:nvSpPr>
        <p:spPr>
          <a:xfrm>
            <a:off x="665018" y="2505075"/>
            <a:ext cx="5083175"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870EFDB-92AC-4FF8-AD03-64778B0C7184}"/>
              </a:ext>
            </a:extLst>
          </p:cNvPr>
          <p:cNvSpPr>
            <a:spLocks noGrp="1"/>
          </p:cNvSpPr>
          <p:nvPr>
            <p:ph type="body" sz="quarter" idx="3"/>
          </p:nvPr>
        </p:nvSpPr>
        <p:spPr>
          <a:xfrm>
            <a:off x="6172200" y="1681163"/>
            <a:ext cx="50292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3FD6277-1BEA-44A0-8E2C-F565FBA67853}"/>
              </a:ext>
            </a:extLst>
          </p:cNvPr>
          <p:cNvSpPr>
            <a:spLocks noGrp="1"/>
          </p:cNvSpPr>
          <p:nvPr>
            <p:ph sz="quarter" idx="4"/>
          </p:nvPr>
        </p:nvSpPr>
        <p:spPr>
          <a:xfrm>
            <a:off x="6172200" y="2505075"/>
            <a:ext cx="5006975"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23B07A6-65BC-4C2F-AF5F-05AE0382823E}"/>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8" name="Footer Placeholder 7">
            <a:extLst>
              <a:ext uri="{FF2B5EF4-FFF2-40B4-BE49-F238E27FC236}">
                <a16:creationId xmlns:a16="http://schemas.microsoft.com/office/drawing/2014/main" id="{211178A9-323C-483A-BD48-1EA0E1E26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A6DA4-CA82-4371-9C6F-2A54C0A5702E}"/>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52647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874C-E517-40F6-ABB0-90A0223FA3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110BA47-8357-4F94-BA54-7295CC23371D}"/>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4" name="Footer Placeholder 3">
            <a:extLst>
              <a:ext uri="{FF2B5EF4-FFF2-40B4-BE49-F238E27FC236}">
                <a16:creationId xmlns:a16="http://schemas.microsoft.com/office/drawing/2014/main" id="{C2F26605-E383-4BE7-99BA-F27355189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FBFAED-8918-44E2-8E0D-884271513D04}"/>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401828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A875B-8BA3-42B8-91B9-17E584521DBA}"/>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3" name="Footer Placeholder 2">
            <a:extLst>
              <a:ext uri="{FF2B5EF4-FFF2-40B4-BE49-F238E27FC236}">
                <a16:creationId xmlns:a16="http://schemas.microsoft.com/office/drawing/2014/main" id="{9F280D75-ACF4-4891-9B2C-A2926AC90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F8AB3-E784-478A-A6E6-C2CCCC217230}"/>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9337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E467-D442-4E9F-A410-5558B33A40E0}"/>
              </a:ext>
            </a:extLst>
          </p:cNvPr>
          <p:cNvSpPr>
            <a:spLocks noGrp="1"/>
          </p:cNvSpPr>
          <p:nvPr>
            <p:ph type="title"/>
          </p:nvPr>
        </p:nvSpPr>
        <p:spPr>
          <a:xfrm>
            <a:off x="649044" y="457200"/>
            <a:ext cx="4122981"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A960579-8FD3-4391-B38F-196A567547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C04C37E-C117-406D-B844-DEB4F3722E5A}"/>
              </a:ext>
            </a:extLst>
          </p:cNvPr>
          <p:cNvSpPr>
            <a:spLocks noGrp="1"/>
          </p:cNvSpPr>
          <p:nvPr>
            <p:ph type="body" sz="half" idx="2"/>
          </p:nvPr>
        </p:nvSpPr>
        <p:spPr>
          <a:xfrm>
            <a:off x="649044" y="2057400"/>
            <a:ext cx="412298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EBBD6B3-A365-4A80-AB55-AF7E4666E2ED}"/>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6" name="Footer Placeholder 5">
            <a:extLst>
              <a:ext uri="{FF2B5EF4-FFF2-40B4-BE49-F238E27FC236}">
                <a16:creationId xmlns:a16="http://schemas.microsoft.com/office/drawing/2014/main" id="{15DDE3C7-7769-40E7-91AA-1A020AE42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E420C-DDB1-4786-8881-0549C5F8904C}"/>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262703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FB0A-BE32-43B2-A9C0-08FEAFE18C96}"/>
              </a:ext>
            </a:extLst>
          </p:cNvPr>
          <p:cNvSpPr>
            <a:spLocks noGrp="1"/>
          </p:cNvSpPr>
          <p:nvPr>
            <p:ph type="title"/>
          </p:nvPr>
        </p:nvSpPr>
        <p:spPr>
          <a:xfrm>
            <a:off x="649044" y="457200"/>
            <a:ext cx="4122981"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1875582-290E-43AB-A2EF-3B7F9804A6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B5D12D-E393-4C9A-9509-18B7256B7F57}"/>
              </a:ext>
            </a:extLst>
          </p:cNvPr>
          <p:cNvSpPr>
            <a:spLocks noGrp="1"/>
          </p:cNvSpPr>
          <p:nvPr>
            <p:ph type="body" sz="half" idx="2"/>
          </p:nvPr>
        </p:nvSpPr>
        <p:spPr>
          <a:xfrm>
            <a:off x="649044" y="2057400"/>
            <a:ext cx="412298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B27DA-CB6E-4FF6-BB0F-0DC264C91545}"/>
              </a:ext>
            </a:extLst>
          </p:cNvPr>
          <p:cNvSpPr>
            <a:spLocks noGrp="1"/>
          </p:cNvSpPr>
          <p:nvPr>
            <p:ph type="dt" sz="half" idx="10"/>
          </p:nvPr>
        </p:nvSpPr>
        <p:spPr/>
        <p:txBody>
          <a:bodyPr/>
          <a:lstStyle/>
          <a:p>
            <a:fld id="{DD124621-8099-445B-92EA-B619A304F22E}" type="datetimeFigureOut">
              <a:rPr lang="en-US" smtClean="0"/>
              <a:t>7/29/20</a:t>
            </a:fld>
            <a:endParaRPr lang="en-US"/>
          </a:p>
        </p:txBody>
      </p:sp>
      <p:sp>
        <p:nvSpPr>
          <p:cNvPr id="6" name="Footer Placeholder 5">
            <a:extLst>
              <a:ext uri="{FF2B5EF4-FFF2-40B4-BE49-F238E27FC236}">
                <a16:creationId xmlns:a16="http://schemas.microsoft.com/office/drawing/2014/main" id="{D315C0F9-D7FB-4419-AB0A-3388DD9A2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575C4-629A-4DED-A008-0B8EE1157188}"/>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393562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20E45-1D88-4832-A0F0-1DC5D77ABE86}"/>
              </a:ext>
            </a:extLst>
          </p:cNvPr>
          <p:cNvSpPr>
            <a:spLocks noGrp="1"/>
          </p:cNvSpPr>
          <p:nvPr>
            <p:ph type="title"/>
          </p:nvPr>
        </p:nvSpPr>
        <p:spPr>
          <a:xfrm>
            <a:off x="649044" y="365124"/>
            <a:ext cx="10552356" cy="150132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315922-BD13-49B2-8250-83598F323696}"/>
              </a:ext>
            </a:extLst>
          </p:cNvPr>
          <p:cNvSpPr>
            <a:spLocks noGrp="1"/>
          </p:cNvSpPr>
          <p:nvPr>
            <p:ph type="body" idx="1"/>
          </p:nvPr>
        </p:nvSpPr>
        <p:spPr>
          <a:xfrm>
            <a:off x="649044" y="1984785"/>
            <a:ext cx="10552356" cy="41921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6A68A2-AB1B-4F42-9FFE-2CF950FFAE17}"/>
              </a:ext>
            </a:extLst>
          </p:cNvPr>
          <p:cNvSpPr>
            <a:spLocks noGrp="1"/>
          </p:cNvSpPr>
          <p:nvPr>
            <p:ph type="dt" sz="half" idx="2"/>
          </p:nvPr>
        </p:nvSpPr>
        <p:spPr>
          <a:xfrm>
            <a:off x="7010400" y="6356350"/>
            <a:ext cx="4356632" cy="365125"/>
          </a:xfrm>
          <a:prstGeom prst="rect">
            <a:avLst/>
          </a:prstGeom>
        </p:spPr>
        <p:txBody>
          <a:bodyPr vert="horz" lIns="91440" tIns="45720" rIns="91440" bIns="45720" rtlCol="0" anchor="ctr"/>
          <a:lstStyle>
            <a:lvl1pPr algn="r">
              <a:defRPr sz="1050">
                <a:solidFill>
                  <a:schemeClr val="tx1"/>
                </a:solidFill>
                <a:latin typeface="+mn-lt"/>
              </a:defRPr>
            </a:lvl1pPr>
          </a:lstStyle>
          <a:p>
            <a:fld id="{DD124621-8099-445B-92EA-B619A304F22E}" type="datetimeFigureOut">
              <a:rPr lang="en-US" smtClean="0"/>
              <a:t>7/29/20</a:t>
            </a:fld>
            <a:endParaRPr lang="en-US"/>
          </a:p>
        </p:txBody>
      </p:sp>
      <p:sp>
        <p:nvSpPr>
          <p:cNvPr id="5" name="Footer Placeholder 4">
            <a:extLst>
              <a:ext uri="{FF2B5EF4-FFF2-40B4-BE49-F238E27FC236}">
                <a16:creationId xmlns:a16="http://schemas.microsoft.com/office/drawing/2014/main" id="{09668DD8-29E9-4B2A-BC4C-7179F24DBF68}"/>
              </a:ext>
            </a:extLst>
          </p:cNvPr>
          <p:cNvSpPr>
            <a:spLocks noGrp="1"/>
          </p:cNvSpPr>
          <p:nvPr>
            <p:ph type="ftr" sz="quarter" idx="3"/>
          </p:nvPr>
        </p:nvSpPr>
        <p:spPr>
          <a:xfrm>
            <a:off x="199277" y="6356350"/>
            <a:ext cx="4838700" cy="365125"/>
          </a:xfrm>
          <a:prstGeom prst="rect">
            <a:avLst/>
          </a:prstGeom>
        </p:spPr>
        <p:txBody>
          <a:bodyPr vert="horz" lIns="91440" tIns="45720" rIns="91440" bIns="45720" rtlCol="0" anchor="ctr"/>
          <a:lstStyle>
            <a:lvl1pPr algn="l">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9A0B470B-91EF-4D5B-AEE6-0FB75ABE65F9}"/>
              </a:ext>
            </a:extLst>
          </p:cNvPr>
          <p:cNvSpPr>
            <a:spLocks noGrp="1"/>
          </p:cNvSpPr>
          <p:nvPr>
            <p:ph type="sldNum" sz="quarter" idx="4"/>
          </p:nvPr>
        </p:nvSpPr>
        <p:spPr>
          <a:xfrm>
            <a:off x="11367032" y="6356350"/>
            <a:ext cx="634468" cy="365125"/>
          </a:xfrm>
          <a:prstGeom prst="rect">
            <a:avLst/>
          </a:prstGeom>
        </p:spPr>
        <p:txBody>
          <a:bodyPr vert="horz" lIns="91440" tIns="45720" rIns="91440" bIns="45720" rtlCol="0" anchor="ctr"/>
          <a:lstStyle>
            <a:lvl1pPr algn="r">
              <a:defRPr sz="1050" b="0">
                <a:solidFill>
                  <a:schemeClr val="tx1"/>
                </a:solidFill>
                <a:latin typeface="+mn-lt"/>
              </a:defRPr>
            </a:lvl1pPr>
          </a:lstStyle>
          <a:p>
            <a:fld id="{54100DE2-DFB7-44AC-B007-82E084798CAB}" type="slidenum">
              <a:rPr lang="en-US" smtClean="0"/>
              <a:t>‹#›</a:t>
            </a:fld>
            <a:endParaRPr lang="en-US"/>
          </a:p>
        </p:txBody>
      </p:sp>
    </p:spTree>
    <p:extLst>
      <p:ext uri="{BB962C8B-B14F-4D97-AF65-F5344CB8AC3E}">
        <p14:creationId xmlns:p14="http://schemas.microsoft.com/office/powerpoint/2010/main" val="340852076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j-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j-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j-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j-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22E66E-61B6-4384-8DA3-80F52DF7C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41F789-DEC7-4A5D-AD16-B86858D8469F}"/>
              </a:ext>
            </a:extLst>
          </p:cNvPr>
          <p:cNvPicPr>
            <a:picLocks noChangeAspect="1"/>
          </p:cNvPicPr>
          <p:nvPr/>
        </p:nvPicPr>
        <p:blipFill rotWithShape="1">
          <a:blip r:embed="rId2"/>
          <a:srcRect t="19958" b="1371"/>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3E0A32C1-327A-4393-8585-F94260E55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FE422-7302-7141-B5F9-181415AA9212}"/>
              </a:ext>
            </a:extLst>
          </p:cNvPr>
          <p:cNvSpPr>
            <a:spLocks noGrp="1"/>
          </p:cNvSpPr>
          <p:nvPr>
            <p:ph type="ctrTitle"/>
          </p:nvPr>
        </p:nvSpPr>
        <p:spPr>
          <a:xfrm>
            <a:off x="485192" y="4781773"/>
            <a:ext cx="11122090" cy="1161827"/>
          </a:xfrm>
        </p:spPr>
        <p:txBody>
          <a:bodyPr anchor="b">
            <a:normAutofit/>
          </a:bodyPr>
          <a:lstStyle/>
          <a:p>
            <a:r>
              <a:rPr lang="en-US" sz="3800" dirty="0">
                <a:effectLst>
                  <a:outerShdw blurRad="50800" dist="38100" dir="5400000" algn="t" rotWithShape="0">
                    <a:prstClr val="black">
                      <a:alpha val="40000"/>
                    </a:prstClr>
                  </a:outerShdw>
                </a:effectLst>
              </a:rPr>
              <a:t>The environmental history of </a:t>
            </a:r>
            <a:r>
              <a:rPr lang="en-US" sz="3800" b="1" dirty="0">
                <a:effectLst>
                  <a:outerShdw blurRad="50800" dist="38100" dir="5400000" algn="t" rotWithShape="0">
                    <a:prstClr val="black">
                      <a:alpha val="40000"/>
                    </a:prstClr>
                  </a:outerShdw>
                </a:effectLst>
              </a:rPr>
              <a:t>soil degradation</a:t>
            </a:r>
            <a:r>
              <a:rPr lang="en-US" sz="3800" dirty="0">
                <a:effectLst>
                  <a:outerShdw blurRad="50800" dist="38100" dir="5400000" algn="t" rotWithShape="0">
                    <a:prstClr val="black">
                      <a:alpha val="40000"/>
                    </a:prstClr>
                  </a:outerShdw>
                </a:effectLst>
              </a:rPr>
              <a:t> </a:t>
            </a:r>
          </a:p>
        </p:txBody>
      </p:sp>
      <p:sp>
        <p:nvSpPr>
          <p:cNvPr id="3" name="Subtitle 2">
            <a:extLst>
              <a:ext uri="{FF2B5EF4-FFF2-40B4-BE49-F238E27FC236}">
                <a16:creationId xmlns:a16="http://schemas.microsoft.com/office/drawing/2014/main" id="{E384C6E9-0A18-6543-BF21-B63A6BEF2CB6}"/>
              </a:ext>
            </a:extLst>
          </p:cNvPr>
          <p:cNvSpPr>
            <a:spLocks noGrp="1"/>
          </p:cNvSpPr>
          <p:nvPr>
            <p:ph type="subTitle" idx="1"/>
          </p:nvPr>
        </p:nvSpPr>
        <p:spPr>
          <a:xfrm>
            <a:off x="634482" y="5951894"/>
            <a:ext cx="10566918" cy="448906"/>
          </a:xfrm>
        </p:spPr>
        <p:txBody>
          <a:bodyPr anchor="t">
            <a:noAutofit/>
          </a:bodyPr>
          <a:lstStyle/>
          <a:p>
            <a:pPr algn="r"/>
            <a:r>
              <a:rPr lang="en-US" i="1" dirty="0">
                <a:effectLst>
                  <a:outerShdw blurRad="50800" dist="38100" dir="5400000" algn="t" rotWithShape="0">
                    <a:prstClr val="black">
                      <a:alpha val="40000"/>
                    </a:prstClr>
                  </a:outerShdw>
                </a:effectLst>
              </a:rPr>
              <a:t>David R. Montgomery</a:t>
            </a:r>
          </a:p>
        </p:txBody>
      </p:sp>
    </p:spTree>
    <p:extLst>
      <p:ext uri="{BB962C8B-B14F-4D97-AF65-F5344CB8AC3E}">
        <p14:creationId xmlns:p14="http://schemas.microsoft.com/office/powerpoint/2010/main" val="392982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1A85"/>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FFA683-4D7A-484A-BBC3-5065D8D8D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3BC28F-C3C3-48C8-AEF2-3D73C4ED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81B16-B99B-E549-BCA0-B669B42404B9}"/>
              </a:ext>
            </a:extLst>
          </p:cNvPr>
          <p:cNvSpPr>
            <a:spLocks noGrp="1"/>
          </p:cNvSpPr>
          <p:nvPr>
            <p:ph type="title"/>
          </p:nvPr>
        </p:nvSpPr>
        <p:spPr>
          <a:xfrm>
            <a:off x="464894" y="2540882"/>
            <a:ext cx="3146911" cy="1770856"/>
          </a:xfrm>
        </p:spPr>
        <p:txBody>
          <a:bodyPr anchor="b">
            <a:normAutofit/>
          </a:bodyPr>
          <a:lstStyle/>
          <a:p>
            <a:r>
              <a:rPr lang="en-US" dirty="0">
                <a:solidFill>
                  <a:schemeClr val="bg1"/>
                </a:solidFill>
                <a:effectLst>
                  <a:outerShdw blurRad="50800" dist="38100" dir="5400000" algn="t" rotWithShape="0">
                    <a:prstClr val="black">
                      <a:alpha val="40000"/>
                    </a:prstClr>
                  </a:outerShdw>
                </a:effectLst>
              </a:rPr>
              <a:t>Final points</a:t>
            </a:r>
          </a:p>
        </p:txBody>
      </p:sp>
      <p:sp>
        <p:nvSpPr>
          <p:cNvPr id="3" name="Content Placeholder 2">
            <a:extLst>
              <a:ext uri="{FF2B5EF4-FFF2-40B4-BE49-F238E27FC236}">
                <a16:creationId xmlns:a16="http://schemas.microsoft.com/office/drawing/2014/main" id="{CE1ACC54-7416-A948-9E3C-D219B832804B}"/>
              </a:ext>
            </a:extLst>
          </p:cNvPr>
          <p:cNvSpPr>
            <a:spLocks noGrp="1"/>
          </p:cNvSpPr>
          <p:nvPr>
            <p:ph idx="1"/>
          </p:nvPr>
        </p:nvSpPr>
        <p:spPr>
          <a:xfrm>
            <a:off x="4725743" y="572111"/>
            <a:ext cx="7001363" cy="5745562"/>
          </a:xfrm>
        </p:spPr>
        <p:txBody>
          <a:bodyPr>
            <a:noAutofit/>
          </a:bodyPr>
          <a:lstStyle/>
          <a:p>
            <a:r>
              <a:rPr lang="en-US" sz="2800" dirty="0">
                <a:solidFill>
                  <a:schemeClr val="bg1"/>
                </a:solidFill>
              </a:rPr>
              <a:t>This movement is coming and growing from the bottom-up, led by individual farmers instead of governments, universities or environmental organizations and groups. (29)</a:t>
            </a:r>
          </a:p>
          <a:p>
            <a:r>
              <a:rPr lang="en-US" sz="2800" dirty="0">
                <a:solidFill>
                  <a:schemeClr val="bg1"/>
                </a:solidFill>
              </a:rPr>
              <a:t>“The most promising way forward lies in the marriage of agrotechnology and agroecology to rebuild soil fertility. Combining ancient insights and modern science…is the way to both sustain agriculture and use it to help slow climate change.” (30)</a:t>
            </a:r>
          </a:p>
        </p:txBody>
      </p:sp>
    </p:spTree>
    <p:extLst>
      <p:ext uri="{BB962C8B-B14F-4D97-AF65-F5344CB8AC3E}">
        <p14:creationId xmlns:p14="http://schemas.microsoft.com/office/powerpoint/2010/main" val="177373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alpha val="61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4379F-EE7E-5D45-A814-4742DACD1574}"/>
              </a:ext>
            </a:extLst>
          </p:cNvPr>
          <p:cNvSpPr>
            <a:spLocks noGrp="1"/>
          </p:cNvSpPr>
          <p:nvPr>
            <p:ph type="title"/>
          </p:nvPr>
        </p:nvSpPr>
        <p:spPr>
          <a:xfrm>
            <a:off x="647700" y="365124"/>
            <a:ext cx="5677796" cy="1818678"/>
          </a:xfrm>
        </p:spPr>
        <p:txBody>
          <a:bodyPr>
            <a:normAutofit fontScale="90000"/>
          </a:bodyPr>
          <a:lstStyle/>
          <a:p>
            <a:r>
              <a:rPr lang="en-US" dirty="0">
                <a:effectLst>
                  <a:outerShdw blurRad="50800" dist="38100" dir="5400000" algn="t" rotWithShape="0">
                    <a:prstClr val="black">
                      <a:alpha val="40000"/>
                    </a:prstClr>
                  </a:outerShdw>
                </a:effectLst>
              </a:rPr>
              <a:t>Decolonial Critique &amp; Questions</a:t>
            </a:r>
          </a:p>
        </p:txBody>
      </p:sp>
      <p:sp>
        <p:nvSpPr>
          <p:cNvPr id="3" name="Content Placeholder 2">
            <a:extLst>
              <a:ext uri="{FF2B5EF4-FFF2-40B4-BE49-F238E27FC236}">
                <a16:creationId xmlns:a16="http://schemas.microsoft.com/office/drawing/2014/main" id="{377C0652-1F94-984B-981A-52AB3AE50E80}"/>
              </a:ext>
            </a:extLst>
          </p:cNvPr>
          <p:cNvSpPr>
            <a:spLocks noGrp="1"/>
          </p:cNvSpPr>
          <p:nvPr>
            <p:ph idx="1"/>
          </p:nvPr>
        </p:nvSpPr>
        <p:spPr>
          <a:xfrm>
            <a:off x="647701" y="2286000"/>
            <a:ext cx="5677796" cy="3890962"/>
          </a:xfrm>
        </p:spPr>
        <p:txBody>
          <a:bodyPr>
            <a:normAutofit/>
          </a:bodyPr>
          <a:lstStyle/>
          <a:p>
            <a:pPr marL="0" indent="0">
              <a:buNone/>
            </a:pPr>
            <a:r>
              <a:rPr lang="en-US" sz="2600" dirty="0">
                <a:solidFill>
                  <a:schemeClr val="bg1"/>
                </a:solidFill>
                <a:effectLst>
                  <a:outerShdw blurRad="50800" dist="38100" dir="5400000" algn="t" rotWithShape="0">
                    <a:prstClr val="black">
                      <a:alpha val="40000"/>
                    </a:prstClr>
                  </a:outerShdw>
                </a:effectLst>
              </a:rPr>
              <a:t>Is it wise to open, without at least some critical reflection, on a source like T. Jefferson who was, after all, a slave owner and did very little farming himself?  One could argue that the basis of “civilization” in the American colonies is soil </a:t>
            </a:r>
            <a:r>
              <a:rPr lang="en-US" sz="2600" i="1" dirty="0">
                <a:solidFill>
                  <a:schemeClr val="bg1"/>
                </a:solidFill>
                <a:effectLst>
                  <a:outerShdw blurRad="50800" dist="38100" dir="5400000" algn="t" rotWithShape="0">
                    <a:prstClr val="black">
                      <a:alpha val="40000"/>
                    </a:prstClr>
                  </a:outerShdw>
                </a:effectLst>
              </a:rPr>
              <a:t>and</a:t>
            </a:r>
            <a:r>
              <a:rPr lang="en-US" sz="2600" dirty="0">
                <a:solidFill>
                  <a:schemeClr val="bg1"/>
                </a:solidFill>
                <a:effectLst>
                  <a:outerShdw blurRad="50800" dist="38100" dir="5400000" algn="t" rotWithShape="0">
                    <a:prstClr val="black">
                      <a:alpha val="40000"/>
                    </a:prstClr>
                  </a:outerShdw>
                </a:effectLst>
              </a:rPr>
              <a:t> slaves.</a:t>
            </a:r>
          </a:p>
          <a:p>
            <a:pPr marL="457200" indent="-457200">
              <a:buFont typeface="+mj-lt"/>
              <a:buAutoNum type="arabicPeriod"/>
            </a:pPr>
            <a:endParaRPr lang="en-US" dirty="0"/>
          </a:p>
        </p:txBody>
      </p:sp>
      <p:pic>
        <p:nvPicPr>
          <p:cNvPr id="5" name="Picture 4" descr="A large waterfall in a field&#10;&#10;Description automatically generated">
            <a:extLst>
              <a:ext uri="{FF2B5EF4-FFF2-40B4-BE49-F238E27FC236}">
                <a16:creationId xmlns:a16="http://schemas.microsoft.com/office/drawing/2014/main" id="{835AC7A8-76A1-2249-8F04-8E243B9EC8C9}"/>
              </a:ext>
            </a:extLst>
          </p:cNvPr>
          <p:cNvPicPr>
            <a:picLocks noChangeAspect="1"/>
          </p:cNvPicPr>
          <p:nvPr/>
        </p:nvPicPr>
        <p:blipFill rotWithShape="1">
          <a:blip r:embed="rId3"/>
          <a:srcRect l="6064"/>
          <a:stretch/>
        </p:blipFill>
        <p:spPr>
          <a:xfrm>
            <a:off x="7086601" y="10"/>
            <a:ext cx="5105400" cy="6857990"/>
          </a:xfrm>
          <a:prstGeom prst="rect">
            <a:avLst/>
          </a:prstGeom>
        </p:spPr>
      </p:pic>
    </p:spTree>
    <p:extLst>
      <p:ext uri="{BB962C8B-B14F-4D97-AF65-F5344CB8AC3E}">
        <p14:creationId xmlns:p14="http://schemas.microsoft.com/office/powerpoint/2010/main" val="317335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2551120-B6FA-48D4-94D1-88AFAA574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1D8E1453-D9F1-467B-BC8C-44A1C243F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3">
            <a:extLst>
              <a:ext uri="{FF2B5EF4-FFF2-40B4-BE49-F238E27FC236}">
                <a16:creationId xmlns:a16="http://schemas.microsoft.com/office/drawing/2014/main" id="{61BE6162-0291-4A6E-9E50-DD0D273AA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741B6E9E-136C-474B-AB30-412392CB2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300" y="0"/>
            <a:ext cx="4076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2" name="Title 1">
            <a:extLst>
              <a:ext uri="{FF2B5EF4-FFF2-40B4-BE49-F238E27FC236}">
                <a16:creationId xmlns:a16="http://schemas.microsoft.com/office/drawing/2014/main" id="{1487F88E-5604-1C4A-891B-917EFCF83EE9}"/>
              </a:ext>
            </a:extLst>
          </p:cNvPr>
          <p:cNvSpPr>
            <a:spLocks noGrp="1"/>
          </p:cNvSpPr>
          <p:nvPr>
            <p:ph type="title"/>
          </p:nvPr>
        </p:nvSpPr>
        <p:spPr>
          <a:xfrm>
            <a:off x="8596630" y="2509752"/>
            <a:ext cx="3114040" cy="2508815"/>
          </a:xfrm>
        </p:spPr>
        <p:txBody>
          <a:bodyPr vert="horz" lIns="91440" tIns="45720" rIns="91440" bIns="45720" rtlCol="0" anchor="t">
            <a:normAutofit/>
          </a:bodyPr>
          <a:lstStyle/>
          <a:p>
            <a:pPr algn="ctr"/>
            <a:r>
              <a:rPr lang="en-US" sz="3800" b="1" kern="1200" spc="-40" baseline="0" dirty="0">
                <a:solidFill>
                  <a:schemeClr val="bg1"/>
                </a:solidFill>
                <a:effectLst>
                  <a:outerShdw blurRad="50800" dist="38100" dir="5400000" algn="t" rotWithShape="0">
                    <a:prstClr val="black">
                      <a:alpha val="40000"/>
                    </a:prstClr>
                  </a:outerShdw>
                </a:effectLst>
                <a:latin typeface="+mj-lt"/>
                <a:ea typeface="+mj-ea"/>
                <a:cs typeface="+mj-cs"/>
              </a:rPr>
              <a:t>Slavery and soil degradation</a:t>
            </a:r>
          </a:p>
        </p:txBody>
      </p:sp>
      <p:pic>
        <p:nvPicPr>
          <p:cNvPr id="5" name="Content Placeholder 4" descr="A painting of a person&#10;&#10;Description automatically generated">
            <a:extLst>
              <a:ext uri="{FF2B5EF4-FFF2-40B4-BE49-F238E27FC236}">
                <a16:creationId xmlns:a16="http://schemas.microsoft.com/office/drawing/2014/main" id="{22F34FB1-AD7D-D34D-987B-701EDC474511}"/>
              </a:ext>
            </a:extLst>
          </p:cNvPr>
          <p:cNvPicPr>
            <a:picLocks noGrp="1" noChangeAspect="1"/>
          </p:cNvPicPr>
          <p:nvPr>
            <p:ph idx="1"/>
          </p:nvPr>
        </p:nvPicPr>
        <p:blipFill>
          <a:blip r:embed="rId2"/>
          <a:stretch>
            <a:fillRect/>
          </a:stretch>
        </p:blipFill>
        <p:spPr>
          <a:xfrm>
            <a:off x="365760" y="1004887"/>
            <a:ext cx="7366000" cy="4732655"/>
          </a:xfrm>
          <a:prstGeom prst="rect">
            <a:avLst/>
          </a:prstGeom>
        </p:spPr>
      </p:pic>
    </p:spTree>
    <p:extLst>
      <p:ext uri="{BB962C8B-B14F-4D97-AF65-F5344CB8AC3E}">
        <p14:creationId xmlns:p14="http://schemas.microsoft.com/office/powerpoint/2010/main" val="396430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9F1A3-565A-DF4D-8DA6-72D28CCD6810}"/>
              </a:ext>
            </a:extLst>
          </p:cNvPr>
          <p:cNvSpPr>
            <a:spLocks noGrp="1"/>
          </p:cNvSpPr>
          <p:nvPr>
            <p:ph type="title"/>
          </p:nvPr>
        </p:nvSpPr>
        <p:spPr>
          <a:xfrm>
            <a:off x="5598041" y="365124"/>
            <a:ext cx="5837337" cy="1564685"/>
          </a:xfrm>
        </p:spPr>
        <p:txBody>
          <a:bodyPr>
            <a:normAutofit/>
          </a:bodyPr>
          <a:lstStyle/>
          <a:p>
            <a:r>
              <a:rPr lang="en-US" sz="4400" dirty="0">
                <a:solidFill>
                  <a:schemeClr val="bg1"/>
                </a:solidFill>
                <a:effectLst>
                  <a:outerShdw blurRad="50800" dist="38100" dir="5400000" algn="t" rotWithShape="0">
                    <a:prstClr val="black">
                      <a:alpha val="40000"/>
                    </a:prstClr>
                  </a:outerShdw>
                </a:effectLst>
              </a:rPr>
              <a:t>Cotton and tobacco monocultures</a:t>
            </a:r>
          </a:p>
        </p:txBody>
      </p:sp>
      <p:pic>
        <p:nvPicPr>
          <p:cNvPr id="5" name="Content Placeholder 4" descr="A vintage photo of a group of people standing in front of a mountain&#10;&#10;Description automatically generated">
            <a:extLst>
              <a:ext uri="{FF2B5EF4-FFF2-40B4-BE49-F238E27FC236}">
                <a16:creationId xmlns:a16="http://schemas.microsoft.com/office/drawing/2014/main" id="{B36F7DCB-2C97-BD4E-B254-B25069FA932A}"/>
              </a:ext>
            </a:extLst>
          </p:cNvPr>
          <p:cNvPicPr>
            <a:picLocks noChangeAspect="1"/>
          </p:cNvPicPr>
          <p:nvPr/>
        </p:nvPicPr>
        <p:blipFill rotWithShape="1">
          <a:blip r:embed="rId2"/>
          <a:srcRect r="6173"/>
          <a:stretch/>
        </p:blipFill>
        <p:spPr>
          <a:xfrm>
            <a:off x="20" y="10"/>
            <a:ext cx="5067279" cy="6857990"/>
          </a:xfrm>
          <a:prstGeom prst="rect">
            <a:avLst/>
          </a:prstGeom>
        </p:spPr>
      </p:pic>
      <p:sp>
        <p:nvSpPr>
          <p:cNvPr id="9" name="Content Placeholder 8">
            <a:extLst>
              <a:ext uri="{FF2B5EF4-FFF2-40B4-BE49-F238E27FC236}">
                <a16:creationId xmlns:a16="http://schemas.microsoft.com/office/drawing/2014/main" id="{BA318A1E-366B-4662-88D7-4776AE44B8EE}"/>
              </a:ext>
            </a:extLst>
          </p:cNvPr>
          <p:cNvSpPr>
            <a:spLocks noGrp="1"/>
          </p:cNvSpPr>
          <p:nvPr>
            <p:ph idx="1"/>
          </p:nvPr>
        </p:nvSpPr>
        <p:spPr>
          <a:xfrm>
            <a:off x="5725236" y="2737821"/>
            <a:ext cx="5710142" cy="3463963"/>
          </a:xfrm>
        </p:spPr>
        <p:txBody>
          <a:bodyPr>
            <a:normAutofit fontScale="85000" lnSpcReduction="20000"/>
          </a:bodyPr>
          <a:lstStyle/>
          <a:p>
            <a:r>
              <a:rPr lang="en-US" dirty="0"/>
              <a:t>Montgomery fails to mention the role of cotton and tobacco monocultures in degrading soil quality, displacing wildlife habitat, and of course subjugating Black people to centuries of intolerable exploitation and inhumane abuse.</a:t>
            </a:r>
          </a:p>
          <a:p>
            <a:r>
              <a:rPr lang="en-US" dirty="0"/>
              <a:t>Invention and widespread use of pesticides was tied to two things: (1) what do do with military “economic poisons” and (2) the demand for control of the boll weevil by the former slave-owning plantations growers.</a:t>
            </a:r>
          </a:p>
        </p:txBody>
      </p:sp>
    </p:spTree>
    <p:extLst>
      <p:ext uri="{BB962C8B-B14F-4D97-AF65-F5344CB8AC3E}">
        <p14:creationId xmlns:p14="http://schemas.microsoft.com/office/powerpoint/2010/main" val="13803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915ED-AF0C-3A45-87CA-2ECD4EB08DCF}"/>
              </a:ext>
            </a:extLst>
          </p:cNvPr>
          <p:cNvSpPr>
            <a:spLocks noGrp="1"/>
          </p:cNvSpPr>
          <p:nvPr>
            <p:ph type="title"/>
          </p:nvPr>
        </p:nvSpPr>
        <p:spPr>
          <a:xfrm>
            <a:off x="647700" y="467958"/>
            <a:ext cx="9341031" cy="1420009"/>
          </a:xfrm>
        </p:spPr>
        <p:txBody>
          <a:bodyPr anchor="b">
            <a:normAutofit/>
          </a:bodyPr>
          <a:lstStyle/>
          <a:p>
            <a:r>
              <a:rPr lang="en-US">
                <a:solidFill>
                  <a:schemeClr val="bg1"/>
                </a:solidFill>
              </a:rPr>
              <a:t>Other miscues and misrepresentations</a:t>
            </a:r>
          </a:p>
        </p:txBody>
      </p:sp>
      <p:sp>
        <p:nvSpPr>
          <p:cNvPr id="9" name="Content Placeholder 8">
            <a:extLst>
              <a:ext uri="{FF2B5EF4-FFF2-40B4-BE49-F238E27FC236}">
                <a16:creationId xmlns:a16="http://schemas.microsoft.com/office/drawing/2014/main" id="{CBABA7C0-E2D7-4F54-A9A3-3F34E39201D0}"/>
              </a:ext>
            </a:extLst>
          </p:cNvPr>
          <p:cNvSpPr>
            <a:spLocks noGrp="1"/>
          </p:cNvSpPr>
          <p:nvPr>
            <p:ph idx="1"/>
          </p:nvPr>
        </p:nvSpPr>
        <p:spPr>
          <a:xfrm>
            <a:off x="206477" y="2753958"/>
            <a:ext cx="11739717" cy="3853319"/>
          </a:xfrm>
        </p:spPr>
        <p:txBody>
          <a:bodyPr>
            <a:noAutofit/>
          </a:bodyPr>
          <a:lstStyle/>
          <a:p>
            <a:pPr marL="0" indent="0">
              <a:lnSpc>
                <a:spcPct val="100000"/>
              </a:lnSpc>
              <a:buNone/>
            </a:pPr>
            <a:r>
              <a:rPr lang="en-US" sz="2200" dirty="0"/>
              <a:t>The quote from p. 18 cited earlier is filled with errors and omissions:</a:t>
            </a:r>
          </a:p>
          <a:p>
            <a:pPr marL="0" indent="0">
              <a:lnSpc>
                <a:spcPct val="100000"/>
              </a:lnSpc>
              <a:buNone/>
            </a:pPr>
            <a:r>
              <a:rPr lang="en-US" sz="2200" dirty="0"/>
              <a:t>Re: Roman Empire – Soil erosion (from overuse of land to feed the standing armies of empire) played a role,  but deforestation (to build warship fleets,  military hardware, etc.) was a more fundamental underlying cause of soil erosion.</a:t>
            </a:r>
          </a:p>
          <a:p>
            <a:pPr marL="0" indent="0">
              <a:lnSpc>
                <a:spcPct val="100000"/>
              </a:lnSpc>
              <a:buNone/>
            </a:pPr>
            <a:r>
              <a:rPr lang="en-US" sz="2200" dirty="0"/>
              <a:t>Re: Rapa Nui (aka Easter Island) – New studies reject the simplistic and speculative arguments first posed by Jared Diamond that the Indigenous people clear cut the forest and eroded their soils leading to collapse.</a:t>
            </a:r>
          </a:p>
          <a:p>
            <a:pPr marL="0" indent="0">
              <a:lnSpc>
                <a:spcPct val="100000"/>
              </a:lnSpc>
              <a:buNone/>
            </a:pPr>
            <a:r>
              <a:rPr lang="en-US" sz="2200" dirty="0"/>
              <a:t>Re: Maya - Studies since the 1990s (e.g., </a:t>
            </a:r>
            <a:r>
              <a:rPr lang="en-US" sz="2200" dirty="0" err="1"/>
              <a:t>Fedick</a:t>
            </a:r>
            <a:r>
              <a:rPr lang="en-US" sz="2200" dirty="0"/>
              <a:t>, The Maya Managed Mosaic) have shown a more complex picture and deforestation and  soil erosion are not seen as principal or even minor factors in the de-urbanization of Mayan civilization.</a:t>
            </a:r>
          </a:p>
        </p:txBody>
      </p:sp>
    </p:spTree>
    <p:extLst>
      <p:ext uri="{BB962C8B-B14F-4D97-AF65-F5344CB8AC3E}">
        <p14:creationId xmlns:p14="http://schemas.microsoft.com/office/powerpoint/2010/main" val="386966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B9F8E7-EAA1-4B1C-BC13-EEB5C78C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A7734B-518B-46E3-AF41-1134F2FF7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2CF0-1CF1-E04F-9568-C38DDE1FF2E4}"/>
              </a:ext>
            </a:extLst>
          </p:cNvPr>
          <p:cNvSpPr>
            <a:spLocks noGrp="1"/>
          </p:cNvSpPr>
          <p:nvPr>
            <p:ph type="title"/>
          </p:nvPr>
        </p:nvSpPr>
        <p:spPr>
          <a:xfrm>
            <a:off x="649045" y="365124"/>
            <a:ext cx="9523655" cy="1501327"/>
          </a:xfrm>
        </p:spPr>
        <p:txBody>
          <a:bodyPr>
            <a:normAutofit/>
          </a:bodyPr>
          <a:lstStyle/>
          <a:p>
            <a:r>
              <a:rPr lang="en-US" b="0">
                <a:solidFill>
                  <a:schemeClr val="bg1"/>
                </a:solidFill>
              </a:rPr>
              <a:t>Rapa Nui</a:t>
            </a:r>
            <a:endParaRPr lang="en-US">
              <a:solidFill>
                <a:schemeClr val="bg1"/>
              </a:solidFill>
            </a:endParaRPr>
          </a:p>
        </p:txBody>
      </p:sp>
      <p:pic>
        <p:nvPicPr>
          <p:cNvPr id="4" name="Content Placeholder 4" descr="A group of people on a rock&#10;&#10;Description automatically generated">
            <a:extLst>
              <a:ext uri="{FF2B5EF4-FFF2-40B4-BE49-F238E27FC236}">
                <a16:creationId xmlns:a16="http://schemas.microsoft.com/office/drawing/2014/main" id="{9F55E7F3-CA3B-1E4C-ACAD-465D08163887}"/>
              </a:ext>
            </a:extLst>
          </p:cNvPr>
          <p:cNvPicPr>
            <a:picLocks noChangeAspect="1"/>
          </p:cNvPicPr>
          <p:nvPr/>
        </p:nvPicPr>
        <p:blipFill rotWithShape="1">
          <a:blip r:embed="rId3"/>
          <a:srcRect l="12825" r="20675"/>
          <a:stretch/>
        </p:blipFill>
        <p:spPr>
          <a:xfrm>
            <a:off x="1" y="2286000"/>
            <a:ext cx="5067300" cy="4572000"/>
          </a:xfrm>
          <a:prstGeom prst="rect">
            <a:avLst/>
          </a:prstGeom>
        </p:spPr>
      </p:pic>
      <p:sp>
        <p:nvSpPr>
          <p:cNvPr id="3" name="Content Placeholder 2">
            <a:extLst>
              <a:ext uri="{FF2B5EF4-FFF2-40B4-BE49-F238E27FC236}">
                <a16:creationId xmlns:a16="http://schemas.microsoft.com/office/drawing/2014/main" id="{E50A0C03-FC92-5441-BC97-211EA4999463}"/>
              </a:ext>
            </a:extLst>
          </p:cNvPr>
          <p:cNvSpPr>
            <a:spLocks noGrp="1"/>
          </p:cNvSpPr>
          <p:nvPr>
            <p:ph idx="1"/>
          </p:nvPr>
        </p:nvSpPr>
        <p:spPr>
          <a:xfrm>
            <a:off x="5819887" y="2899186"/>
            <a:ext cx="5610113" cy="3284359"/>
          </a:xfrm>
        </p:spPr>
        <p:txBody>
          <a:bodyPr>
            <a:normAutofit/>
          </a:bodyPr>
          <a:lstStyle/>
          <a:p>
            <a:pPr marL="0" indent="0">
              <a:lnSpc>
                <a:spcPct val="100000"/>
              </a:lnSpc>
              <a:buNone/>
            </a:pPr>
            <a:r>
              <a:rPr lang="en-US" sz="1700" dirty="0"/>
              <a:t>When I first went to Rapa Nui to conduct archaeological research, I expected to help confirm this story. Instead, I found evidence that just didn't fit the underlying timeline. As I looked more closely at data from earlier archaeological excavations and at some similar work on other Pacific islands, I realized that much of what was claimed about Rapa Nui's prehistory was speculation. I am now convinced that self-induced environmental collapse simply does not explain the fall of the Rapanui.</a:t>
            </a:r>
          </a:p>
          <a:p>
            <a:pPr marL="0" indent="0">
              <a:lnSpc>
                <a:spcPct val="100000"/>
              </a:lnSpc>
              <a:buNone/>
            </a:pPr>
            <a:r>
              <a:rPr lang="en-US" sz="1700" dirty="0"/>
              <a:t>Terry L. Hunt (2006) Rethinking the Fall of Easter Island</a:t>
            </a:r>
          </a:p>
          <a:p>
            <a:pPr marL="0" indent="0">
              <a:lnSpc>
                <a:spcPct val="100000"/>
              </a:lnSpc>
              <a:buNone/>
            </a:pPr>
            <a:r>
              <a:rPr lang="en-US" sz="1700" i="1" dirty="0"/>
              <a:t>American Scientist.</a:t>
            </a:r>
          </a:p>
        </p:txBody>
      </p:sp>
    </p:spTree>
    <p:extLst>
      <p:ext uri="{BB962C8B-B14F-4D97-AF65-F5344CB8AC3E}">
        <p14:creationId xmlns:p14="http://schemas.microsoft.com/office/powerpoint/2010/main" val="231074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B9F8E7-EAA1-4B1C-BC13-EEB5C78C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A7734B-518B-46E3-AF41-1134F2FF7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2CF0-1CF1-E04F-9568-C38DDE1FF2E4}"/>
              </a:ext>
            </a:extLst>
          </p:cNvPr>
          <p:cNvSpPr>
            <a:spLocks noGrp="1"/>
          </p:cNvSpPr>
          <p:nvPr>
            <p:ph type="title"/>
          </p:nvPr>
        </p:nvSpPr>
        <p:spPr>
          <a:xfrm>
            <a:off x="649045" y="365124"/>
            <a:ext cx="9523655" cy="1501327"/>
          </a:xfrm>
        </p:spPr>
        <p:txBody>
          <a:bodyPr>
            <a:normAutofit/>
          </a:bodyPr>
          <a:lstStyle/>
          <a:p>
            <a:r>
              <a:rPr lang="en-US" b="0">
                <a:solidFill>
                  <a:schemeClr val="bg1"/>
                </a:solidFill>
              </a:rPr>
              <a:t>Rapa Nui</a:t>
            </a:r>
            <a:endParaRPr lang="en-US">
              <a:solidFill>
                <a:schemeClr val="bg1"/>
              </a:solidFill>
            </a:endParaRPr>
          </a:p>
        </p:txBody>
      </p:sp>
      <p:sp>
        <p:nvSpPr>
          <p:cNvPr id="3" name="Content Placeholder 2">
            <a:extLst>
              <a:ext uri="{FF2B5EF4-FFF2-40B4-BE49-F238E27FC236}">
                <a16:creationId xmlns:a16="http://schemas.microsoft.com/office/drawing/2014/main" id="{E50A0C03-FC92-5441-BC97-211EA4999463}"/>
              </a:ext>
            </a:extLst>
          </p:cNvPr>
          <p:cNvSpPr>
            <a:spLocks noGrp="1"/>
          </p:cNvSpPr>
          <p:nvPr>
            <p:ph idx="1"/>
          </p:nvPr>
        </p:nvSpPr>
        <p:spPr>
          <a:xfrm>
            <a:off x="5819887" y="2899186"/>
            <a:ext cx="5610113" cy="3284359"/>
          </a:xfrm>
        </p:spPr>
        <p:txBody>
          <a:bodyPr>
            <a:normAutofit fontScale="92500" lnSpcReduction="10000"/>
          </a:bodyPr>
          <a:lstStyle/>
          <a:p>
            <a:pPr marL="0" indent="0">
              <a:lnSpc>
                <a:spcPct val="100000"/>
              </a:lnSpc>
              <a:buNone/>
            </a:pPr>
            <a:r>
              <a:rPr lang="en-US" dirty="0"/>
              <a:t>What then?</a:t>
            </a:r>
          </a:p>
          <a:p>
            <a:pPr marL="342900" indent="-342900">
              <a:lnSpc>
                <a:spcPct val="100000"/>
              </a:lnSpc>
              <a:buFont typeface="Arial" panose="020B0604020202020204" pitchFamily="34" charset="0"/>
              <a:buAutoNum type="arabicPeriod"/>
            </a:pPr>
            <a:r>
              <a:rPr lang="en-US" dirty="0"/>
              <a:t>Rats; an introduced species. Ate the reproductive parts of the </a:t>
            </a:r>
            <a:r>
              <a:rPr lang="en-US" dirty="0" err="1"/>
              <a:t>Jubaea</a:t>
            </a:r>
            <a:r>
              <a:rPr lang="en-US" dirty="0"/>
              <a:t> palm. By 1250AD massive loss of palms.</a:t>
            </a:r>
          </a:p>
          <a:p>
            <a:pPr marL="342900" indent="-342900">
              <a:lnSpc>
                <a:spcPct val="100000"/>
              </a:lnSpc>
              <a:buFont typeface="Arial" panose="020B0604020202020204" pitchFamily="34" charset="0"/>
              <a:buAutoNum type="arabicPeriod"/>
            </a:pPr>
            <a:r>
              <a:rPr lang="en-US" dirty="0"/>
              <a:t>After 1250AD, the decline of palm groves is shown to be associated with accelerated soil erosion.</a:t>
            </a:r>
          </a:p>
          <a:p>
            <a:pPr marL="342900" indent="-342900">
              <a:lnSpc>
                <a:spcPct val="100000"/>
              </a:lnSpc>
              <a:buAutoNum type="arabicPeriod"/>
            </a:pPr>
            <a:endParaRPr lang="en-US" dirty="0"/>
          </a:p>
          <a:p>
            <a:pPr marL="0" indent="0" algn="r">
              <a:lnSpc>
                <a:spcPct val="100000"/>
              </a:lnSpc>
              <a:spcBef>
                <a:spcPts val="600"/>
              </a:spcBef>
              <a:buNone/>
            </a:pPr>
            <a:r>
              <a:rPr lang="en-US" sz="1800" dirty="0"/>
              <a:t>Terry L. Hunt (2006) Rethinking the Fall of Easter Island. </a:t>
            </a:r>
            <a:endParaRPr lang="en-US" sz="1800" i="1" dirty="0"/>
          </a:p>
        </p:txBody>
      </p:sp>
      <p:pic>
        <p:nvPicPr>
          <p:cNvPr id="6" name="Picture 5" descr="A picture containing photo, grass, different, outdoor&#10;&#10;Description automatically generated">
            <a:extLst>
              <a:ext uri="{FF2B5EF4-FFF2-40B4-BE49-F238E27FC236}">
                <a16:creationId xmlns:a16="http://schemas.microsoft.com/office/drawing/2014/main" id="{856B5DC9-E28B-EB43-AAD0-61882F2BE9DC}"/>
              </a:ext>
            </a:extLst>
          </p:cNvPr>
          <p:cNvPicPr>
            <a:picLocks noChangeAspect="1"/>
          </p:cNvPicPr>
          <p:nvPr/>
        </p:nvPicPr>
        <p:blipFill>
          <a:blip r:embed="rId3"/>
          <a:stretch>
            <a:fillRect/>
          </a:stretch>
        </p:blipFill>
        <p:spPr>
          <a:xfrm>
            <a:off x="242945" y="2834641"/>
            <a:ext cx="5333997" cy="3474720"/>
          </a:xfrm>
          <a:prstGeom prst="rect">
            <a:avLst/>
          </a:prstGeom>
        </p:spPr>
      </p:pic>
    </p:spTree>
    <p:extLst>
      <p:ext uri="{BB962C8B-B14F-4D97-AF65-F5344CB8AC3E}">
        <p14:creationId xmlns:p14="http://schemas.microsoft.com/office/powerpoint/2010/main" val="110248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C88132-7E64-4E8B-943D-833A8F0F4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6B48AB-3152-443A-9912-04E3D0AB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468A7-DBF7-3048-8B27-16E0BBF59F92}"/>
              </a:ext>
            </a:extLst>
          </p:cNvPr>
          <p:cNvSpPr>
            <a:spLocks noGrp="1"/>
          </p:cNvSpPr>
          <p:nvPr>
            <p:ph type="title"/>
          </p:nvPr>
        </p:nvSpPr>
        <p:spPr>
          <a:xfrm>
            <a:off x="248473" y="2630977"/>
            <a:ext cx="3554600" cy="1596045"/>
          </a:xfrm>
        </p:spPr>
        <p:txBody>
          <a:bodyPr anchor="t">
            <a:normAutofit/>
          </a:bodyPr>
          <a:lstStyle/>
          <a:p>
            <a:r>
              <a:rPr lang="en-US" sz="3400" dirty="0">
                <a:solidFill>
                  <a:schemeClr val="bg1"/>
                </a:solidFill>
                <a:effectLst>
                  <a:outerShdw blurRad="50800" dist="38100" dir="5400000" algn="t" rotWithShape="0">
                    <a:prstClr val="black">
                      <a:alpha val="40000"/>
                    </a:prstClr>
                  </a:outerShdw>
                </a:effectLst>
              </a:rPr>
              <a:t>The Maya</a:t>
            </a:r>
            <a:br>
              <a:rPr lang="en-US" sz="3400" dirty="0">
                <a:solidFill>
                  <a:schemeClr val="bg1"/>
                </a:solidFill>
                <a:effectLst>
                  <a:outerShdw blurRad="50800" dist="38100" dir="5400000" algn="t" rotWithShape="0">
                    <a:prstClr val="black">
                      <a:alpha val="40000"/>
                    </a:prstClr>
                  </a:outerShdw>
                </a:effectLst>
              </a:rPr>
            </a:br>
            <a:r>
              <a:rPr lang="en-US" sz="3200" i="1" dirty="0">
                <a:solidFill>
                  <a:schemeClr val="bg1"/>
                </a:solidFill>
                <a:effectLst>
                  <a:outerShdw blurRad="50800" dist="38100" dir="5400000" algn="t" rotWithShape="0">
                    <a:prstClr val="black">
                      <a:alpha val="40000"/>
                    </a:prstClr>
                  </a:outerShdw>
                </a:effectLst>
              </a:rPr>
              <a:t>Decline or</a:t>
            </a:r>
            <a:br>
              <a:rPr lang="en-US" sz="3200" i="1" dirty="0">
                <a:solidFill>
                  <a:schemeClr val="bg1"/>
                </a:solidFill>
                <a:effectLst>
                  <a:outerShdw blurRad="50800" dist="38100" dir="5400000" algn="t" rotWithShape="0">
                    <a:prstClr val="black">
                      <a:alpha val="40000"/>
                    </a:prstClr>
                  </a:outerShdw>
                </a:effectLst>
              </a:rPr>
            </a:br>
            <a:r>
              <a:rPr lang="en-US" sz="3200" i="1" dirty="0">
                <a:solidFill>
                  <a:schemeClr val="bg1"/>
                </a:solidFill>
                <a:effectLst>
                  <a:outerShdw blurRad="50800" dist="38100" dir="5400000" algn="t" rotWithShape="0">
                    <a:prstClr val="black">
                      <a:alpha val="40000"/>
                    </a:prstClr>
                  </a:outerShdw>
                </a:effectLst>
              </a:rPr>
              <a:t>De-Urbanization?</a:t>
            </a:r>
          </a:p>
        </p:txBody>
      </p:sp>
      <p:pic>
        <p:nvPicPr>
          <p:cNvPr id="5" name="Content Placeholder 4" descr="A close up of a logo&#10;&#10;Description automatically generated">
            <a:extLst>
              <a:ext uri="{FF2B5EF4-FFF2-40B4-BE49-F238E27FC236}">
                <a16:creationId xmlns:a16="http://schemas.microsoft.com/office/drawing/2014/main" id="{9D52EC22-3DB4-804A-9201-B01211DBDE68}"/>
              </a:ext>
            </a:extLst>
          </p:cNvPr>
          <p:cNvPicPr>
            <a:picLocks noChangeAspect="1"/>
          </p:cNvPicPr>
          <p:nvPr/>
        </p:nvPicPr>
        <p:blipFill>
          <a:blip r:embed="rId3"/>
          <a:stretch>
            <a:fillRect/>
          </a:stretch>
        </p:blipFill>
        <p:spPr>
          <a:xfrm>
            <a:off x="4671060" y="1258402"/>
            <a:ext cx="6840220" cy="1223768"/>
          </a:xfrm>
          <a:prstGeom prst="rect">
            <a:avLst/>
          </a:prstGeom>
        </p:spPr>
      </p:pic>
      <p:sp>
        <p:nvSpPr>
          <p:cNvPr id="9" name="Content Placeholder 8">
            <a:extLst>
              <a:ext uri="{FF2B5EF4-FFF2-40B4-BE49-F238E27FC236}">
                <a16:creationId xmlns:a16="http://schemas.microsoft.com/office/drawing/2014/main" id="{B601B79A-03CD-48C8-986A-8B4308DAEC87}"/>
              </a:ext>
            </a:extLst>
          </p:cNvPr>
          <p:cNvSpPr>
            <a:spLocks noGrp="1"/>
          </p:cNvSpPr>
          <p:nvPr>
            <p:ph idx="1"/>
          </p:nvPr>
        </p:nvSpPr>
        <p:spPr>
          <a:xfrm>
            <a:off x="4238813" y="2695812"/>
            <a:ext cx="7704714" cy="3948545"/>
          </a:xfrm>
        </p:spPr>
        <p:txBody>
          <a:bodyPr>
            <a:normAutofit fontScale="85000" lnSpcReduction="20000"/>
          </a:bodyPr>
          <a:lstStyle/>
          <a:p>
            <a:pPr marL="0" indent="0">
              <a:buNone/>
            </a:pPr>
            <a:r>
              <a:rPr lang="en-US" dirty="0"/>
              <a:t>More recent studies, </a:t>
            </a:r>
            <a:r>
              <a:rPr lang="en-US" dirty="0" err="1"/>
              <a:t>lFedick</a:t>
            </a:r>
            <a:r>
              <a:rPr lang="en-US" dirty="0"/>
              <a:t> 1996 and Peña 2005, strongly indicate: (1) the Maya civilization DID NOT collapse but rather de-centralized back into earlier more rural forms of co-inhabitation of their ecosystems; (2) the flight from the city was a result of rebellion of farmers against the city-state elites and their constant warfare; (3) dendrochronology does suggest climate change impacts contributed to the flight from the cities – drought cycles made urban farming more difficult; and (4) areas around urban centers were degraded but the surrounding forests were intact and indeed intensely and sustainably managed in long duration rotation island milpas; farmers returned to their milpas in bajadas and </a:t>
            </a:r>
            <a:r>
              <a:rPr lang="en-US" dirty="0" err="1"/>
              <a:t>rejolladas</a:t>
            </a:r>
            <a:r>
              <a:rPr lang="en-US" dirty="0"/>
              <a:t> (collapsed, filled-in cenotes). Their famous floating gardens or </a:t>
            </a:r>
            <a:r>
              <a:rPr lang="en-US" dirty="0" err="1"/>
              <a:t>xinampas</a:t>
            </a:r>
            <a:r>
              <a:rPr lang="en-US" dirty="0"/>
              <a:t> were located in these landforms.</a:t>
            </a:r>
          </a:p>
        </p:txBody>
      </p:sp>
    </p:spTree>
    <p:extLst>
      <p:ext uri="{BB962C8B-B14F-4D97-AF65-F5344CB8AC3E}">
        <p14:creationId xmlns:p14="http://schemas.microsoft.com/office/powerpoint/2010/main" val="298272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1B964-EFBE-40AB-A92C-D2B93D0B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38FF78-8637-4874-BB33-692559E58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2ED84-1E94-A346-82A1-A396A77EE04C}"/>
              </a:ext>
            </a:extLst>
          </p:cNvPr>
          <p:cNvSpPr>
            <a:spLocks noGrp="1"/>
          </p:cNvSpPr>
          <p:nvPr>
            <p:ph type="title"/>
          </p:nvPr>
        </p:nvSpPr>
        <p:spPr>
          <a:xfrm>
            <a:off x="647700" y="190501"/>
            <a:ext cx="10553700" cy="790402"/>
          </a:xfrm>
        </p:spPr>
        <p:txBody>
          <a:bodyPr anchor="ctr">
            <a:normAutofit/>
          </a:bodyPr>
          <a:lstStyle/>
          <a:p>
            <a:r>
              <a:rPr lang="en-US" sz="4000" dirty="0">
                <a:solidFill>
                  <a:schemeClr val="bg1"/>
                </a:solidFill>
                <a:effectLst>
                  <a:outerShdw blurRad="50800" dist="38100" dir="5400000" algn="t" rotWithShape="0">
                    <a:prstClr val="black">
                      <a:alpha val="40000"/>
                    </a:prstClr>
                  </a:outerShdw>
                </a:effectLst>
              </a:rPr>
              <a:t>Colonial gaze?</a:t>
            </a:r>
          </a:p>
        </p:txBody>
      </p:sp>
      <p:graphicFrame>
        <p:nvGraphicFramePr>
          <p:cNvPr id="5" name="Content Placeholder 2">
            <a:extLst>
              <a:ext uri="{FF2B5EF4-FFF2-40B4-BE49-F238E27FC236}">
                <a16:creationId xmlns:a16="http://schemas.microsoft.com/office/drawing/2014/main" id="{35CE3083-B324-4CCA-AC90-1787BCF436D5}"/>
              </a:ext>
            </a:extLst>
          </p:cNvPr>
          <p:cNvGraphicFramePr>
            <a:graphicFrameLocks noGrp="1"/>
          </p:cNvGraphicFramePr>
          <p:nvPr>
            <p:ph idx="1"/>
            <p:extLst>
              <p:ext uri="{D42A27DB-BD31-4B8C-83A1-F6EECF244321}">
                <p14:modId xmlns:p14="http://schemas.microsoft.com/office/powerpoint/2010/main" val="756472592"/>
              </p:ext>
            </p:extLst>
          </p:nvPr>
        </p:nvGraphicFramePr>
        <p:xfrm>
          <a:off x="977438" y="1961804"/>
          <a:ext cx="10210800" cy="3981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32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D1D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F992-80E7-6F4C-B5E7-542D8DB0B9F4}"/>
              </a:ext>
            </a:extLst>
          </p:cNvPr>
          <p:cNvSpPr>
            <a:spLocks noGrp="1"/>
          </p:cNvSpPr>
          <p:nvPr>
            <p:ph type="title"/>
          </p:nvPr>
        </p:nvSpPr>
        <p:spPr/>
        <p:txBody>
          <a:bodyPr/>
          <a:lstStyle/>
          <a:p>
            <a:r>
              <a:rPr lang="en-US" dirty="0">
                <a:effectLst>
                  <a:outerShdw blurRad="50800" dist="38100" dir="5400000" algn="t" rotWithShape="0">
                    <a:prstClr val="black">
                      <a:alpha val="40000"/>
                    </a:prstClr>
                  </a:outerShdw>
                </a:effectLst>
              </a:rPr>
              <a:t>Inventing new myths?</a:t>
            </a:r>
          </a:p>
        </p:txBody>
      </p:sp>
      <p:sp>
        <p:nvSpPr>
          <p:cNvPr id="3" name="Content Placeholder 2">
            <a:extLst>
              <a:ext uri="{FF2B5EF4-FFF2-40B4-BE49-F238E27FC236}">
                <a16:creationId xmlns:a16="http://schemas.microsoft.com/office/drawing/2014/main" id="{2689DFBB-E45A-FE47-99DB-C5F7821A2B75}"/>
              </a:ext>
            </a:extLst>
          </p:cNvPr>
          <p:cNvSpPr>
            <a:spLocks noGrp="1"/>
          </p:cNvSpPr>
          <p:nvPr>
            <p:ph idx="1"/>
          </p:nvPr>
        </p:nvSpPr>
        <p:spPr>
          <a:xfrm>
            <a:off x="651164" y="1984785"/>
            <a:ext cx="10550236" cy="4326368"/>
          </a:xfrm>
        </p:spPr>
        <p:txBody>
          <a:bodyPr>
            <a:noAutofit/>
          </a:bodyPr>
          <a:lstStyle/>
          <a:p>
            <a:r>
              <a:rPr lang="en-US" sz="2800" dirty="0">
                <a:solidFill>
                  <a:schemeClr val="bg1"/>
                </a:solidFill>
              </a:rPr>
              <a:t>While promoting zero-tillage or minimum tillage practices for soil conservation (a very good idea), Montgomery fails to mention that the overwhelming cases of farmers adopting these methods must rely on heavy use of </a:t>
            </a:r>
            <a:r>
              <a:rPr lang="en-US" sz="2800" dirty="0" err="1">
                <a:solidFill>
                  <a:schemeClr val="bg1"/>
                </a:solidFill>
              </a:rPr>
              <a:t>agro</a:t>
            </a:r>
            <a:r>
              <a:rPr lang="en-US" sz="2800" dirty="0">
                <a:solidFill>
                  <a:schemeClr val="bg1"/>
                </a:solidFill>
              </a:rPr>
              <a:t>-industrial chemicals like herbicides (a bad idea). </a:t>
            </a:r>
          </a:p>
          <a:p>
            <a:r>
              <a:rPr lang="en-US" sz="2800" dirty="0">
                <a:solidFill>
                  <a:schemeClr val="bg1"/>
                </a:solidFill>
              </a:rPr>
              <a:t>In the end, this blind-spot perpetuates a new myth, namely that zero-tillage is an environmentally friendly soil conservation practice. It can be but not when paired with herbicide and other </a:t>
            </a:r>
            <a:r>
              <a:rPr lang="en-US" sz="2800" dirty="0" err="1">
                <a:solidFill>
                  <a:schemeClr val="bg1"/>
                </a:solidFill>
              </a:rPr>
              <a:t>agro</a:t>
            </a:r>
            <a:r>
              <a:rPr lang="en-US" sz="2800" dirty="0">
                <a:solidFill>
                  <a:schemeClr val="bg1"/>
                </a:solidFill>
              </a:rPr>
              <a:t>-chem treatment protocols.</a:t>
            </a:r>
          </a:p>
        </p:txBody>
      </p:sp>
    </p:spTree>
    <p:extLst>
      <p:ext uri="{BB962C8B-B14F-4D97-AF65-F5344CB8AC3E}">
        <p14:creationId xmlns:p14="http://schemas.microsoft.com/office/powerpoint/2010/main" val="92477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CC0F1-8019-BB4A-A95D-D491532C64D8}"/>
              </a:ext>
            </a:extLst>
          </p:cNvPr>
          <p:cNvSpPr>
            <a:spLocks noGrp="1"/>
          </p:cNvSpPr>
          <p:nvPr>
            <p:ph type="title"/>
          </p:nvPr>
        </p:nvSpPr>
        <p:spPr>
          <a:xfrm>
            <a:off x="5289290" y="360657"/>
            <a:ext cx="6680718" cy="1564685"/>
          </a:xfrm>
        </p:spPr>
        <p:txBody>
          <a:bodyPr>
            <a:normAutofit/>
          </a:bodyPr>
          <a:lstStyle/>
          <a:p>
            <a:r>
              <a:rPr lang="en-US" dirty="0">
                <a:solidFill>
                  <a:schemeClr val="bg1"/>
                </a:solidFill>
                <a:effectLst>
                  <a:outerShdw blurRad="50800" dist="38100" dir="5400000" algn="t" rotWithShape="0">
                    <a:prstClr val="black">
                      <a:alpha val="40000"/>
                    </a:prstClr>
                  </a:outerShdw>
                </a:effectLst>
              </a:rPr>
              <a:t>David R. Montgomery</a:t>
            </a:r>
          </a:p>
        </p:txBody>
      </p:sp>
      <p:pic>
        <p:nvPicPr>
          <p:cNvPr id="5" name="Content Placeholder 4" descr="A person standing on a rock&#10;&#10;Description automatically generated">
            <a:extLst>
              <a:ext uri="{FF2B5EF4-FFF2-40B4-BE49-F238E27FC236}">
                <a16:creationId xmlns:a16="http://schemas.microsoft.com/office/drawing/2014/main" id="{36EEC3E9-A06E-9A44-913E-99914985F8FE}"/>
              </a:ext>
            </a:extLst>
          </p:cNvPr>
          <p:cNvPicPr>
            <a:picLocks noChangeAspect="1"/>
          </p:cNvPicPr>
          <p:nvPr/>
        </p:nvPicPr>
        <p:blipFill rotWithShape="1">
          <a:blip r:embed="rId2"/>
          <a:srcRect r="7639"/>
          <a:stretch/>
        </p:blipFill>
        <p:spPr>
          <a:xfrm>
            <a:off x="20" y="10"/>
            <a:ext cx="5067279" cy="6857990"/>
          </a:xfrm>
          <a:prstGeom prst="rect">
            <a:avLst/>
          </a:prstGeom>
        </p:spPr>
      </p:pic>
      <p:sp>
        <p:nvSpPr>
          <p:cNvPr id="9" name="Content Placeholder 8">
            <a:extLst>
              <a:ext uri="{FF2B5EF4-FFF2-40B4-BE49-F238E27FC236}">
                <a16:creationId xmlns:a16="http://schemas.microsoft.com/office/drawing/2014/main" id="{FD7CE93E-C096-4F08-8139-1443BB08E198}"/>
              </a:ext>
            </a:extLst>
          </p:cNvPr>
          <p:cNvSpPr>
            <a:spLocks noGrp="1"/>
          </p:cNvSpPr>
          <p:nvPr>
            <p:ph idx="1"/>
          </p:nvPr>
        </p:nvSpPr>
        <p:spPr>
          <a:xfrm>
            <a:off x="5289290" y="2737821"/>
            <a:ext cx="6680718" cy="3463963"/>
          </a:xfrm>
        </p:spPr>
        <p:txBody>
          <a:bodyPr>
            <a:noAutofit/>
          </a:bodyPr>
          <a:lstStyle/>
          <a:p>
            <a:pPr marL="0" indent="0">
              <a:buNone/>
            </a:pPr>
            <a:r>
              <a:rPr lang="en-US" dirty="0"/>
              <a:t>Professor, Earth and Space Sciences, College of the Environment, U. Washington</a:t>
            </a:r>
          </a:p>
          <a:p>
            <a:pPr marL="0" indent="0">
              <a:buNone/>
            </a:pPr>
            <a:r>
              <a:rPr lang="en-US" dirty="0"/>
              <a:t>MacArthur Genius (2008)</a:t>
            </a:r>
          </a:p>
          <a:p>
            <a:pPr marL="0" indent="0">
              <a:buNone/>
            </a:pPr>
            <a:r>
              <a:rPr lang="en-US" dirty="0"/>
              <a:t>Studies the evolution of topography and the influence of geomorphological processes on ecological systems and human societies. </a:t>
            </a:r>
          </a:p>
          <a:p>
            <a:pPr marL="0" indent="0">
              <a:buNone/>
            </a:pPr>
            <a:r>
              <a:rPr lang="en-US" dirty="0"/>
              <a:t>B.S. Geology, Stanford University (1984)</a:t>
            </a:r>
          </a:p>
          <a:p>
            <a:pPr marL="0" indent="0">
              <a:buNone/>
            </a:pPr>
            <a:r>
              <a:rPr lang="en-US" dirty="0"/>
              <a:t>Ph.D. Geomorphology, UC Berkeley (1991). </a:t>
            </a:r>
          </a:p>
        </p:txBody>
      </p:sp>
    </p:spTree>
    <p:extLst>
      <p:ext uri="{BB962C8B-B14F-4D97-AF65-F5344CB8AC3E}">
        <p14:creationId xmlns:p14="http://schemas.microsoft.com/office/powerpoint/2010/main" val="232612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26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C58D-48BC-8243-9148-3A451C409EB9}"/>
              </a:ext>
            </a:extLst>
          </p:cNvPr>
          <p:cNvSpPr>
            <a:spLocks noGrp="1"/>
          </p:cNvSpPr>
          <p:nvPr>
            <p:ph type="title"/>
          </p:nvPr>
        </p:nvSpPr>
        <p:spPr/>
        <p:txBody>
          <a:bodyPr/>
          <a:lstStyle/>
          <a:p>
            <a:r>
              <a:rPr lang="en-US" dirty="0"/>
              <a:t>Other criticisms</a:t>
            </a:r>
          </a:p>
        </p:txBody>
      </p:sp>
      <p:sp>
        <p:nvSpPr>
          <p:cNvPr id="3" name="Content Placeholder 2">
            <a:extLst>
              <a:ext uri="{FF2B5EF4-FFF2-40B4-BE49-F238E27FC236}">
                <a16:creationId xmlns:a16="http://schemas.microsoft.com/office/drawing/2014/main" id="{0C3F2DCC-6BA9-0749-98F9-145CF62A2E11}"/>
              </a:ext>
            </a:extLst>
          </p:cNvPr>
          <p:cNvSpPr>
            <a:spLocks noGrp="1"/>
          </p:cNvSpPr>
          <p:nvPr>
            <p:ph idx="1"/>
          </p:nvPr>
        </p:nvSpPr>
        <p:spPr>
          <a:xfrm>
            <a:off x="651164" y="1984785"/>
            <a:ext cx="10931236" cy="4508091"/>
          </a:xfrm>
        </p:spPr>
        <p:txBody>
          <a:bodyPr>
            <a:normAutofit/>
          </a:bodyPr>
          <a:lstStyle/>
          <a:p>
            <a:r>
              <a:rPr lang="en-US" sz="2600" dirty="0">
                <a:solidFill>
                  <a:schemeClr val="bg1"/>
                </a:solidFill>
                <a:effectLst>
                  <a:outerShdw blurRad="50800" dist="38100" dir="5400000" algn="t" rotWithShape="0">
                    <a:prstClr val="black">
                      <a:alpha val="40000"/>
                    </a:prstClr>
                  </a:outerShdw>
                </a:effectLst>
              </a:rPr>
              <a:t>Montgomery never explains what the ancient methods that will help save us are. This represents (perhaps inadvertent) erasure of Indigenous knowledge since most of the practices he associates with the “New” Ag Revolution have long been practiced by Indigenous farmers including intercropping, crop rotations, composting and mulching, polycultures, companion planting, etc.</a:t>
            </a:r>
          </a:p>
          <a:p>
            <a:r>
              <a:rPr lang="en-US" sz="2600" dirty="0">
                <a:solidFill>
                  <a:schemeClr val="bg1"/>
                </a:solidFill>
                <a:effectLst>
                  <a:outerShdw blurRad="50800" dist="38100" dir="5400000" algn="t" rotWithShape="0">
                    <a:prstClr val="black">
                      <a:alpha val="40000"/>
                    </a:prstClr>
                  </a:outerShdw>
                </a:effectLst>
              </a:rPr>
              <a:t>If this is a political economic problem, then should we not have to critically examine the problematics of capitalism instead of blaming the vaguer concept of “industrialization” writ large?</a:t>
            </a:r>
          </a:p>
        </p:txBody>
      </p:sp>
    </p:spTree>
    <p:extLst>
      <p:ext uri="{BB962C8B-B14F-4D97-AF65-F5344CB8AC3E}">
        <p14:creationId xmlns:p14="http://schemas.microsoft.com/office/powerpoint/2010/main" val="424746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D5879-5530-4643-BD47-2E3FA4DA5442}"/>
              </a:ext>
            </a:extLst>
          </p:cNvPr>
          <p:cNvSpPr>
            <a:spLocks noGrp="1"/>
          </p:cNvSpPr>
          <p:nvPr>
            <p:ph type="title"/>
          </p:nvPr>
        </p:nvSpPr>
        <p:spPr>
          <a:xfrm>
            <a:off x="5598041" y="365124"/>
            <a:ext cx="5837337" cy="1564685"/>
          </a:xfrm>
        </p:spPr>
        <p:txBody>
          <a:bodyPr>
            <a:normAutofit/>
          </a:bodyPr>
          <a:lstStyle/>
          <a:p>
            <a:r>
              <a:rPr lang="en-US">
                <a:solidFill>
                  <a:schemeClr val="bg1"/>
                </a:solidFill>
              </a:rPr>
              <a:t>Final criticism</a:t>
            </a:r>
          </a:p>
        </p:txBody>
      </p:sp>
      <p:pic>
        <p:nvPicPr>
          <p:cNvPr id="5" name="Content Placeholder 4" descr="A person in a green shirt&#10;&#10;Description automatically generated">
            <a:extLst>
              <a:ext uri="{FF2B5EF4-FFF2-40B4-BE49-F238E27FC236}">
                <a16:creationId xmlns:a16="http://schemas.microsoft.com/office/drawing/2014/main" id="{17564095-CE05-DC44-90B6-9A6D9891D822}"/>
              </a:ext>
            </a:extLst>
          </p:cNvPr>
          <p:cNvPicPr>
            <a:picLocks noChangeAspect="1"/>
          </p:cNvPicPr>
          <p:nvPr/>
        </p:nvPicPr>
        <p:blipFill rotWithShape="1">
          <a:blip r:embed="rId3"/>
          <a:srcRect l="45683" r="1857" b="1"/>
          <a:stretch/>
        </p:blipFill>
        <p:spPr>
          <a:xfrm>
            <a:off x="20" y="10"/>
            <a:ext cx="5067279" cy="6857990"/>
          </a:xfrm>
          <a:prstGeom prst="rect">
            <a:avLst/>
          </a:prstGeom>
        </p:spPr>
      </p:pic>
      <p:sp>
        <p:nvSpPr>
          <p:cNvPr id="9" name="Content Placeholder 8">
            <a:extLst>
              <a:ext uri="{FF2B5EF4-FFF2-40B4-BE49-F238E27FC236}">
                <a16:creationId xmlns:a16="http://schemas.microsoft.com/office/drawing/2014/main" id="{CE0F2139-1884-4BB5-84DF-A78EF6370988}"/>
              </a:ext>
            </a:extLst>
          </p:cNvPr>
          <p:cNvSpPr>
            <a:spLocks noGrp="1"/>
          </p:cNvSpPr>
          <p:nvPr>
            <p:ph idx="1"/>
          </p:nvPr>
        </p:nvSpPr>
        <p:spPr>
          <a:xfrm>
            <a:off x="5598041" y="2737821"/>
            <a:ext cx="6271229" cy="3755055"/>
          </a:xfrm>
        </p:spPr>
        <p:txBody>
          <a:bodyPr>
            <a:noAutofit/>
          </a:bodyPr>
          <a:lstStyle/>
          <a:p>
            <a:pPr>
              <a:lnSpc>
                <a:spcPct val="100000"/>
              </a:lnSpc>
            </a:pPr>
            <a:r>
              <a:rPr lang="en-US" sz="2600" dirty="0"/>
              <a:t>Montgomery’s idea that the Regenerative Agriculture movement is being led from the bottom-up by individual farmers overlooks the fact that for Indigenous farmers the movement involves networks, community-based organizations, and other </a:t>
            </a:r>
            <a:r>
              <a:rPr lang="en-US" sz="2600" b="1" dirty="0"/>
              <a:t>institutions of collective action </a:t>
            </a:r>
            <a:r>
              <a:rPr lang="en-US" sz="2600" dirty="0"/>
              <a:t>rather than persons acting alone.</a:t>
            </a:r>
          </a:p>
        </p:txBody>
      </p:sp>
    </p:spTree>
    <p:extLst>
      <p:ext uri="{BB962C8B-B14F-4D97-AF65-F5344CB8AC3E}">
        <p14:creationId xmlns:p14="http://schemas.microsoft.com/office/powerpoint/2010/main" val="92851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236B"/>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2551120-B6FA-48D4-94D1-88AFAA574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D8E1453-D9F1-467B-BC8C-44A1C243F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921E4B3F-4EC6-4ED5-A62F-57E8080C0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CC1435-9BA2-4727-A7B8-2CCD439C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58DBA-E49E-CC48-8F9C-E66CD265C9EB}"/>
              </a:ext>
            </a:extLst>
          </p:cNvPr>
          <p:cNvSpPr>
            <a:spLocks noGrp="1"/>
          </p:cNvSpPr>
          <p:nvPr>
            <p:ph type="title"/>
          </p:nvPr>
        </p:nvSpPr>
        <p:spPr>
          <a:xfrm>
            <a:off x="647699" y="4854632"/>
            <a:ext cx="10604879" cy="1083425"/>
          </a:xfrm>
        </p:spPr>
        <p:txBody>
          <a:bodyPr vert="horz" lIns="91440" tIns="45720" rIns="91440" bIns="45720" rtlCol="0" anchor="b">
            <a:normAutofit/>
          </a:bodyPr>
          <a:lstStyle/>
          <a:p>
            <a:r>
              <a:rPr lang="en-US" sz="5400">
                <a:solidFill>
                  <a:schemeClr val="bg1"/>
                </a:solidFill>
                <a:effectLst>
                  <a:outerShdw blurRad="50800" dist="38100" dir="5400000" algn="t" rotWithShape="0">
                    <a:prstClr val="black">
                      <a:alpha val="40000"/>
                    </a:prstClr>
                  </a:outerShdw>
                </a:effectLst>
              </a:rPr>
              <a:t>Books by David R. Montgomery</a:t>
            </a:r>
          </a:p>
        </p:txBody>
      </p:sp>
      <p:pic>
        <p:nvPicPr>
          <p:cNvPr id="7" name="Picture 6" descr="A close up of a rock&#10;&#10;Description automatically generated">
            <a:extLst>
              <a:ext uri="{FF2B5EF4-FFF2-40B4-BE49-F238E27FC236}">
                <a16:creationId xmlns:a16="http://schemas.microsoft.com/office/drawing/2014/main" id="{5D21380E-9C2A-6A4C-A30D-1FE4BF046B35}"/>
              </a:ext>
            </a:extLst>
          </p:cNvPr>
          <p:cNvPicPr>
            <a:picLocks noChangeAspect="1"/>
          </p:cNvPicPr>
          <p:nvPr/>
        </p:nvPicPr>
        <p:blipFill rotWithShape="1">
          <a:blip r:embed="rId2"/>
          <a:srcRect t="22825" r="1" b="3408"/>
          <a:stretch/>
        </p:blipFill>
        <p:spPr>
          <a:xfrm>
            <a:off x="647700" y="1103994"/>
            <a:ext cx="2325236" cy="2608781"/>
          </a:xfrm>
          <a:prstGeom prst="rect">
            <a:avLst/>
          </a:prstGeom>
        </p:spPr>
      </p:pic>
      <p:pic>
        <p:nvPicPr>
          <p:cNvPr id="5" name="Content Placeholder 4" descr="A close up of a sign&#10;&#10;Description automatically generated">
            <a:extLst>
              <a:ext uri="{FF2B5EF4-FFF2-40B4-BE49-F238E27FC236}">
                <a16:creationId xmlns:a16="http://schemas.microsoft.com/office/drawing/2014/main" id="{88E7BCEC-40EF-2C42-87CA-420D44BD5EA8}"/>
              </a:ext>
            </a:extLst>
          </p:cNvPr>
          <p:cNvPicPr>
            <a:picLocks noChangeAspect="1"/>
          </p:cNvPicPr>
          <p:nvPr/>
        </p:nvPicPr>
        <p:blipFill rotWithShape="1">
          <a:blip r:embed="rId3"/>
          <a:srcRect t="6493" b="19421"/>
          <a:stretch/>
        </p:blipFill>
        <p:spPr>
          <a:xfrm>
            <a:off x="3500852" y="1113141"/>
            <a:ext cx="2325236" cy="2590487"/>
          </a:xfrm>
          <a:prstGeom prst="rect">
            <a:avLst/>
          </a:prstGeom>
        </p:spPr>
      </p:pic>
      <p:pic>
        <p:nvPicPr>
          <p:cNvPr id="9" name="Content Placeholder 8">
            <a:extLst>
              <a:ext uri="{FF2B5EF4-FFF2-40B4-BE49-F238E27FC236}">
                <a16:creationId xmlns:a16="http://schemas.microsoft.com/office/drawing/2014/main" id="{B59B95E8-BF32-3644-A085-81BD6B4E676A}"/>
              </a:ext>
            </a:extLst>
          </p:cNvPr>
          <p:cNvPicPr>
            <a:picLocks noGrp="1" noChangeAspect="1"/>
          </p:cNvPicPr>
          <p:nvPr>
            <p:ph idx="1"/>
          </p:nvPr>
        </p:nvPicPr>
        <p:blipFill rotWithShape="1">
          <a:blip r:embed="rId4"/>
          <a:srcRect t="3311" r="1" b="22776"/>
          <a:stretch/>
        </p:blipFill>
        <p:spPr>
          <a:xfrm>
            <a:off x="6365912" y="1116200"/>
            <a:ext cx="2325236" cy="2584369"/>
          </a:xfrm>
          <a:prstGeom prst="rect">
            <a:avLst/>
          </a:prstGeom>
        </p:spPr>
      </p:pic>
      <p:pic>
        <p:nvPicPr>
          <p:cNvPr id="12" name="Picture 11" descr="A field full of hay&#10;&#10;Description automatically generated">
            <a:extLst>
              <a:ext uri="{FF2B5EF4-FFF2-40B4-BE49-F238E27FC236}">
                <a16:creationId xmlns:a16="http://schemas.microsoft.com/office/drawing/2014/main" id="{C939A74C-A005-BB4D-B0CD-457DABEE1EA1}"/>
              </a:ext>
            </a:extLst>
          </p:cNvPr>
          <p:cNvPicPr>
            <a:picLocks noChangeAspect="1"/>
          </p:cNvPicPr>
          <p:nvPr/>
        </p:nvPicPr>
        <p:blipFill>
          <a:blip r:embed="rId5"/>
          <a:stretch>
            <a:fillRect/>
          </a:stretch>
        </p:blipFill>
        <p:spPr>
          <a:xfrm>
            <a:off x="9359269" y="876300"/>
            <a:ext cx="2044826" cy="3064169"/>
          </a:xfrm>
          <a:prstGeom prst="rect">
            <a:avLst/>
          </a:prstGeom>
        </p:spPr>
      </p:pic>
    </p:spTree>
    <p:extLst>
      <p:ext uri="{BB962C8B-B14F-4D97-AF65-F5344CB8AC3E}">
        <p14:creationId xmlns:p14="http://schemas.microsoft.com/office/powerpoint/2010/main" val="409740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38084E-9C0F-497C-9436-2CD6C9BC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9314D7-79E5-4587-B59D-FA5DDE9F3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BB3F6-2D05-3C47-8DA0-BE73616AE7B6}"/>
              </a:ext>
            </a:extLst>
          </p:cNvPr>
          <p:cNvSpPr>
            <a:spLocks noGrp="1"/>
          </p:cNvSpPr>
          <p:nvPr>
            <p:ph type="title"/>
          </p:nvPr>
        </p:nvSpPr>
        <p:spPr>
          <a:xfrm>
            <a:off x="990600" y="250824"/>
            <a:ext cx="10312400" cy="625476"/>
          </a:xfrm>
        </p:spPr>
        <p:txBody>
          <a:bodyPr anchor="ctr">
            <a:noAutofit/>
          </a:bodyPr>
          <a:lstStyle/>
          <a:p>
            <a:pPr algn="r"/>
            <a:r>
              <a:rPr lang="en-US" sz="4000" dirty="0">
                <a:solidFill>
                  <a:schemeClr val="bg1"/>
                </a:solidFill>
                <a:effectLst>
                  <a:outerShdw blurRad="50800" dist="38100" dir="5400000" algn="t" rotWithShape="0">
                    <a:prstClr val="black">
                      <a:alpha val="40000"/>
                    </a:prstClr>
                  </a:outerShdw>
                </a:effectLst>
              </a:rPr>
              <a:t>Principal arguments</a:t>
            </a:r>
          </a:p>
        </p:txBody>
      </p:sp>
      <p:pic>
        <p:nvPicPr>
          <p:cNvPr id="7" name="Content Placeholder 6" descr="A picture containing grass, outdoor, rock, rocky&#10;&#10;Description automatically generated">
            <a:extLst>
              <a:ext uri="{FF2B5EF4-FFF2-40B4-BE49-F238E27FC236}">
                <a16:creationId xmlns:a16="http://schemas.microsoft.com/office/drawing/2014/main" id="{519C142A-4EB3-8747-A529-DFFA6301427B}"/>
              </a:ext>
            </a:extLst>
          </p:cNvPr>
          <p:cNvPicPr>
            <a:picLocks noChangeAspect="1"/>
          </p:cNvPicPr>
          <p:nvPr/>
        </p:nvPicPr>
        <p:blipFill>
          <a:blip r:embed="rId2"/>
          <a:stretch>
            <a:fillRect/>
          </a:stretch>
        </p:blipFill>
        <p:spPr>
          <a:xfrm>
            <a:off x="410633" y="2097638"/>
            <a:ext cx="5390727" cy="3587283"/>
          </a:xfrm>
          <a:prstGeom prst="rect">
            <a:avLst/>
          </a:prstGeom>
        </p:spPr>
      </p:pic>
      <p:sp>
        <p:nvSpPr>
          <p:cNvPr id="11" name="Content Placeholder 10">
            <a:extLst>
              <a:ext uri="{FF2B5EF4-FFF2-40B4-BE49-F238E27FC236}">
                <a16:creationId xmlns:a16="http://schemas.microsoft.com/office/drawing/2014/main" id="{70E273FD-B011-46F9-BBD7-B3E9E2962946}"/>
              </a:ext>
            </a:extLst>
          </p:cNvPr>
          <p:cNvSpPr>
            <a:spLocks noGrp="1"/>
          </p:cNvSpPr>
          <p:nvPr>
            <p:ph idx="1"/>
          </p:nvPr>
        </p:nvSpPr>
        <p:spPr>
          <a:xfrm>
            <a:off x="6136640" y="1681481"/>
            <a:ext cx="5273040" cy="4495482"/>
          </a:xfrm>
        </p:spPr>
        <p:txBody>
          <a:bodyPr>
            <a:normAutofit/>
          </a:bodyPr>
          <a:lstStyle/>
          <a:p>
            <a:r>
              <a:rPr lang="en-US" dirty="0"/>
              <a:t>Degradation of farmland is as great a threat to civilization as global conflict, exploding population, climate change, and dwindling supplies of fresh water.</a:t>
            </a:r>
          </a:p>
          <a:p>
            <a:r>
              <a:rPr lang="en-US" dirty="0"/>
              <a:t>One-third of farmland is degraded.</a:t>
            </a:r>
          </a:p>
          <a:p>
            <a:r>
              <a:rPr lang="en-US" dirty="0"/>
              <a:t>Some consequences already evident: e.g., land grabs for export-oriented production.</a:t>
            </a:r>
          </a:p>
          <a:p>
            <a:r>
              <a:rPr lang="en-US" dirty="0"/>
              <a:t>Soil fertility a key strategic resource.</a:t>
            </a:r>
          </a:p>
        </p:txBody>
      </p:sp>
    </p:spTree>
    <p:extLst>
      <p:ext uri="{BB962C8B-B14F-4D97-AF65-F5344CB8AC3E}">
        <p14:creationId xmlns:p14="http://schemas.microsoft.com/office/powerpoint/2010/main" val="14227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38084E-9C0F-497C-9436-2CD6C9BC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9314D7-79E5-4587-B59D-FA5DDE9F3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BB3F6-2D05-3C47-8DA0-BE73616AE7B6}"/>
              </a:ext>
            </a:extLst>
          </p:cNvPr>
          <p:cNvSpPr>
            <a:spLocks noGrp="1"/>
          </p:cNvSpPr>
          <p:nvPr>
            <p:ph type="title"/>
          </p:nvPr>
        </p:nvSpPr>
        <p:spPr>
          <a:xfrm>
            <a:off x="990600" y="250824"/>
            <a:ext cx="10312400" cy="625476"/>
          </a:xfrm>
        </p:spPr>
        <p:txBody>
          <a:bodyPr anchor="ctr">
            <a:noAutofit/>
          </a:bodyPr>
          <a:lstStyle/>
          <a:p>
            <a:pPr algn="r"/>
            <a:r>
              <a:rPr lang="en-US" sz="4000" dirty="0">
                <a:solidFill>
                  <a:schemeClr val="bg1"/>
                </a:solidFill>
                <a:effectLst>
                  <a:outerShdw blurRad="50800" dist="38100" dir="5400000" algn="t" rotWithShape="0">
                    <a:prstClr val="black">
                      <a:alpha val="40000"/>
                    </a:prstClr>
                  </a:outerShdw>
                </a:effectLst>
              </a:rPr>
              <a:t>Principal arguments</a:t>
            </a:r>
          </a:p>
        </p:txBody>
      </p:sp>
      <p:pic>
        <p:nvPicPr>
          <p:cNvPr id="7" name="Content Placeholder 6" descr="A picture containing grass, outdoor, rock, rocky&#10;&#10;Description automatically generated">
            <a:extLst>
              <a:ext uri="{FF2B5EF4-FFF2-40B4-BE49-F238E27FC236}">
                <a16:creationId xmlns:a16="http://schemas.microsoft.com/office/drawing/2014/main" id="{519C142A-4EB3-8747-A529-DFFA6301427B}"/>
              </a:ext>
            </a:extLst>
          </p:cNvPr>
          <p:cNvPicPr>
            <a:picLocks noChangeAspect="1"/>
          </p:cNvPicPr>
          <p:nvPr/>
        </p:nvPicPr>
        <p:blipFill>
          <a:blip r:embed="rId2"/>
          <a:stretch>
            <a:fillRect/>
          </a:stretch>
        </p:blipFill>
        <p:spPr>
          <a:xfrm>
            <a:off x="410633" y="2097638"/>
            <a:ext cx="5390727" cy="3587283"/>
          </a:xfrm>
          <a:prstGeom prst="rect">
            <a:avLst/>
          </a:prstGeom>
        </p:spPr>
      </p:pic>
      <p:sp>
        <p:nvSpPr>
          <p:cNvPr id="11" name="Content Placeholder 10">
            <a:extLst>
              <a:ext uri="{FF2B5EF4-FFF2-40B4-BE49-F238E27FC236}">
                <a16:creationId xmlns:a16="http://schemas.microsoft.com/office/drawing/2014/main" id="{70E273FD-B011-46F9-BBD7-B3E9E2962946}"/>
              </a:ext>
            </a:extLst>
          </p:cNvPr>
          <p:cNvSpPr>
            <a:spLocks noGrp="1"/>
          </p:cNvSpPr>
          <p:nvPr>
            <p:ph idx="1"/>
          </p:nvPr>
        </p:nvSpPr>
        <p:spPr>
          <a:xfrm>
            <a:off x="6136640" y="1681481"/>
            <a:ext cx="5273040" cy="4495482"/>
          </a:xfrm>
        </p:spPr>
        <p:txBody>
          <a:bodyPr>
            <a:normAutofit/>
          </a:bodyPr>
          <a:lstStyle/>
          <a:p>
            <a:pPr marL="0" indent="0">
              <a:buNone/>
            </a:pPr>
            <a:r>
              <a:rPr lang="en-US" dirty="0"/>
              <a:t>Quote:</a:t>
            </a:r>
          </a:p>
          <a:p>
            <a:pPr marL="0" indent="0">
              <a:buNone/>
            </a:pPr>
            <a:r>
              <a:rPr lang="en-US" dirty="0"/>
              <a:t>“From the Roman Empire to the Maya and Polynesia’s Easter Island, one great civilization after another sank into poverty ands eventual demise after destroying their topsoil.” (18)</a:t>
            </a:r>
          </a:p>
        </p:txBody>
      </p:sp>
    </p:spTree>
    <p:extLst>
      <p:ext uri="{BB962C8B-B14F-4D97-AF65-F5344CB8AC3E}">
        <p14:creationId xmlns:p14="http://schemas.microsoft.com/office/powerpoint/2010/main" val="199842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1A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1A8D-F547-E144-8D3A-45CC4BC91253}"/>
              </a:ext>
            </a:extLst>
          </p:cNvPr>
          <p:cNvSpPr>
            <a:spLocks noGrp="1"/>
          </p:cNvSpPr>
          <p:nvPr>
            <p:ph type="title"/>
          </p:nvPr>
        </p:nvSpPr>
        <p:spPr>
          <a:xfrm>
            <a:off x="651164" y="0"/>
            <a:ext cx="10550236" cy="1501327"/>
          </a:xfrm>
        </p:spPr>
        <p:txBody>
          <a:bodyPr/>
          <a:lstStyle/>
          <a:p>
            <a:r>
              <a:rPr lang="en-US" dirty="0"/>
              <a:t>A political economic problem</a:t>
            </a:r>
          </a:p>
        </p:txBody>
      </p:sp>
      <p:sp>
        <p:nvSpPr>
          <p:cNvPr id="3" name="Content Placeholder 2">
            <a:extLst>
              <a:ext uri="{FF2B5EF4-FFF2-40B4-BE49-F238E27FC236}">
                <a16:creationId xmlns:a16="http://schemas.microsoft.com/office/drawing/2014/main" id="{4FFB6C88-9566-B648-9358-7547B8A50B22}"/>
              </a:ext>
            </a:extLst>
          </p:cNvPr>
          <p:cNvSpPr>
            <a:spLocks noGrp="1"/>
          </p:cNvSpPr>
          <p:nvPr>
            <p:ph idx="1"/>
          </p:nvPr>
        </p:nvSpPr>
        <p:spPr>
          <a:xfrm>
            <a:off x="651164" y="1984785"/>
            <a:ext cx="10965872" cy="4508091"/>
          </a:xfrm>
        </p:spPr>
        <p:txBody>
          <a:bodyPr>
            <a:normAutofit lnSpcReduction="10000"/>
          </a:bodyPr>
          <a:lstStyle/>
          <a:p>
            <a:r>
              <a:rPr lang="en-US" sz="2800" dirty="0">
                <a:solidFill>
                  <a:schemeClr val="bg1"/>
                </a:solidFill>
              </a:rPr>
              <a:t>Montgomery notes that the challenge of feeding the world is “an economic and distribution (and therefore political) problem [rather] than an agronomic one.” (19) We harvest enough food, but it is not getting to all who need it.</a:t>
            </a:r>
          </a:p>
          <a:p>
            <a:r>
              <a:rPr lang="en-US" sz="2800" dirty="0">
                <a:solidFill>
                  <a:schemeClr val="bg1"/>
                </a:solidFill>
              </a:rPr>
              <a:t>”A growing movement of farmers is starting to turn ancient patterns around, restoring life and health to their land.” (19)</a:t>
            </a:r>
          </a:p>
          <a:p>
            <a:r>
              <a:rPr lang="en-US" sz="2800" dirty="0">
                <a:solidFill>
                  <a:schemeClr val="bg1"/>
                </a:solidFill>
              </a:rPr>
              <a:t>“Soil is full of life, dirt in not.” (20)</a:t>
            </a:r>
          </a:p>
          <a:p>
            <a:r>
              <a:rPr lang="en-US" sz="2800" dirty="0">
                <a:solidFill>
                  <a:schemeClr val="bg1"/>
                </a:solidFill>
              </a:rPr>
              <a:t>Tillage and the plow are the principal factors underlying soil degradation.</a:t>
            </a:r>
          </a:p>
          <a:p>
            <a:endParaRPr lang="en-US" sz="2800" dirty="0">
              <a:solidFill>
                <a:schemeClr val="bg1"/>
              </a:solidFill>
            </a:endParaRPr>
          </a:p>
          <a:p>
            <a:endParaRPr lang="en-US" dirty="0"/>
          </a:p>
        </p:txBody>
      </p:sp>
    </p:spTree>
    <p:extLst>
      <p:ext uri="{BB962C8B-B14F-4D97-AF65-F5344CB8AC3E}">
        <p14:creationId xmlns:p14="http://schemas.microsoft.com/office/powerpoint/2010/main" val="295820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D48CB-8E45-3349-949A-2684DACF5366}"/>
              </a:ext>
            </a:extLst>
          </p:cNvPr>
          <p:cNvSpPr>
            <a:spLocks noGrp="1"/>
          </p:cNvSpPr>
          <p:nvPr>
            <p:ph type="title"/>
          </p:nvPr>
        </p:nvSpPr>
        <p:spPr>
          <a:xfrm>
            <a:off x="647700" y="467958"/>
            <a:ext cx="9341031" cy="1420009"/>
          </a:xfrm>
        </p:spPr>
        <p:txBody>
          <a:bodyPr anchor="b">
            <a:normAutofit/>
          </a:bodyPr>
          <a:lstStyle/>
          <a:p>
            <a:r>
              <a:rPr lang="en-US" dirty="0">
                <a:solidFill>
                  <a:schemeClr val="bg1"/>
                </a:solidFill>
                <a:effectLst>
                  <a:outerShdw blurRad="50800" dist="38100" dir="5400000" algn="t" rotWithShape="0">
                    <a:prstClr val="black">
                      <a:alpha val="40000"/>
                    </a:prstClr>
                  </a:outerShdw>
                </a:effectLst>
              </a:rPr>
              <a:t>Other main arguments</a:t>
            </a:r>
          </a:p>
        </p:txBody>
      </p:sp>
      <p:sp>
        <p:nvSpPr>
          <p:cNvPr id="3" name="Content Placeholder 2">
            <a:extLst>
              <a:ext uri="{FF2B5EF4-FFF2-40B4-BE49-F238E27FC236}">
                <a16:creationId xmlns:a16="http://schemas.microsoft.com/office/drawing/2014/main" id="{D3D94CCF-1347-934C-8F26-570D95A85B3E}"/>
              </a:ext>
            </a:extLst>
          </p:cNvPr>
          <p:cNvSpPr>
            <a:spLocks noGrp="1"/>
          </p:cNvSpPr>
          <p:nvPr>
            <p:ph idx="1"/>
          </p:nvPr>
        </p:nvSpPr>
        <p:spPr>
          <a:xfrm>
            <a:off x="647700" y="2802366"/>
            <a:ext cx="10655301" cy="3806251"/>
          </a:xfrm>
        </p:spPr>
        <p:txBody>
          <a:bodyPr>
            <a:normAutofit/>
          </a:bodyPr>
          <a:lstStyle/>
          <a:p>
            <a:pPr>
              <a:lnSpc>
                <a:spcPct val="100000"/>
              </a:lnSpc>
            </a:pPr>
            <a:r>
              <a:rPr lang="en-US" sz="2600" dirty="0"/>
              <a:t>The poorer the soil, the more impoverished the people.” (21)</a:t>
            </a:r>
          </a:p>
          <a:p>
            <a:pPr>
              <a:lnSpc>
                <a:spcPct val="100000"/>
              </a:lnSpc>
            </a:pPr>
            <a:r>
              <a:rPr lang="en-US" sz="2600" dirty="0"/>
              <a:t>Restoring soil health can help us solve other problems like water., energy, climate, and environmental and public health problems. (21)</a:t>
            </a:r>
          </a:p>
          <a:p>
            <a:pPr>
              <a:lnSpc>
                <a:spcPct val="100000"/>
              </a:lnSpc>
            </a:pPr>
            <a:r>
              <a:rPr lang="en-US" sz="2600" dirty="0"/>
              <a:t>There are solutions: Zero or minimum tillage methods and precision fertilizer use are two methods already embraced by a growing number of “progressive” or “regenerative” farmers. (22-3)</a:t>
            </a:r>
          </a:p>
          <a:p>
            <a:pPr>
              <a:lnSpc>
                <a:spcPct val="100000"/>
              </a:lnSpc>
            </a:pPr>
            <a:r>
              <a:rPr lang="en-US" sz="2600" dirty="0"/>
              <a:t>Using organic matter to rebuild soil is possible and leads to quick results. (25)</a:t>
            </a:r>
          </a:p>
          <a:p>
            <a:pPr marL="0" indent="0">
              <a:lnSpc>
                <a:spcPct val="100000"/>
              </a:lnSpc>
              <a:buNone/>
            </a:pPr>
            <a:endParaRPr lang="en-US" sz="2200" dirty="0"/>
          </a:p>
        </p:txBody>
      </p:sp>
    </p:spTree>
    <p:extLst>
      <p:ext uri="{BB962C8B-B14F-4D97-AF65-F5344CB8AC3E}">
        <p14:creationId xmlns:p14="http://schemas.microsoft.com/office/powerpoint/2010/main" val="146818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BE9CA-F353-5941-91F0-EA32438F2DCA}"/>
              </a:ext>
            </a:extLst>
          </p:cNvPr>
          <p:cNvSpPr>
            <a:spLocks noGrp="1"/>
          </p:cNvSpPr>
          <p:nvPr>
            <p:ph type="title"/>
          </p:nvPr>
        </p:nvSpPr>
        <p:spPr>
          <a:xfrm>
            <a:off x="647700" y="467958"/>
            <a:ext cx="9341031" cy="1420009"/>
          </a:xfrm>
        </p:spPr>
        <p:txBody>
          <a:bodyPr anchor="b">
            <a:normAutofit/>
          </a:bodyPr>
          <a:lstStyle/>
          <a:p>
            <a:r>
              <a:rPr lang="en-US" dirty="0">
                <a:solidFill>
                  <a:schemeClr val="bg1"/>
                </a:solidFill>
                <a:effectLst>
                  <a:outerShdw blurRad="50800" dist="38100" dir="5400000" algn="t" rotWithShape="0">
                    <a:prstClr val="black">
                      <a:alpha val="40000"/>
                    </a:prstClr>
                  </a:outerShdw>
                </a:effectLst>
              </a:rPr>
              <a:t>A new revolution?</a:t>
            </a:r>
          </a:p>
        </p:txBody>
      </p:sp>
      <p:sp>
        <p:nvSpPr>
          <p:cNvPr id="3" name="Content Placeholder 2">
            <a:extLst>
              <a:ext uri="{FF2B5EF4-FFF2-40B4-BE49-F238E27FC236}">
                <a16:creationId xmlns:a16="http://schemas.microsoft.com/office/drawing/2014/main" id="{FF6AFFA5-53E9-9344-AD04-4CA5C277AA4B}"/>
              </a:ext>
            </a:extLst>
          </p:cNvPr>
          <p:cNvSpPr>
            <a:spLocks noGrp="1"/>
          </p:cNvSpPr>
          <p:nvPr>
            <p:ph idx="1"/>
          </p:nvPr>
        </p:nvSpPr>
        <p:spPr>
          <a:xfrm>
            <a:off x="647700" y="2802366"/>
            <a:ext cx="11114809" cy="3587675"/>
          </a:xfrm>
        </p:spPr>
        <p:txBody>
          <a:bodyPr>
            <a:noAutofit/>
          </a:bodyPr>
          <a:lstStyle/>
          <a:p>
            <a:pPr>
              <a:lnSpc>
                <a:spcPct val="100000"/>
              </a:lnSpc>
            </a:pPr>
            <a:r>
              <a:rPr lang="en-US" sz="2600" dirty="0"/>
              <a:t>First agricultural revolution: Shift to cultivation (instead of hunting and foraging) and eventually the use of the plow and animal labor.</a:t>
            </a:r>
          </a:p>
          <a:p>
            <a:pPr>
              <a:lnSpc>
                <a:spcPct val="100000"/>
              </a:lnSpc>
            </a:pPr>
            <a:r>
              <a:rPr lang="en-US" sz="2600" dirty="0"/>
              <a:t>Second ag revolution: Adoption of ”soil husbandry” (crop rotations, intercropping, manure, etc.).</a:t>
            </a:r>
          </a:p>
          <a:p>
            <a:pPr>
              <a:lnSpc>
                <a:spcPct val="100000"/>
              </a:lnSpc>
            </a:pPr>
            <a:r>
              <a:rPr lang="en-US" sz="2600" dirty="0"/>
              <a:t>Third ag revolution: Mechanization and industrialization; dependence on fossil fuels; intensive use of chemical fertilizers.</a:t>
            </a:r>
          </a:p>
          <a:p>
            <a:pPr>
              <a:lnSpc>
                <a:spcPct val="100000"/>
              </a:lnSpc>
            </a:pPr>
            <a:r>
              <a:rPr lang="en-US" sz="2600" dirty="0"/>
              <a:t>Fourth ag revolution: Green Revolution and biotechnology; boosted yields; corporate control of seeds and agrochemical inputs. (27)</a:t>
            </a:r>
          </a:p>
        </p:txBody>
      </p:sp>
    </p:spTree>
    <p:extLst>
      <p:ext uri="{BB962C8B-B14F-4D97-AF65-F5344CB8AC3E}">
        <p14:creationId xmlns:p14="http://schemas.microsoft.com/office/powerpoint/2010/main" val="351067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236B"/>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7E407-6533-8B4C-9AB2-16AC1403BB9A}"/>
              </a:ext>
            </a:extLst>
          </p:cNvPr>
          <p:cNvSpPr>
            <a:spLocks noGrp="1"/>
          </p:cNvSpPr>
          <p:nvPr>
            <p:ph type="title"/>
          </p:nvPr>
        </p:nvSpPr>
        <p:spPr>
          <a:xfrm>
            <a:off x="647700" y="467958"/>
            <a:ext cx="9341031" cy="1420009"/>
          </a:xfrm>
        </p:spPr>
        <p:txBody>
          <a:bodyPr anchor="b">
            <a:normAutofit/>
          </a:bodyPr>
          <a:lstStyle/>
          <a:p>
            <a:r>
              <a:rPr lang="en-US" dirty="0">
                <a:solidFill>
                  <a:schemeClr val="bg1"/>
                </a:solidFill>
                <a:effectLst>
                  <a:outerShdw blurRad="50800" dist="38100" dir="5400000" algn="t" rotWithShape="0">
                    <a:prstClr val="black">
                      <a:alpha val="40000"/>
                    </a:prstClr>
                  </a:outerShdw>
                </a:effectLst>
              </a:rPr>
              <a:t>So, a key question for Montgomery</a:t>
            </a:r>
          </a:p>
        </p:txBody>
      </p:sp>
      <p:sp>
        <p:nvSpPr>
          <p:cNvPr id="3" name="Content Placeholder 2">
            <a:extLst>
              <a:ext uri="{FF2B5EF4-FFF2-40B4-BE49-F238E27FC236}">
                <a16:creationId xmlns:a16="http://schemas.microsoft.com/office/drawing/2014/main" id="{C6E35F28-EAA0-9F45-8CAD-60DE843368B1}"/>
              </a:ext>
            </a:extLst>
          </p:cNvPr>
          <p:cNvSpPr>
            <a:spLocks noGrp="1"/>
          </p:cNvSpPr>
          <p:nvPr>
            <p:ph idx="1"/>
          </p:nvPr>
        </p:nvSpPr>
        <p:spPr>
          <a:xfrm>
            <a:off x="647700" y="2802367"/>
            <a:ext cx="10655301" cy="3367144"/>
          </a:xfrm>
        </p:spPr>
        <p:txBody>
          <a:bodyPr>
            <a:normAutofit/>
          </a:bodyPr>
          <a:lstStyle/>
          <a:p>
            <a:pPr>
              <a:lnSpc>
                <a:spcPct val="100000"/>
              </a:lnSpc>
            </a:pPr>
            <a:r>
              <a:rPr lang="en-US" sz="2800" dirty="0">
                <a:solidFill>
                  <a:schemeClr val="bg1"/>
                </a:solidFill>
              </a:rPr>
              <a:t>“What will the future hold as we burn through the supply of cheap oil and our population continues to rise alongside ongoing soil loss and climate change?” (28)</a:t>
            </a:r>
          </a:p>
          <a:p>
            <a:pPr>
              <a:lnSpc>
                <a:spcPct val="100000"/>
              </a:lnSpc>
            </a:pPr>
            <a:r>
              <a:rPr lang="en-US" sz="2800" dirty="0">
                <a:solidFill>
                  <a:schemeClr val="bg1"/>
                </a:solidFill>
              </a:rPr>
              <a:t>“This time we need to ask what agriculture would look like if we relied on building fertile soil instead of depending on chemical substitutes. What would this new, fifth agricultural revolution look like?” (29)</a:t>
            </a:r>
          </a:p>
        </p:txBody>
      </p:sp>
    </p:spTree>
    <p:extLst>
      <p:ext uri="{BB962C8B-B14F-4D97-AF65-F5344CB8AC3E}">
        <p14:creationId xmlns:p14="http://schemas.microsoft.com/office/powerpoint/2010/main" val="1391133133"/>
      </p:ext>
    </p:extLst>
  </p:cSld>
  <p:clrMapOvr>
    <a:masterClrMapping/>
  </p:clrMapOvr>
</p:sld>
</file>

<file path=ppt/theme/theme1.xml><?xml version="1.0" encoding="utf-8"?>
<a:theme xmlns:a="http://schemas.openxmlformats.org/drawingml/2006/main" name="ColorBlockVTI">
  <a:themeElements>
    <a:clrScheme name="AnalogousFromLightSeedLeftStep">
      <a:dk1>
        <a:srgbClr val="000000"/>
      </a:dk1>
      <a:lt1>
        <a:srgbClr val="FFFFFF"/>
      </a:lt1>
      <a:dk2>
        <a:srgbClr val="412E24"/>
      </a:dk2>
      <a:lt2>
        <a:srgbClr val="E8E7E2"/>
      </a:lt2>
      <a:accent1>
        <a:srgbClr val="9197CC"/>
      </a:accent1>
      <a:accent2>
        <a:srgbClr val="789EC0"/>
      </a:accent2>
      <a:accent3>
        <a:srgbClr val="7DADB0"/>
      </a:accent3>
      <a:accent4>
        <a:srgbClr val="6EB099"/>
      </a:accent4>
      <a:accent5>
        <a:srgbClr val="7CB188"/>
      </a:accent5>
      <a:accent6>
        <a:srgbClr val="7AB06E"/>
      </a:accent6>
      <a:hlink>
        <a:srgbClr val="898453"/>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1763</Words>
  <Application>Microsoft Macintosh PowerPoint</Application>
  <PresentationFormat>Widescreen</PresentationFormat>
  <Paragraphs>85</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Avenir Next LT Pro Light</vt:lpstr>
      <vt:lpstr>Calibri</vt:lpstr>
      <vt:lpstr>ColorBlockVTI</vt:lpstr>
      <vt:lpstr>The environmental history of soil degradation </vt:lpstr>
      <vt:lpstr>David R. Montgomery</vt:lpstr>
      <vt:lpstr>Books by David R. Montgomery</vt:lpstr>
      <vt:lpstr>Principal arguments</vt:lpstr>
      <vt:lpstr>Principal arguments</vt:lpstr>
      <vt:lpstr>A political economic problem</vt:lpstr>
      <vt:lpstr>Other main arguments</vt:lpstr>
      <vt:lpstr>A new revolution?</vt:lpstr>
      <vt:lpstr>So, a key question for Montgomery</vt:lpstr>
      <vt:lpstr>Final points</vt:lpstr>
      <vt:lpstr>Decolonial Critique &amp; Questions</vt:lpstr>
      <vt:lpstr>Slavery and soil degradation</vt:lpstr>
      <vt:lpstr>Cotton and tobacco monocultures</vt:lpstr>
      <vt:lpstr>Other miscues and misrepresentations</vt:lpstr>
      <vt:lpstr>Rapa Nui</vt:lpstr>
      <vt:lpstr>Rapa Nui</vt:lpstr>
      <vt:lpstr>The Maya Decline or De-Urbanization?</vt:lpstr>
      <vt:lpstr>Colonial gaze?</vt:lpstr>
      <vt:lpstr>Inventing new myths?</vt:lpstr>
      <vt:lpstr>Other criticisms</vt:lpstr>
      <vt:lpstr>Final criticism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environmental history of soil degradation </dc:title>
  <dc:creator>Devon G. Pena</dc:creator>
  <cp:lastModifiedBy>Devon G. Pena</cp:lastModifiedBy>
  <cp:revision>1</cp:revision>
  <dcterms:created xsi:type="dcterms:W3CDTF">2020-07-29T20:45:37Z</dcterms:created>
  <dcterms:modified xsi:type="dcterms:W3CDTF">2020-07-29T20:45:57Z</dcterms:modified>
</cp:coreProperties>
</file>