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25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41"/>
    <p:restoredTop sz="94663"/>
  </p:normalViewPr>
  <p:slideViewPr>
    <p:cSldViewPr snapToGrid="0" snapToObjects="1">
      <p:cViewPr varScale="1">
        <p:scale>
          <a:sx n="58" d="100"/>
          <a:sy n="58" d="100"/>
        </p:scale>
        <p:origin x="232" y="1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6847D-1CF6-46BA-B46B-48BED0604A28}"/>
              </a:ext>
            </a:extLst>
          </p:cNvPr>
          <p:cNvSpPr>
            <a:spLocks noGrp="1"/>
          </p:cNvSpPr>
          <p:nvPr>
            <p:ph type="ctrTitle"/>
          </p:nvPr>
        </p:nvSpPr>
        <p:spPr>
          <a:xfrm>
            <a:off x="1524000" y="1122363"/>
            <a:ext cx="9144000" cy="2387600"/>
          </a:xfrm>
        </p:spPr>
        <p:txBody>
          <a:bodyPr anchor="b"/>
          <a:lstStyle>
            <a:lvl1pPr algn="ctr">
              <a:defRPr sz="6000" b="1" cap="all" spc="1500" baseline="0">
                <a:latin typeface="+mj-lt"/>
                <a:ea typeface="Source Sans Pro SemiBold" panose="020B060303040302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FB4F5A5-C931-4A4C-B6B1-EF4C95965BFF}"/>
              </a:ext>
            </a:extLst>
          </p:cNvPr>
          <p:cNvSpPr>
            <a:spLocks noGrp="1"/>
          </p:cNvSpPr>
          <p:nvPr>
            <p:ph type="subTitle" idx="1"/>
          </p:nvPr>
        </p:nvSpPr>
        <p:spPr>
          <a:xfrm>
            <a:off x="1524000" y="3602038"/>
            <a:ext cx="9144000" cy="1655762"/>
          </a:xfrm>
        </p:spPr>
        <p:txBody>
          <a:bodyPr/>
          <a:lstStyle>
            <a:lvl1pPr marL="0" indent="0" algn="ctr">
              <a:buNone/>
              <a:defRPr sz="2400" cap="all" spc="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7" name="Graphic 185">
            <a:extLst>
              <a:ext uri="{FF2B5EF4-FFF2-40B4-BE49-F238E27FC236}">
                <a16:creationId xmlns:a16="http://schemas.microsoft.com/office/drawing/2014/main" id="{8A351602-3772-4279-B0D3-A523F6F6EAB3}"/>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A5AAAA75-5FFB-4C07-AD4A-3146773E6CDD}"/>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1479895E-3847-44BB-8404-28F14219FB70}"/>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50E02F68-8149-4236-8D9F-6B550F78B932}"/>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956FCAAB-F073-4561-A484-42C7DD10DC26}"/>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6CF8DB94-87A3-43E9-9BBB-301CFF0FB05B}"/>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35DE4AEC-B6E4-439C-B716-EBE3D4D1DC76}"/>
              </a:ext>
            </a:extLst>
          </p:cNvPr>
          <p:cNvSpPr>
            <a:spLocks noGrp="1"/>
          </p:cNvSpPr>
          <p:nvPr>
            <p:ph type="dt" sz="half" idx="10"/>
          </p:nvPr>
        </p:nvSpPr>
        <p:spPr/>
        <p:txBody>
          <a:bodyPr/>
          <a:lstStyle/>
          <a:p>
            <a:fld id="{97BFF81C-1FCB-4DBA-8044-F1A0FCFD45A6}" type="datetime1">
              <a:rPr lang="en-US" smtClean="0"/>
              <a:t>7/29/20</a:t>
            </a:fld>
            <a:endParaRPr lang="en-US" dirty="0"/>
          </a:p>
        </p:txBody>
      </p:sp>
      <p:sp>
        <p:nvSpPr>
          <p:cNvPr id="5" name="Footer Placeholder 4">
            <a:extLst>
              <a:ext uri="{FF2B5EF4-FFF2-40B4-BE49-F238E27FC236}">
                <a16:creationId xmlns:a16="http://schemas.microsoft.com/office/drawing/2014/main" id="{F478BC18-102E-45BF-8FEA-801E9C59D143}"/>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FAA8BF5F-B1F8-461F-9B3D-7D50D02423E7}"/>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7D6BF779-0B8C-4CC2-9268-9506AD0C5331}"/>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85255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A871-D377-4EC0-9ACF-86842F01E1D0}"/>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3D53202-92A9-45A3-B812-777DB9578B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7" name="Graphic 185">
            <a:extLst>
              <a:ext uri="{FF2B5EF4-FFF2-40B4-BE49-F238E27FC236}">
                <a16:creationId xmlns:a16="http://schemas.microsoft.com/office/drawing/2014/main" id="{7196FB0C-3A9D-4892-90C9-21F3459AAD9E}"/>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16938C96-CF0F-4B69-A695-913F11BFC6F0}"/>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3CA7E6BB-6B60-4BF5-9D3E-A3FE782EF5B0}"/>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3F693EDA-57B3-4AEB-863B-B198C2A5A8E3}"/>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B3A04A96-045F-4B6E-AEEE-11A2FA01B4FC}"/>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7FB357DC-5AD3-44F4-879B-5AD6B18AC36F}"/>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FA2CA47F-83AD-4BE3-AC2F-6C17883F78C7}"/>
              </a:ext>
            </a:extLst>
          </p:cNvPr>
          <p:cNvSpPr>
            <a:spLocks noGrp="1"/>
          </p:cNvSpPr>
          <p:nvPr>
            <p:ph type="dt" sz="half" idx="10"/>
          </p:nvPr>
        </p:nvSpPr>
        <p:spPr/>
        <p:txBody>
          <a:bodyPr/>
          <a:lstStyle/>
          <a:p>
            <a:fld id="{FB9092B3-2D87-4CDF-B84B-C46E5F5D31F7}" type="datetime1">
              <a:rPr lang="en-US" smtClean="0"/>
              <a:t>7/29/20</a:t>
            </a:fld>
            <a:endParaRPr lang="en-US" dirty="0"/>
          </a:p>
        </p:txBody>
      </p:sp>
      <p:sp>
        <p:nvSpPr>
          <p:cNvPr id="5" name="Footer Placeholder 4">
            <a:extLst>
              <a:ext uri="{FF2B5EF4-FFF2-40B4-BE49-F238E27FC236}">
                <a16:creationId xmlns:a16="http://schemas.microsoft.com/office/drawing/2014/main" id="{21118A72-3200-4597-A9C5-0D9ECFF3E8C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D70055A-71D4-49B4-8A8F-19AFDB84E958}"/>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0B0E5D27-C447-432F-982D-B60FDD6F34AD}"/>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679007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C59DBB-9256-464D-8A6A-8BDA71541D6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A25E310-E6CB-4838-8E9B-B288DA5527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7" name="Graphic 185">
            <a:extLst>
              <a:ext uri="{FF2B5EF4-FFF2-40B4-BE49-F238E27FC236}">
                <a16:creationId xmlns:a16="http://schemas.microsoft.com/office/drawing/2014/main" id="{BCF412A8-E798-47AD-ABD9-98D76A55D30B}"/>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E70160C5-475D-401A-AEE2-2C04E99A1518}"/>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07CC7CE9-9C7F-49C2-8609-47BF523390F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726FD5F1-978C-45AF-9086-D5DBE1F01681}"/>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3873AB1C-723A-4FB4-9B23-65BAF5074833}"/>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61DE5510-5094-4FA4-96E5-AD4841D1C38A}"/>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F7CE2202-679F-48B0-B2DD-F6F54711224B}"/>
              </a:ext>
            </a:extLst>
          </p:cNvPr>
          <p:cNvSpPr>
            <a:spLocks noGrp="1"/>
          </p:cNvSpPr>
          <p:nvPr>
            <p:ph type="dt" sz="half" idx="10"/>
          </p:nvPr>
        </p:nvSpPr>
        <p:spPr/>
        <p:txBody>
          <a:bodyPr/>
          <a:lstStyle/>
          <a:p>
            <a:fld id="{3D769E57-47B1-47B0-B526-3153E4B1E729}" type="datetime1">
              <a:rPr lang="en-US" smtClean="0"/>
              <a:t>7/29/20</a:t>
            </a:fld>
            <a:endParaRPr lang="en-US" dirty="0"/>
          </a:p>
        </p:txBody>
      </p:sp>
      <p:sp>
        <p:nvSpPr>
          <p:cNvPr id="5" name="Footer Placeholder 4">
            <a:extLst>
              <a:ext uri="{FF2B5EF4-FFF2-40B4-BE49-F238E27FC236}">
                <a16:creationId xmlns:a16="http://schemas.microsoft.com/office/drawing/2014/main" id="{D07BC83D-E4C0-49E1-ADA1-1AF403984BD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31BF211E-B2EA-4CDC-9E84-B6898394921B}"/>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1FE2F5FD-5D31-4C1D-82F8-93624C7B0A3C}"/>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803392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88500-1605-41EA-A15F-9B79DF7E405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9B14AC8-25A5-4D7F-BF23-CB20AA2ECF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8" name="Graphic 185">
            <a:extLst>
              <a:ext uri="{FF2B5EF4-FFF2-40B4-BE49-F238E27FC236}">
                <a16:creationId xmlns:a16="http://schemas.microsoft.com/office/drawing/2014/main" id="{8997F1B7-1EE7-4EA5-A5A4-866F9A810C9F}"/>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B5E13483-2FB6-4753-8402-06FDC3498E06}"/>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88F0DF22-F640-4002-B783-DF1C6A9473F6}"/>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9C2787B8-7984-4332-B611-D3D3DE898FE0}"/>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5AF3646C-B3D7-4F57-8FD2-CD93CEB39214}"/>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C65FA7DA-93A0-43A4-834C-0F1BB9806A8C}"/>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21995D22-0146-4DE2-9E78-4C00333D499A}"/>
              </a:ext>
            </a:extLst>
          </p:cNvPr>
          <p:cNvSpPr>
            <a:spLocks noGrp="1"/>
          </p:cNvSpPr>
          <p:nvPr>
            <p:ph type="dt" sz="half" idx="10"/>
          </p:nvPr>
        </p:nvSpPr>
        <p:spPr/>
        <p:txBody>
          <a:bodyPr/>
          <a:lstStyle/>
          <a:p>
            <a:fld id="{5A87773D-8987-489A-A650-3D6F7D5C7C38}" type="datetime1">
              <a:rPr lang="en-US" smtClean="0"/>
              <a:t>7/29/20</a:t>
            </a:fld>
            <a:endParaRPr lang="en-US" dirty="0"/>
          </a:p>
        </p:txBody>
      </p:sp>
      <p:sp>
        <p:nvSpPr>
          <p:cNvPr id="5" name="Footer Placeholder 4">
            <a:extLst>
              <a:ext uri="{FF2B5EF4-FFF2-40B4-BE49-F238E27FC236}">
                <a16:creationId xmlns:a16="http://schemas.microsoft.com/office/drawing/2014/main" id="{6459717A-A1FE-485D-AFFF-2C7026C710A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76DB88B-64CF-4100-8F07-D191DD7939F9}"/>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104332FF-8349-42A5-B5C8-5EE3825CE252}"/>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778620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BFE6C-EBF1-47DE-8468-E7125172B7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4104992-D139-48DC-BCCE-D71EA23CA2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7" name="Graphic 185">
            <a:extLst>
              <a:ext uri="{FF2B5EF4-FFF2-40B4-BE49-F238E27FC236}">
                <a16:creationId xmlns:a16="http://schemas.microsoft.com/office/drawing/2014/main" id="{A8C5E768-0E62-4DE7-A0AF-93121DA8439E}"/>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6402845F-9E8A-41E1-B051-1AAA46C997A2}"/>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AA45C410-5FD0-4339-A3BC-A865DE4190A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C7B0B703-8BA8-483C-A433-C44C809687DE}"/>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ECCFA03D-B879-419B-88B9-F4F3645C8AF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B6B0260A-6B2D-4F54-8614-60BC3103E166}"/>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751AB8F6-0796-47E9-B1D4-760B7CCFC75D}"/>
              </a:ext>
            </a:extLst>
          </p:cNvPr>
          <p:cNvSpPr>
            <a:spLocks noGrp="1"/>
          </p:cNvSpPr>
          <p:nvPr>
            <p:ph type="dt" sz="half" idx="10"/>
          </p:nvPr>
        </p:nvSpPr>
        <p:spPr/>
        <p:txBody>
          <a:bodyPr/>
          <a:lstStyle/>
          <a:p>
            <a:fld id="{97E150C1-1D78-4D80-810D-E9E86F6E88AB}" type="datetime1">
              <a:rPr lang="en-US" smtClean="0"/>
              <a:t>7/29/20</a:t>
            </a:fld>
            <a:endParaRPr lang="en-US" dirty="0"/>
          </a:p>
        </p:txBody>
      </p:sp>
      <p:sp>
        <p:nvSpPr>
          <p:cNvPr id="5" name="Footer Placeholder 4">
            <a:extLst>
              <a:ext uri="{FF2B5EF4-FFF2-40B4-BE49-F238E27FC236}">
                <a16:creationId xmlns:a16="http://schemas.microsoft.com/office/drawing/2014/main" id="{37886FC0-7327-44D9-B689-0AE73FD25596}"/>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219D265-BFBA-4C93-9B1A-B9483AE6BF32}"/>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464F5FEB-DE92-47DA-8C46-DC088E8960A4}"/>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4036760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637BE-B22F-40EE-94F0-04549BC56238}"/>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AA71582-4BAF-4211-AD4A-476ED6EB11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99DCF6B-C800-4345-BAE9-EE9FA65903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8" name="Graphic 185">
            <a:extLst>
              <a:ext uri="{FF2B5EF4-FFF2-40B4-BE49-F238E27FC236}">
                <a16:creationId xmlns:a16="http://schemas.microsoft.com/office/drawing/2014/main" id="{E6190A1E-5381-43C4-B058-7758339984D6}"/>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F7E35469-0BEA-4E5E-955F-1AA300A62DE5}"/>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58F650BE-565E-4A52-8143-7A87700FC5F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286A3F89-AA2A-44E5-915E-C47A069EB68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5C57F514-AB27-4489-8D3C-01DD1025DDAD}"/>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0141169F-1C39-4D04-AF32-D0D14D004B05}"/>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id="{93087465-759F-4895-8FC6-DD464FB918CA}"/>
              </a:ext>
            </a:extLst>
          </p:cNvPr>
          <p:cNvSpPr>
            <a:spLocks noGrp="1"/>
          </p:cNvSpPr>
          <p:nvPr>
            <p:ph type="dt" sz="half" idx="10"/>
          </p:nvPr>
        </p:nvSpPr>
        <p:spPr/>
        <p:txBody>
          <a:bodyPr/>
          <a:lstStyle/>
          <a:p>
            <a:fld id="{29E9CBD8-1588-4B6B-B74D-87480DDE94C0}" type="datetime1">
              <a:rPr lang="en-US" smtClean="0"/>
              <a:t>7/29/20</a:t>
            </a:fld>
            <a:endParaRPr lang="en-US" dirty="0"/>
          </a:p>
        </p:txBody>
      </p:sp>
      <p:sp>
        <p:nvSpPr>
          <p:cNvPr id="6" name="Footer Placeholder 5">
            <a:extLst>
              <a:ext uri="{FF2B5EF4-FFF2-40B4-BE49-F238E27FC236}">
                <a16:creationId xmlns:a16="http://schemas.microsoft.com/office/drawing/2014/main" id="{92F1AA18-D8A5-44D9-881C-522258ED54D7}"/>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1C1BA574-A76A-4F4C-8CBD-768278B66E72}"/>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2793E083-ADC4-4391-83DD-781529A66110}"/>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667990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1B666-D6BE-4FA8-9CF1-F15FD58B0CBF}"/>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BCE4B4A-DE64-4563-83CD-C40B1D681D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DA0314-0202-4E6D-8352-C28376A9C0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7B56083-87B4-4603-B6FF-A9EB68E3E6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3708CF-F028-4917-A9CB-59BF5248A2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0" name="Graphic 185">
            <a:extLst>
              <a:ext uri="{FF2B5EF4-FFF2-40B4-BE49-F238E27FC236}">
                <a16:creationId xmlns:a16="http://schemas.microsoft.com/office/drawing/2014/main" id="{81B934BF-E239-47E1-93E9-EA3182162D21}"/>
              </a:ext>
            </a:extLst>
          </p:cNvPr>
          <p:cNvGrpSpPr/>
          <p:nvPr/>
        </p:nvGrpSpPr>
        <p:grpSpPr>
          <a:xfrm>
            <a:off x="10999563" y="5987064"/>
            <a:ext cx="1054467" cy="469689"/>
            <a:chOff x="9841624" y="4115729"/>
            <a:chExt cx="602170" cy="268223"/>
          </a:xfrm>
          <a:solidFill>
            <a:schemeClr val="tx1"/>
          </a:solidFill>
        </p:grpSpPr>
        <p:sp>
          <p:nvSpPr>
            <p:cNvPr id="11" name="Freeform: Shape 10">
              <a:extLst>
                <a:ext uri="{FF2B5EF4-FFF2-40B4-BE49-F238E27FC236}">
                  <a16:creationId xmlns:a16="http://schemas.microsoft.com/office/drawing/2014/main" id="{C3BBF177-5044-426A-93ED-64BDC84BF184}"/>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74270648-77F5-4D28-B691-DA57AA28FD73}"/>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6086B770-2F70-4B7B-9525-286BBD63AD72}"/>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57DDC14D-7AE3-41CD-ADFC-A3601D4F9DF3}"/>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42181834-8401-4B66-85EE-1CBF57807DAB}"/>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7" name="Date Placeholder 6">
            <a:extLst>
              <a:ext uri="{FF2B5EF4-FFF2-40B4-BE49-F238E27FC236}">
                <a16:creationId xmlns:a16="http://schemas.microsoft.com/office/drawing/2014/main" id="{A433C091-3B62-4087-9A97-63BBE28CFF17}"/>
              </a:ext>
            </a:extLst>
          </p:cNvPr>
          <p:cNvSpPr>
            <a:spLocks noGrp="1"/>
          </p:cNvSpPr>
          <p:nvPr>
            <p:ph type="dt" sz="half" idx="10"/>
          </p:nvPr>
        </p:nvSpPr>
        <p:spPr/>
        <p:txBody>
          <a:bodyPr/>
          <a:lstStyle/>
          <a:p>
            <a:fld id="{AD794440-721C-4D75-BD4F-4CFB3D51CDCA}" type="datetime1">
              <a:rPr lang="en-US" smtClean="0"/>
              <a:t>7/29/20</a:t>
            </a:fld>
            <a:endParaRPr lang="en-US" dirty="0"/>
          </a:p>
        </p:txBody>
      </p:sp>
      <p:sp>
        <p:nvSpPr>
          <p:cNvPr id="8" name="Footer Placeholder 7">
            <a:extLst>
              <a:ext uri="{FF2B5EF4-FFF2-40B4-BE49-F238E27FC236}">
                <a16:creationId xmlns:a16="http://schemas.microsoft.com/office/drawing/2014/main" id="{870710C3-2723-4847-BCAF-96D9FAE50555}"/>
              </a:ext>
            </a:extLst>
          </p:cNvPr>
          <p:cNvSpPr>
            <a:spLocks noGrp="1"/>
          </p:cNvSpPr>
          <p:nvPr>
            <p:ph type="ftr" sz="quarter" idx="11"/>
          </p:nvPr>
        </p:nvSpPr>
        <p:spPr/>
        <p:txBody>
          <a:bodyPr/>
          <a:lstStyle/>
          <a:p>
            <a:r>
              <a:rPr lang="en-US" dirty="0"/>
              <a:t>Sample Footer Text</a:t>
            </a:r>
          </a:p>
        </p:txBody>
      </p:sp>
      <p:sp>
        <p:nvSpPr>
          <p:cNvPr id="9" name="Slide Number Placeholder 8">
            <a:extLst>
              <a:ext uri="{FF2B5EF4-FFF2-40B4-BE49-F238E27FC236}">
                <a16:creationId xmlns:a16="http://schemas.microsoft.com/office/drawing/2014/main" id="{96618B2C-95AC-4438-97FD-07ACF297B8FE}"/>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7" name="Oval 16">
            <a:extLst>
              <a:ext uri="{FF2B5EF4-FFF2-40B4-BE49-F238E27FC236}">
                <a16:creationId xmlns:a16="http://schemas.microsoft.com/office/drawing/2014/main" id="{D6B0F5A7-6E8A-4BCD-8F1F-233ECD21B262}"/>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17403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9CF7F-748D-4598-983E-96A2BE26930A}"/>
              </a:ext>
            </a:extLst>
          </p:cNvPr>
          <p:cNvSpPr>
            <a:spLocks noGrp="1"/>
          </p:cNvSpPr>
          <p:nvPr>
            <p:ph type="title"/>
          </p:nvPr>
        </p:nvSpPr>
        <p:spPr/>
        <p:txBody>
          <a:bodyPr/>
          <a:lstStyle/>
          <a:p>
            <a:r>
              <a:rPr lang="en-US"/>
              <a:t>Click to edit Master title style</a:t>
            </a:r>
            <a:endParaRPr lang="en-US" dirty="0"/>
          </a:p>
        </p:txBody>
      </p:sp>
      <p:grpSp>
        <p:nvGrpSpPr>
          <p:cNvPr id="6" name="Graphic 185">
            <a:extLst>
              <a:ext uri="{FF2B5EF4-FFF2-40B4-BE49-F238E27FC236}">
                <a16:creationId xmlns:a16="http://schemas.microsoft.com/office/drawing/2014/main" id="{DFD4D3BE-80D4-4E69-9C76-F0D8517DF690}"/>
              </a:ext>
            </a:extLst>
          </p:cNvPr>
          <p:cNvGrpSpPr/>
          <p:nvPr/>
        </p:nvGrpSpPr>
        <p:grpSpPr>
          <a:xfrm>
            <a:off x="10999563" y="5987064"/>
            <a:ext cx="1054467" cy="469689"/>
            <a:chOff x="9841624" y="4115729"/>
            <a:chExt cx="602170" cy="268223"/>
          </a:xfrm>
          <a:solidFill>
            <a:schemeClr val="tx1"/>
          </a:solidFill>
        </p:grpSpPr>
        <p:sp>
          <p:nvSpPr>
            <p:cNvPr id="7" name="Freeform: Shape 6">
              <a:extLst>
                <a:ext uri="{FF2B5EF4-FFF2-40B4-BE49-F238E27FC236}">
                  <a16:creationId xmlns:a16="http://schemas.microsoft.com/office/drawing/2014/main" id="{A0B6E97F-00E1-4372-8978-8BCBDC9026E6}"/>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CC7651B7-7A30-4AFA-A4D7-0B0C5D2DDAA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FD2FC5CA-556B-4409-B084-34753A1F04E6}"/>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3E63FB41-EE1F-4889-9096-3A38936330D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0DD19F3B-7B3E-4861-8FDA-D0116C96C16E}"/>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3" name="Date Placeholder 2">
            <a:extLst>
              <a:ext uri="{FF2B5EF4-FFF2-40B4-BE49-F238E27FC236}">
                <a16:creationId xmlns:a16="http://schemas.microsoft.com/office/drawing/2014/main" id="{410A2C46-C908-4010-AAE2-9FA41B145C4D}"/>
              </a:ext>
            </a:extLst>
          </p:cNvPr>
          <p:cNvSpPr>
            <a:spLocks noGrp="1"/>
          </p:cNvSpPr>
          <p:nvPr>
            <p:ph type="dt" sz="half" idx="10"/>
          </p:nvPr>
        </p:nvSpPr>
        <p:spPr/>
        <p:txBody>
          <a:bodyPr/>
          <a:lstStyle/>
          <a:p>
            <a:fld id="{B2701A64-483B-4532-94FB-D8F90CB6DEE0}" type="datetime1">
              <a:rPr lang="en-US" smtClean="0"/>
              <a:t>7/29/20</a:t>
            </a:fld>
            <a:endParaRPr lang="en-US" dirty="0"/>
          </a:p>
        </p:txBody>
      </p:sp>
      <p:sp>
        <p:nvSpPr>
          <p:cNvPr id="4" name="Footer Placeholder 3">
            <a:extLst>
              <a:ext uri="{FF2B5EF4-FFF2-40B4-BE49-F238E27FC236}">
                <a16:creationId xmlns:a16="http://schemas.microsoft.com/office/drawing/2014/main" id="{C7CF5279-7D37-4D98-9A70-987C84F62C2B}"/>
              </a:ext>
            </a:extLst>
          </p:cNvPr>
          <p:cNvSpPr>
            <a:spLocks noGrp="1"/>
          </p:cNvSpPr>
          <p:nvPr>
            <p:ph type="ftr" sz="quarter" idx="11"/>
          </p:nvPr>
        </p:nvSpPr>
        <p:spPr/>
        <p:txBody>
          <a:bodyPr/>
          <a:lstStyle/>
          <a:p>
            <a:r>
              <a:rPr lang="en-US" dirty="0"/>
              <a:t>Sample Footer Text</a:t>
            </a:r>
          </a:p>
        </p:txBody>
      </p:sp>
      <p:sp>
        <p:nvSpPr>
          <p:cNvPr id="5" name="Slide Number Placeholder 4">
            <a:extLst>
              <a:ext uri="{FF2B5EF4-FFF2-40B4-BE49-F238E27FC236}">
                <a16:creationId xmlns:a16="http://schemas.microsoft.com/office/drawing/2014/main" id="{2896FAD0-59EF-49AA-BBC6-A0EC184DD2C9}"/>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3" name="Oval 12">
            <a:extLst>
              <a:ext uri="{FF2B5EF4-FFF2-40B4-BE49-F238E27FC236}">
                <a16:creationId xmlns:a16="http://schemas.microsoft.com/office/drawing/2014/main" id="{876EB399-18D2-46D5-8757-35FCFF8EA80D}"/>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983136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aphic 185">
            <a:extLst>
              <a:ext uri="{FF2B5EF4-FFF2-40B4-BE49-F238E27FC236}">
                <a16:creationId xmlns:a16="http://schemas.microsoft.com/office/drawing/2014/main" id="{773CCE17-EE0F-40E0-B7AE-CF7677B64709}"/>
              </a:ext>
            </a:extLst>
          </p:cNvPr>
          <p:cNvGrpSpPr/>
          <p:nvPr/>
        </p:nvGrpSpPr>
        <p:grpSpPr>
          <a:xfrm>
            <a:off x="10999563" y="5987064"/>
            <a:ext cx="1054467" cy="469689"/>
            <a:chOff x="9841624" y="4115729"/>
            <a:chExt cx="602170" cy="268223"/>
          </a:xfrm>
          <a:solidFill>
            <a:schemeClr val="tx1"/>
          </a:solidFill>
        </p:grpSpPr>
        <p:sp>
          <p:nvSpPr>
            <p:cNvPr id="6" name="Freeform: Shape 5">
              <a:extLst>
                <a:ext uri="{FF2B5EF4-FFF2-40B4-BE49-F238E27FC236}">
                  <a16:creationId xmlns:a16="http://schemas.microsoft.com/office/drawing/2014/main" id="{B0AC6C4E-6EA5-454A-AB84-8B94D8B585EC}"/>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B4329338-925B-4677-BA6E-4357D37DB54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334C0A08-043F-4818-BA1D-BCC9F811A873}"/>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DCB185DD-ED0D-4633-8098-95C4A6F177CC}"/>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2AD50526-B611-40B6-BB45-AE82F0EF5992}"/>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2" name="Date Placeholder 1">
            <a:extLst>
              <a:ext uri="{FF2B5EF4-FFF2-40B4-BE49-F238E27FC236}">
                <a16:creationId xmlns:a16="http://schemas.microsoft.com/office/drawing/2014/main" id="{0708C302-4224-4668-8CAC-3267172A0C93}"/>
              </a:ext>
            </a:extLst>
          </p:cNvPr>
          <p:cNvSpPr>
            <a:spLocks noGrp="1"/>
          </p:cNvSpPr>
          <p:nvPr>
            <p:ph type="dt" sz="half" idx="10"/>
          </p:nvPr>
        </p:nvSpPr>
        <p:spPr/>
        <p:txBody>
          <a:bodyPr/>
          <a:lstStyle/>
          <a:p>
            <a:fld id="{6F18FB39-20FB-4E2E-B861-45B709B9C3C5}" type="datetime1">
              <a:rPr lang="en-US" smtClean="0"/>
              <a:t>7/29/20</a:t>
            </a:fld>
            <a:endParaRPr lang="en-US" dirty="0"/>
          </a:p>
        </p:txBody>
      </p:sp>
      <p:sp>
        <p:nvSpPr>
          <p:cNvPr id="3" name="Footer Placeholder 2">
            <a:extLst>
              <a:ext uri="{FF2B5EF4-FFF2-40B4-BE49-F238E27FC236}">
                <a16:creationId xmlns:a16="http://schemas.microsoft.com/office/drawing/2014/main" id="{F0C8FC22-AEB6-4BAF-BF93-41A2C757CCC7}"/>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252CA88A-5462-4F17-AFA0-52721ADDBB8F}"/>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2" name="Oval 11">
            <a:extLst>
              <a:ext uri="{FF2B5EF4-FFF2-40B4-BE49-F238E27FC236}">
                <a16:creationId xmlns:a16="http://schemas.microsoft.com/office/drawing/2014/main" id="{70CCC791-94D7-4BB8-9EDF-423CEA1F6215}"/>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450306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6AC37-C5B5-462A-BE4A-E55CEBF2A3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A4B007F-32A8-4688-BBEF-4FCB99DF5E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DF2E2EB-BF8A-44A4-8AE0-BD6C31B1D9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8" name="Graphic 185">
            <a:extLst>
              <a:ext uri="{FF2B5EF4-FFF2-40B4-BE49-F238E27FC236}">
                <a16:creationId xmlns:a16="http://schemas.microsoft.com/office/drawing/2014/main" id="{FC9E188F-54C8-4547-9F8C-525712AD7DB6}"/>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B99C4538-3939-47A9-A590-09FF21960653}"/>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7541CA75-5D05-4996-A26D-CE0C909CD5F7}"/>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86305856-26BC-4BCC-BEF3-5E9CED94177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BC69651C-AC37-4CD2-8367-19297D7E2389}"/>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C3E9031B-BA8D-4D9D-9BB3-A16F7A80F854}"/>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id="{269840A2-CF60-4C47-B955-E65BC451FE73}"/>
              </a:ext>
            </a:extLst>
          </p:cNvPr>
          <p:cNvSpPr>
            <a:spLocks noGrp="1"/>
          </p:cNvSpPr>
          <p:nvPr>
            <p:ph type="dt" sz="half" idx="10"/>
          </p:nvPr>
        </p:nvSpPr>
        <p:spPr/>
        <p:txBody>
          <a:bodyPr/>
          <a:lstStyle/>
          <a:p>
            <a:fld id="{AC48AC19-8BD6-476C-9770-8884373BCF00}" type="datetime1">
              <a:rPr lang="en-US" smtClean="0"/>
              <a:t>7/29/20</a:t>
            </a:fld>
            <a:endParaRPr lang="en-US"/>
          </a:p>
        </p:txBody>
      </p:sp>
      <p:sp>
        <p:nvSpPr>
          <p:cNvPr id="6" name="Footer Placeholder 5">
            <a:extLst>
              <a:ext uri="{FF2B5EF4-FFF2-40B4-BE49-F238E27FC236}">
                <a16:creationId xmlns:a16="http://schemas.microsoft.com/office/drawing/2014/main" id="{3179DC6E-CC55-47AB-A405-5FB7EE2D191D}"/>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6D5D5E7D-EBA7-4DB0-8C78-7EB8A85FA4FF}"/>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C5B051DE-636E-4B3C-9886-2055CE23E49A}"/>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814793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1D355-3146-41D1-B7DC-20B8ACE390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AD4AAFB-E8F8-4FD1-8C6A-ED2C3FAD50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2E051AF1-B16F-43B9-95CC-C17B570DEC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8" name="Graphic 185">
            <a:extLst>
              <a:ext uri="{FF2B5EF4-FFF2-40B4-BE49-F238E27FC236}">
                <a16:creationId xmlns:a16="http://schemas.microsoft.com/office/drawing/2014/main" id="{C8B77273-9FF7-4B93-8385-AD09A5F86AE5}"/>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3117A673-3729-4EAD-9E8C-52BEBF74B857}"/>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EE8DB752-94CD-4A94-BDE3-DD285EB89F3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32F8DDFC-E5CA-4F36-B2BE-BCE49D4F6C9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0BB589AE-2F9C-4C83-8DC7-1205CB03752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7AC9A2DE-3C9E-4CD0-8C7A-CC5F9F9942E4}"/>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id="{D68C8714-2467-4715-934E-6787C84F7929}"/>
              </a:ext>
            </a:extLst>
          </p:cNvPr>
          <p:cNvSpPr>
            <a:spLocks noGrp="1"/>
          </p:cNvSpPr>
          <p:nvPr>
            <p:ph type="dt" sz="half" idx="10"/>
          </p:nvPr>
        </p:nvSpPr>
        <p:spPr/>
        <p:txBody>
          <a:bodyPr/>
          <a:lstStyle/>
          <a:p>
            <a:fld id="{F3F68C53-8AD1-4F09-9486-FB3406B99CFA}" type="datetime1">
              <a:rPr lang="en-US" smtClean="0"/>
              <a:t>7/29/20</a:t>
            </a:fld>
            <a:endParaRPr lang="en-US" dirty="0"/>
          </a:p>
        </p:txBody>
      </p:sp>
      <p:sp>
        <p:nvSpPr>
          <p:cNvPr id="6" name="Footer Placeholder 5">
            <a:extLst>
              <a:ext uri="{FF2B5EF4-FFF2-40B4-BE49-F238E27FC236}">
                <a16:creationId xmlns:a16="http://schemas.microsoft.com/office/drawing/2014/main" id="{A46F13D6-03EC-4D31-8BB1-9FFDE3633C21}"/>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7C65D4DD-A2A4-4DF6-9527-E5F12FEB936C}"/>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FD202F3A-9FDE-4E11-B865-FBAEC415F880}"/>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4188758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33F5C3-CD4B-4472-B59A-49D460CB1C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772236B-AB2C-4D6F-AE15-700992DA91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090F509-07BE-4446-8772-F44E09936B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cap="all" spc="100" baseline="0">
                <a:solidFill>
                  <a:schemeClr val="tx1">
                    <a:tint val="75000"/>
                  </a:schemeClr>
                </a:solidFill>
                <a:latin typeface="+mn-lt"/>
                <a:ea typeface="Source Sans Pro SemiBold" panose="020B0603030403020204" pitchFamily="34" charset="0"/>
              </a:defRPr>
            </a:lvl1pPr>
          </a:lstStyle>
          <a:p>
            <a:fld id="{BA543EDD-D0D2-447F-B24F-3717AF4B109D}" type="datetime1">
              <a:rPr lang="en-US" smtClean="0"/>
              <a:pPr/>
              <a:t>7/29/20</a:t>
            </a:fld>
            <a:endParaRPr lang="en-US" dirty="0"/>
          </a:p>
        </p:txBody>
      </p:sp>
      <p:sp>
        <p:nvSpPr>
          <p:cNvPr id="5" name="Footer Placeholder 4">
            <a:extLst>
              <a:ext uri="{FF2B5EF4-FFF2-40B4-BE49-F238E27FC236}">
                <a16:creationId xmlns:a16="http://schemas.microsoft.com/office/drawing/2014/main" id="{501B927E-3833-4F85-99B5-56B5F1E540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cap="all" spc="100" baseline="0">
                <a:solidFill>
                  <a:schemeClr val="tx1">
                    <a:tint val="75000"/>
                  </a:schemeClr>
                </a:solidFill>
                <a:latin typeface="+mn-lt"/>
                <a:ea typeface="Source Sans Pro SemiBold" panose="020B0603030403020204" pitchFamily="34" charset="0"/>
              </a:defRPr>
            </a:lvl1pPr>
          </a:lstStyle>
          <a:p>
            <a:r>
              <a:rPr lang="en-US" dirty="0"/>
              <a:t>Sample Footer Text</a:t>
            </a:r>
          </a:p>
        </p:txBody>
      </p:sp>
      <p:sp>
        <p:nvSpPr>
          <p:cNvPr id="6" name="Slide Number Placeholder 5">
            <a:extLst>
              <a:ext uri="{FF2B5EF4-FFF2-40B4-BE49-F238E27FC236}">
                <a16:creationId xmlns:a16="http://schemas.microsoft.com/office/drawing/2014/main" id="{E628CB64-4E98-43DE-B543-7BE5B329DB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cap="all" spc="100" baseline="0">
                <a:solidFill>
                  <a:schemeClr val="tx1">
                    <a:tint val="75000"/>
                  </a:schemeClr>
                </a:solidFill>
                <a:latin typeface="+mn-lt"/>
                <a:ea typeface="Source Sans Pro SemiBold" panose="020B0603030403020204" pitchFamily="34" charset="0"/>
              </a:defRPr>
            </a:lvl1pPr>
          </a:lstStyle>
          <a:p>
            <a:fld id="{F3450C42-9A0B-4425-92C2-70FCF7C45734}" type="slidenum">
              <a:rPr lang="en-US" smtClean="0"/>
              <a:pPr/>
              <a:t>‹#›</a:t>
            </a:fld>
            <a:endParaRPr lang="en-US" dirty="0"/>
          </a:p>
        </p:txBody>
      </p:sp>
    </p:spTree>
    <p:extLst>
      <p:ext uri="{BB962C8B-B14F-4D97-AF65-F5344CB8AC3E}">
        <p14:creationId xmlns:p14="http://schemas.microsoft.com/office/powerpoint/2010/main" val="397365809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5" r:id="rId6"/>
    <p:sldLayoutId id="2147483680" r:id="rId7"/>
    <p:sldLayoutId id="2147483681" r:id="rId8"/>
    <p:sldLayoutId id="2147483682" r:id="rId9"/>
    <p:sldLayoutId id="2147483684" r:id="rId10"/>
    <p:sldLayoutId id="214748368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35">
            <a:extLst>
              <a:ext uri="{FF2B5EF4-FFF2-40B4-BE49-F238E27FC236}">
                <a16:creationId xmlns:a16="http://schemas.microsoft.com/office/drawing/2014/main" id="{8B646C36-EEEC-4D52-8E8E-206F4CD8A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group of people walking down a dirt road&#10;&#10;Description automatically generated">
            <a:extLst>
              <a:ext uri="{FF2B5EF4-FFF2-40B4-BE49-F238E27FC236}">
                <a16:creationId xmlns:a16="http://schemas.microsoft.com/office/drawing/2014/main" id="{2FD3F121-3FDD-FA40-B94E-CAAF35CDAA42}"/>
              </a:ext>
            </a:extLst>
          </p:cNvPr>
          <p:cNvPicPr>
            <a:picLocks noChangeAspect="1"/>
          </p:cNvPicPr>
          <p:nvPr/>
        </p:nvPicPr>
        <p:blipFill rotWithShape="1">
          <a:blip r:embed="rId2"/>
          <a:srcRect t="10681" b="5049"/>
          <a:stretch/>
        </p:blipFill>
        <p:spPr>
          <a:xfrm>
            <a:off x="20" y="10"/>
            <a:ext cx="12191980" cy="6857990"/>
          </a:xfrm>
          <a:prstGeom prst="rect">
            <a:avLst/>
          </a:prstGeom>
          <a:ln w="28575">
            <a:noFill/>
          </a:ln>
        </p:spPr>
      </p:pic>
      <p:grpSp>
        <p:nvGrpSpPr>
          <p:cNvPr id="53" name="Group 37">
            <a:extLst>
              <a:ext uri="{FF2B5EF4-FFF2-40B4-BE49-F238E27FC236}">
                <a16:creationId xmlns:a16="http://schemas.microsoft.com/office/drawing/2014/main" id="{308C40F4-6A24-4867-B726-B552DB0807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77495" y="526800"/>
            <a:ext cx="4860256" cy="5696169"/>
            <a:chOff x="1481312" y="743744"/>
            <a:chExt cx="4860256" cy="4589316"/>
          </a:xfrm>
        </p:grpSpPr>
        <p:sp>
          <p:nvSpPr>
            <p:cNvPr id="54" name="Rectangle 38">
              <a:extLst>
                <a:ext uri="{FF2B5EF4-FFF2-40B4-BE49-F238E27FC236}">
                  <a16:creationId xmlns:a16="http://schemas.microsoft.com/office/drawing/2014/main" id="{954BF10E-4559-4F28-91B0-3D0C2C4864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81312" y="743744"/>
              <a:ext cx="4860256" cy="4589316"/>
            </a:xfrm>
            <a:prstGeom prst="rect">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55" name="Rectangle 39">
              <a:extLst>
                <a:ext uri="{FF2B5EF4-FFF2-40B4-BE49-F238E27FC236}">
                  <a16:creationId xmlns:a16="http://schemas.microsoft.com/office/drawing/2014/main" id="{DB0B5A20-FCFE-4AED-B5A3-91D3DE935C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81312" y="743744"/>
              <a:ext cx="4860256" cy="4589316"/>
            </a:xfrm>
            <a:prstGeom prst="rect">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useBgFill="1">
        <p:nvSpPr>
          <p:cNvPr id="56" name="Rectangle 41">
            <a:extLst>
              <a:ext uri="{FF2B5EF4-FFF2-40B4-BE49-F238E27FC236}">
                <a16:creationId xmlns:a16="http://schemas.microsoft.com/office/drawing/2014/main" id="{D6CA2F4C-8E9E-4BCD-B6E8-A68A311CA6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5912" y="431421"/>
            <a:ext cx="4860256" cy="5696169"/>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B4CE07-91FB-104A-A52D-728CD08B5B19}"/>
              </a:ext>
            </a:extLst>
          </p:cNvPr>
          <p:cNvSpPr>
            <a:spLocks noGrp="1"/>
          </p:cNvSpPr>
          <p:nvPr>
            <p:ph type="ctrTitle"/>
          </p:nvPr>
        </p:nvSpPr>
        <p:spPr>
          <a:xfrm>
            <a:off x="7088064" y="781748"/>
            <a:ext cx="4429556" cy="1288482"/>
          </a:xfrm>
        </p:spPr>
        <p:txBody>
          <a:bodyPr anchor="b">
            <a:normAutofit/>
          </a:bodyPr>
          <a:lstStyle/>
          <a:p>
            <a:r>
              <a:rPr lang="en-US" sz="2400" dirty="0"/>
              <a:t>Montgomery</a:t>
            </a:r>
          </a:p>
        </p:txBody>
      </p:sp>
      <p:sp>
        <p:nvSpPr>
          <p:cNvPr id="3" name="Subtitle 2">
            <a:extLst>
              <a:ext uri="{FF2B5EF4-FFF2-40B4-BE49-F238E27FC236}">
                <a16:creationId xmlns:a16="http://schemas.microsoft.com/office/drawing/2014/main" id="{5EA656FD-2643-044C-AEB4-4422E78DFC09}"/>
              </a:ext>
            </a:extLst>
          </p:cNvPr>
          <p:cNvSpPr>
            <a:spLocks noGrp="1"/>
          </p:cNvSpPr>
          <p:nvPr>
            <p:ph type="subTitle" idx="1"/>
          </p:nvPr>
        </p:nvSpPr>
        <p:spPr>
          <a:xfrm>
            <a:off x="7088064" y="2810428"/>
            <a:ext cx="4429556" cy="1288482"/>
          </a:xfrm>
        </p:spPr>
        <p:txBody>
          <a:bodyPr>
            <a:normAutofit/>
          </a:bodyPr>
          <a:lstStyle/>
          <a:p>
            <a:r>
              <a:rPr lang="en-US" dirty="0"/>
              <a:t>on the Myths of Modern Agriculture</a:t>
            </a:r>
          </a:p>
        </p:txBody>
      </p:sp>
    </p:spTree>
    <p:extLst>
      <p:ext uri="{BB962C8B-B14F-4D97-AF65-F5344CB8AC3E}">
        <p14:creationId xmlns:p14="http://schemas.microsoft.com/office/powerpoint/2010/main" val="4180686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9">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7DB5F6F-F503-274A-B634-52DEDA03DF72}"/>
              </a:ext>
            </a:extLst>
          </p:cNvPr>
          <p:cNvSpPr>
            <a:spLocks noGrp="1"/>
          </p:cNvSpPr>
          <p:nvPr>
            <p:ph type="title"/>
          </p:nvPr>
        </p:nvSpPr>
        <p:spPr>
          <a:xfrm>
            <a:off x="500875" y="471232"/>
            <a:ext cx="5217173" cy="1541410"/>
          </a:xfrm>
        </p:spPr>
        <p:txBody>
          <a:bodyPr anchor="t">
            <a:normAutofit/>
          </a:bodyPr>
          <a:lstStyle/>
          <a:p>
            <a:r>
              <a:rPr lang="en-US" dirty="0"/>
              <a:t>The big three myths</a:t>
            </a:r>
          </a:p>
        </p:txBody>
      </p:sp>
      <p:sp>
        <p:nvSpPr>
          <p:cNvPr id="31" name="Freeform: Shape 11">
            <a:extLst>
              <a:ext uri="{FF2B5EF4-FFF2-40B4-BE49-F238E27FC236}">
                <a16:creationId xmlns:a16="http://schemas.microsoft.com/office/drawing/2014/main" id="{058E97B8-3278-4D63-89EC-C4580EF767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33412"/>
            <a:ext cx="1910252" cy="274628"/>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solidFill>
            <a:schemeClr val="tx1"/>
          </a:solidFill>
          <a:ln w="25320" cap="flat">
            <a:noFill/>
            <a:prstDash val="solid"/>
            <a:miter/>
          </a:ln>
        </p:spPr>
        <p:txBody>
          <a:bodyPr rtlCol="0" anchor="ctr"/>
          <a:lstStyle/>
          <a:p>
            <a:endParaRPr lang="en-US" dirty="0"/>
          </a:p>
        </p:txBody>
      </p:sp>
      <p:sp>
        <p:nvSpPr>
          <p:cNvPr id="32" name="Freeform: Shape 13">
            <a:extLst>
              <a:ext uri="{FF2B5EF4-FFF2-40B4-BE49-F238E27FC236}">
                <a16:creationId xmlns:a16="http://schemas.microsoft.com/office/drawing/2014/main" id="{B0168936-CE5E-45A4-9FAA-820681A7B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968444"/>
            <a:ext cx="1910252" cy="274628"/>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solidFill>
            <a:schemeClr val="tx1"/>
          </a:solidFill>
          <a:ln w="25320" cap="flat">
            <a:noFill/>
            <a:prstDash val="solid"/>
            <a:miter/>
          </a:ln>
        </p:spPr>
        <p:txBody>
          <a:bodyPr rtlCol="0" anchor="ctr"/>
          <a:lstStyle/>
          <a:p>
            <a:endParaRPr lang="en-US"/>
          </a:p>
        </p:txBody>
      </p:sp>
      <p:grpSp>
        <p:nvGrpSpPr>
          <p:cNvPr id="33" name="Group 15">
            <a:extLst>
              <a:ext uri="{FF2B5EF4-FFF2-40B4-BE49-F238E27FC236}">
                <a16:creationId xmlns:a16="http://schemas.microsoft.com/office/drawing/2014/main" id="{EB414A95-9CF6-4787-B6F4-736E75DFBB6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1343" y="4864099"/>
            <a:ext cx="2085971" cy="1993901"/>
            <a:chOff x="3121343" y="4864099"/>
            <a:chExt cx="2085971" cy="1993901"/>
          </a:xfrm>
          <a:solidFill>
            <a:schemeClr val="tx1"/>
          </a:solidFill>
        </p:grpSpPr>
        <p:sp>
          <p:nvSpPr>
            <p:cNvPr id="17" name="Freeform: Shape 16">
              <a:extLst>
                <a:ext uri="{FF2B5EF4-FFF2-40B4-BE49-F238E27FC236}">
                  <a16:creationId xmlns:a16="http://schemas.microsoft.com/office/drawing/2014/main" id="{3E55EDEC-1A3E-44D4-9F1C-5FAEB4823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38556" y="4981312"/>
              <a:ext cx="442726" cy="44272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34" name="Freeform: Shape 17">
              <a:extLst>
                <a:ext uri="{FF2B5EF4-FFF2-40B4-BE49-F238E27FC236}">
                  <a16:creationId xmlns:a16="http://schemas.microsoft.com/office/drawing/2014/main" id="{AF352701-4D72-4D42-BED8-F30782F566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28809" y="4871565"/>
              <a:ext cx="902626" cy="902626"/>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35" name="Freeform: Shape 18">
              <a:extLst>
                <a:ext uri="{FF2B5EF4-FFF2-40B4-BE49-F238E27FC236}">
                  <a16:creationId xmlns:a16="http://schemas.microsoft.com/office/drawing/2014/main" id="{FCE7DD15-248D-407F-9BBA-87DCEF3C90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21343" y="4864099"/>
              <a:ext cx="1152732" cy="1152732"/>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36" name="Freeform: Shape 19">
              <a:extLst>
                <a:ext uri="{FF2B5EF4-FFF2-40B4-BE49-F238E27FC236}">
                  <a16:creationId xmlns:a16="http://schemas.microsoft.com/office/drawing/2014/main" id="{1F249086-A196-41DD-BC96-CA27D2C9E5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52324" y="4894707"/>
              <a:ext cx="1321462" cy="1321838"/>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37" name="Freeform: Shape 20">
              <a:extLst>
                <a:ext uri="{FF2B5EF4-FFF2-40B4-BE49-F238E27FC236}">
                  <a16:creationId xmlns:a16="http://schemas.microsoft.com/office/drawing/2014/main" id="{0BF07749-D7D0-470F-9C12-E8D19EB1D3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15037" y="4957793"/>
              <a:ext cx="1428975" cy="1428975"/>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dirty="0"/>
            </a:p>
          </p:txBody>
        </p:sp>
        <p:sp>
          <p:nvSpPr>
            <p:cNvPr id="38" name="Freeform: Shape 21">
              <a:extLst>
                <a:ext uri="{FF2B5EF4-FFF2-40B4-BE49-F238E27FC236}">
                  <a16:creationId xmlns:a16="http://schemas.microsoft.com/office/drawing/2014/main" id="{A05B1B7D-CE78-4677-BE51-133F4425E8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301642" y="5044398"/>
              <a:ext cx="1490195" cy="1490195"/>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39" name="Freeform: Shape 22">
              <a:extLst>
                <a:ext uri="{FF2B5EF4-FFF2-40B4-BE49-F238E27FC236}">
                  <a16:creationId xmlns:a16="http://schemas.microsoft.com/office/drawing/2014/main" id="{76CEA59F-3271-46D6-9CBC-F7C8DED967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09523" y="5152279"/>
              <a:ext cx="1509607" cy="1509607"/>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40" name="Freeform: Shape 23">
              <a:extLst>
                <a:ext uri="{FF2B5EF4-FFF2-40B4-BE49-F238E27FC236}">
                  <a16:creationId xmlns:a16="http://schemas.microsoft.com/office/drawing/2014/main" id="{868256DC-CD27-4A4B-8A1B-E315CADF26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538685" y="5279576"/>
              <a:ext cx="1488326" cy="1490192"/>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41" name="Freeform: Shape 24">
              <a:extLst>
                <a:ext uri="{FF2B5EF4-FFF2-40B4-BE49-F238E27FC236}">
                  <a16:creationId xmlns:a16="http://schemas.microsoft.com/office/drawing/2014/main" id="{8B4D0082-FA6D-4E6D-BACC-89F3253890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83896" y="5426652"/>
              <a:ext cx="1429720" cy="1429720"/>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dirty="0"/>
            </a:p>
          </p:txBody>
        </p:sp>
        <p:sp>
          <p:nvSpPr>
            <p:cNvPr id="26" name="Freeform: Shape 25">
              <a:extLst>
                <a:ext uri="{FF2B5EF4-FFF2-40B4-BE49-F238E27FC236}">
                  <a16:creationId xmlns:a16="http://schemas.microsoft.com/office/drawing/2014/main" id="{D10D35FD-C3A9-4C0A-BC06-140E6D6F68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01021" y="5597624"/>
              <a:ext cx="1275308" cy="1260376"/>
            </a:xfrm>
            <a:custGeom>
              <a:avLst/>
              <a:gdLst>
                <a:gd name="connsiteX0" fmla="*/ 1260376 w 1275308"/>
                <a:gd name="connsiteY0" fmla="*/ 0 h 1260376"/>
                <a:gd name="connsiteX1" fmla="*/ 1275308 w 1275308"/>
                <a:gd name="connsiteY1" fmla="*/ 52634 h 1260376"/>
                <a:gd name="connsiteX2" fmla="*/ 67566 w 1275308"/>
                <a:gd name="connsiteY2" fmla="*/ 1260376 h 1260376"/>
                <a:gd name="connsiteX3" fmla="*/ 0 w 1275308"/>
                <a:gd name="connsiteY3" fmla="*/ 1260376 h 1260376"/>
              </a:gdLst>
              <a:ahLst/>
              <a:cxnLst>
                <a:cxn ang="0">
                  <a:pos x="connsiteX0" y="connsiteY0"/>
                </a:cxn>
                <a:cxn ang="0">
                  <a:pos x="connsiteX1" y="connsiteY1"/>
                </a:cxn>
                <a:cxn ang="0">
                  <a:pos x="connsiteX2" y="connsiteY2"/>
                </a:cxn>
                <a:cxn ang="0">
                  <a:pos x="connsiteX3" y="connsiteY3"/>
                </a:cxn>
              </a:cxnLst>
              <a:rect l="l" t="t" r="r" b="b"/>
              <a:pathLst>
                <a:path w="1275308" h="1260376">
                  <a:moveTo>
                    <a:pt x="1260376" y="0"/>
                  </a:moveTo>
                  <a:cubicBezTo>
                    <a:pt x="1265977" y="17174"/>
                    <a:pt x="1270829" y="34716"/>
                    <a:pt x="1275308" y="52634"/>
                  </a:cubicBezTo>
                  <a:lnTo>
                    <a:pt x="67566" y="1260376"/>
                  </a:lnTo>
                  <a:lnTo>
                    <a:pt x="0" y="1260376"/>
                  </a:lnTo>
                  <a:close/>
                </a:path>
              </a:pathLst>
            </a:custGeom>
            <a:grpFill/>
            <a:ln w="9525" cap="flat">
              <a:noFill/>
              <a:prstDash val="solid"/>
              <a:miter/>
            </a:ln>
          </p:spPr>
          <p:txBody>
            <a:bodyPr wrap="square" rtlCol="0" anchor="ctr">
              <a:noAutofit/>
            </a:bodyPr>
            <a:lstStyle/>
            <a:p>
              <a:endParaRPr lang="en-US"/>
            </a:p>
          </p:txBody>
        </p:sp>
        <p:sp>
          <p:nvSpPr>
            <p:cNvPr id="27" name="Freeform: Shape 26">
              <a:extLst>
                <a:ext uri="{FF2B5EF4-FFF2-40B4-BE49-F238E27FC236}">
                  <a16:creationId xmlns:a16="http://schemas.microsoft.com/office/drawing/2014/main" id="{24A8F3F5-01DB-4D7F-865A-A033D7653E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41456" y="5797338"/>
              <a:ext cx="1065858" cy="1060662"/>
            </a:xfrm>
            <a:custGeom>
              <a:avLst/>
              <a:gdLst>
                <a:gd name="connsiteX0" fmla="*/ 1061006 w 1065858"/>
                <a:gd name="connsiteY0" fmla="*/ 0 h 1060662"/>
                <a:gd name="connsiteX1" fmla="*/ 1065858 w 1065858"/>
                <a:gd name="connsiteY1" fmla="*/ 62342 h 1060662"/>
                <a:gd name="connsiteX2" fmla="*/ 67196 w 1065858"/>
                <a:gd name="connsiteY2" fmla="*/ 1060662 h 1060662"/>
                <a:gd name="connsiteX3" fmla="*/ 0 w 1065858"/>
                <a:gd name="connsiteY3" fmla="*/ 1060662 h 1060662"/>
              </a:gdLst>
              <a:ahLst/>
              <a:cxnLst>
                <a:cxn ang="0">
                  <a:pos x="connsiteX0" y="connsiteY0"/>
                </a:cxn>
                <a:cxn ang="0">
                  <a:pos x="connsiteX1" y="connsiteY1"/>
                </a:cxn>
                <a:cxn ang="0">
                  <a:pos x="connsiteX2" y="connsiteY2"/>
                </a:cxn>
                <a:cxn ang="0">
                  <a:pos x="connsiteX3" y="connsiteY3"/>
                </a:cxn>
              </a:cxnLst>
              <a:rect l="l" t="t" r="r" b="b"/>
              <a:pathLst>
                <a:path w="1065858" h="1060662">
                  <a:moveTo>
                    <a:pt x="1061006" y="0"/>
                  </a:moveTo>
                  <a:cubicBezTo>
                    <a:pt x="1063248" y="20905"/>
                    <a:pt x="1064741" y="41809"/>
                    <a:pt x="1065858" y="62342"/>
                  </a:cubicBezTo>
                  <a:lnTo>
                    <a:pt x="67196" y="1060662"/>
                  </a:lnTo>
                  <a:lnTo>
                    <a:pt x="0" y="1060662"/>
                  </a:lnTo>
                  <a:close/>
                </a:path>
              </a:pathLst>
            </a:custGeom>
            <a:grpFill/>
            <a:ln w="9525" cap="flat">
              <a:noFill/>
              <a:prstDash val="solid"/>
              <a:miter/>
            </a:ln>
          </p:spPr>
          <p:txBody>
            <a:bodyPr wrap="square" rtlCol="0" anchor="ctr">
              <a:noAutofit/>
            </a:bodyPr>
            <a:lstStyle/>
            <a:p>
              <a:endParaRPr lang="en-US"/>
            </a:p>
          </p:txBody>
        </p:sp>
        <p:sp>
          <p:nvSpPr>
            <p:cNvPr id="28" name="Freeform: Shape 27">
              <a:extLst>
                <a:ext uri="{FF2B5EF4-FFF2-40B4-BE49-F238E27FC236}">
                  <a16:creationId xmlns:a16="http://schemas.microsoft.com/office/drawing/2014/main" id="{B269D5FA-3DC7-4503-A9AC-DB43F5AA2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1830" y="6039978"/>
              <a:ext cx="818022" cy="818022"/>
            </a:xfrm>
            <a:custGeom>
              <a:avLst/>
              <a:gdLst>
                <a:gd name="connsiteX0" fmla="*/ 818022 w 818022"/>
                <a:gd name="connsiteY0" fmla="*/ 0 h 818022"/>
                <a:gd name="connsiteX1" fmla="*/ 804584 w 818022"/>
                <a:gd name="connsiteY1" fmla="*/ 80632 h 818022"/>
                <a:gd name="connsiteX2" fmla="*/ 67190 w 818022"/>
                <a:gd name="connsiteY2" fmla="*/ 818022 h 818022"/>
                <a:gd name="connsiteX3" fmla="*/ 0 w 818022"/>
                <a:gd name="connsiteY3" fmla="*/ 818022 h 818022"/>
              </a:gdLst>
              <a:ahLst/>
              <a:cxnLst>
                <a:cxn ang="0">
                  <a:pos x="connsiteX0" y="connsiteY0"/>
                </a:cxn>
                <a:cxn ang="0">
                  <a:pos x="connsiteX1" y="connsiteY1"/>
                </a:cxn>
                <a:cxn ang="0">
                  <a:pos x="connsiteX2" y="connsiteY2"/>
                </a:cxn>
                <a:cxn ang="0">
                  <a:pos x="connsiteX3" y="connsiteY3"/>
                </a:cxn>
              </a:cxnLst>
              <a:rect l="l" t="t" r="r" b="b"/>
              <a:pathLst>
                <a:path w="818022" h="818022">
                  <a:moveTo>
                    <a:pt x="818022" y="0"/>
                  </a:moveTo>
                  <a:cubicBezTo>
                    <a:pt x="814660" y="27250"/>
                    <a:pt x="810180" y="53755"/>
                    <a:pt x="804584" y="80632"/>
                  </a:cubicBezTo>
                  <a:lnTo>
                    <a:pt x="67190" y="818022"/>
                  </a:lnTo>
                  <a:lnTo>
                    <a:pt x="0" y="818022"/>
                  </a:lnTo>
                  <a:close/>
                </a:path>
              </a:pathLst>
            </a:custGeom>
            <a:grpFill/>
            <a:ln w="9525" cap="flat">
              <a:noFill/>
              <a:prstDash val="solid"/>
              <a:miter/>
            </a:ln>
          </p:spPr>
          <p:txBody>
            <a:bodyPr wrap="square" rtlCol="0" anchor="ctr">
              <a:noAutofit/>
            </a:bodyPr>
            <a:lstStyle/>
            <a:p>
              <a:endParaRPr lang="en-US"/>
            </a:p>
          </p:txBody>
        </p:sp>
        <p:sp>
          <p:nvSpPr>
            <p:cNvPr id="29" name="Freeform: Shape 28">
              <a:extLst>
                <a:ext uri="{FF2B5EF4-FFF2-40B4-BE49-F238E27FC236}">
                  <a16:creationId xmlns:a16="http://schemas.microsoft.com/office/drawing/2014/main" id="{FEB6DAF0-32D8-49F4-AE4A-0278A3143B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47375" y="6390131"/>
              <a:ext cx="442354" cy="442354"/>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dirty="0"/>
            </a:p>
          </p:txBody>
        </p:sp>
      </p:grpSp>
      <p:pic>
        <p:nvPicPr>
          <p:cNvPr id="42" name="Graphic 6" descr="Farm scene">
            <a:extLst>
              <a:ext uri="{FF2B5EF4-FFF2-40B4-BE49-F238E27FC236}">
                <a16:creationId xmlns:a16="http://schemas.microsoft.com/office/drawing/2014/main" id="{38504F2C-052D-460F-A2A9-44F5F9B0D49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45307" y="2212356"/>
            <a:ext cx="3217333" cy="3217333"/>
          </a:xfrm>
          <a:prstGeom prst="rect">
            <a:avLst/>
          </a:prstGeom>
        </p:spPr>
      </p:pic>
      <p:sp>
        <p:nvSpPr>
          <p:cNvPr id="43" name="Content Placeholder 2">
            <a:extLst>
              <a:ext uri="{FF2B5EF4-FFF2-40B4-BE49-F238E27FC236}">
                <a16:creationId xmlns:a16="http://schemas.microsoft.com/office/drawing/2014/main" id="{5B786547-C656-054C-B72C-02F751D19DF0}"/>
              </a:ext>
            </a:extLst>
          </p:cNvPr>
          <p:cNvSpPr>
            <a:spLocks noGrp="1"/>
          </p:cNvSpPr>
          <p:nvPr>
            <p:ph idx="1"/>
          </p:nvPr>
        </p:nvSpPr>
        <p:spPr>
          <a:xfrm>
            <a:off x="6234868" y="1130845"/>
            <a:ext cx="5217173" cy="5085699"/>
          </a:xfrm>
        </p:spPr>
        <p:txBody>
          <a:bodyPr>
            <a:normAutofit/>
          </a:bodyPr>
          <a:lstStyle/>
          <a:p>
            <a:pPr marL="514350" indent="-514350">
              <a:buFont typeface="+mj-lt"/>
              <a:buAutoNum type="arabicPeriod"/>
            </a:pPr>
            <a:r>
              <a:rPr lang="en-US" dirty="0"/>
              <a:t>Industrialized agrochemical agriculture feeds the world. Montgomery states, this model “feeds the developed world but not humanity.”</a:t>
            </a:r>
          </a:p>
          <a:p>
            <a:pPr marL="514350" indent="-514350">
              <a:buFont typeface="+mj-lt"/>
              <a:buAutoNum type="arabicPeriod"/>
            </a:pPr>
            <a:r>
              <a:rPr lang="en-US" dirty="0"/>
              <a:t>Industrialized agriculture is more efficient.</a:t>
            </a:r>
          </a:p>
          <a:p>
            <a:pPr marL="514350" indent="-514350">
              <a:buFont typeface="+mj-lt"/>
              <a:buAutoNum type="arabicPeriod"/>
            </a:pPr>
            <a:r>
              <a:rPr lang="en-US" dirty="0"/>
              <a:t>Intensive agrochemical use will be necessary to feed the world of tomorrow.</a:t>
            </a:r>
          </a:p>
        </p:txBody>
      </p:sp>
    </p:spTree>
    <p:extLst>
      <p:ext uri="{BB962C8B-B14F-4D97-AF65-F5344CB8AC3E}">
        <p14:creationId xmlns:p14="http://schemas.microsoft.com/office/powerpoint/2010/main" val="2729791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51257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B676F-C66E-2D49-BC63-21A8318707F1}"/>
              </a:ext>
            </a:extLst>
          </p:cNvPr>
          <p:cNvSpPr>
            <a:spLocks noGrp="1"/>
          </p:cNvSpPr>
          <p:nvPr>
            <p:ph type="title"/>
          </p:nvPr>
        </p:nvSpPr>
        <p:spPr/>
        <p:txBody>
          <a:bodyPr/>
          <a:lstStyle/>
          <a:p>
            <a:r>
              <a:rPr lang="en-US" dirty="0">
                <a:solidFill>
                  <a:schemeClr val="bg1"/>
                </a:solidFill>
              </a:rPr>
              <a:t>The GMO Sideshow</a:t>
            </a:r>
          </a:p>
        </p:txBody>
      </p:sp>
      <p:sp>
        <p:nvSpPr>
          <p:cNvPr id="3" name="Content Placeholder 2">
            <a:extLst>
              <a:ext uri="{FF2B5EF4-FFF2-40B4-BE49-F238E27FC236}">
                <a16:creationId xmlns:a16="http://schemas.microsoft.com/office/drawing/2014/main" id="{252D3B65-E48B-8E4E-80AB-F90E1AD1B741}"/>
              </a:ext>
            </a:extLst>
          </p:cNvPr>
          <p:cNvSpPr>
            <a:spLocks noGrp="1"/>
          </p:cNvSpPr>
          <p:nvPr>
            <p:ph idx="1"/>
          </p:nvPr>
        </p:nvSpPr>
        <p:spPr/>
        <p:txBody>
          <a:bodyPr/>
          <a:lstStyle/>
          <a:p>
            <a:r>
              <a:rPr lang="en-US" dirty="0">
                <a:solidFill>
                  <a:schemeClr val="bg1"/>
                </a:solidFill>
              </a:rPr>
              <a:t>In addition, Montgomery rightly questions some of the myths associated with agricultural biotechnology as a panacea to meet the challenges of feeding the world while protecting the environment.</a:t>
            </a:r>
          </a:p>
          <a:p>
            <a:r>
              <a:rPr lang="en-US" dirty="0">
                <a:solidFill>
                  <a:schemeClr val="bg1"/>
                </a:solidFill>
              </a:rPr>
              <a:t>While </a:t>
            </a:r>
            <a:r>
              <a:rPr lang="en-US" dirty="0" err="1">
                <a:solidFill>
                  <a:schemeClr val="bg1"/>
                </a:solidFill>
              </a:rPr>
              <a:t>Bt</a:t>
            </a:r>
            <a:r>
              <a:rPr lang="en-US" dirty="0">
                <a:solidFill>
                  <a:schemeClr val="bg1"/>
                </a:solidFill>
              </a:rPr>
              <a:t> crops have reduced some pesticides, overall agrochemical use has increased by at least 7 percent (2012 study, unclear in the text what the date range is).</a:t>
            </a:r>
          </a:p>
          <a:p>
            <a:r>
              <a:rPr lang="en-US" dirty="0">
                <a:solidFill>
                  <a:schemeClr val="bg1"/>
                </a:solidFill>
              </a:rPr>
              <a:t>A principal benefit he says of GMOs is reduced soil erosion (due to zero or minimum tillage methods).</a:t>
            </a:r>
          </a:p>
          <a:p>
            <a:endParaRPr lang="en-US" dirty="0"/>
          </a:p>
        </p:txBody>
      </p:sp>
    </p:spTree>
    <p:extLst>
      <p:ext uri="{BB962C8B-B14F-4D97-AF65-F5344CB8AC3E}">
        <p14:creationId xmlns:p14="http://schemas.microsoft.com/office/powerpoint/2010/main" val="1476930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6A553-214B-C54D-AA9D-F9B9009AA669}"/>
              </a:ext>
            </a:extLst>
          </p:cNvPr>
          <p:cNvSpPr>
            <a:spLocks noGrp="1"/>
          </p:cNvSpPr>
          <p:nvPr>
            <p:ph type="title"/>
          </p:nvPr>
        </p:nvSpPr>
        <p:spPr/>
        <p:txBody>
          <a:bodyPr/>
          <a:lstStyle/>
          <a:p>
            <a:r>
              <a:rPr lang="en-US" dirty="0"/>
              <a:t>Critique</a:t>
            </a:r>
          </a:p>
        </p:txBody>
      </p:sp>
      <p:sp>
        <p:nvSpPr>
          <p:cNvPr id="3" name="Content Placeholder 2">
            <a:extLst>
              <a:ext uri="{FF2B5EF4-FFF2-40B4-BE49-F238E27FC236}">
                <a16:creationId xmlns:a16="http://schemas.microsoft.com/office/drawing/2014/main" id="{F7EE9EA3-0CFB-BB4B-AC2B-B6D3B22EAFBC}"/>
              </a:ext>
            </a:extLst>
          </p:cNvPr>
          <p:cNvSpPr>
            <a:spLocks noGrp="1"/>
          </p:cNvSpPr>
          <p:nvPr>
            <p:ph idx="1"/>
          </p:nvPr>
        </p:nvSpPr>
        <p:spPr/>
        <p:txBody>
          <a:bodyPr>
            <a:normAutofit fontScale="92500" lnSpcReduction="10000"/>
          </a:bodyPr>
          <a:lstStyle/>
          <a:p>
            <a:pPr marL="0" indent="0">
              <a:buNone/>
            </a:pPr>
            <a:r>
              <a:rPr lang="en-US" dirty="0"/>
              <a:t>Re: Myth 1. Industrialized agrochemical agriculture does NOT even feed the so-called “developed” world (a racist term btw).</a:t>
            </a:r>
          </a:p>
          <a:p>
            <a:pPr marL="514350" indent="-514350">
              <a:buAutoNum type="arabicPeriod"/>
            </a:pPr>
            <a:r>
              <a:rPr lang="en-US" dirty="0"/>
              <a:t>The principal crops in USA are corn, soybean, canola, and cotton and more than 90 percent of these are GMOs with heavy chemical treatment protocols at least for the herbicide resistant “events.”</a:t>
            </a:r>
          </a:p>
          <a:p>
            <a:pPr marL="514350" indent="-514350">
              <a:buAutoNum type="arabicPeriod"/>
            </a:pPr>
            <a:r>
              <a:rPr lang="en-US" dirty="0"/>
              <a:t>These principal crops are not eaten directly by people (except for GMO sweet corn and as ingredients in corn masa for tortillas and related products). These crops are bound for processed foods like HFCS (high fructose corn syrup) and cotton of course is not a food (at least not for people).</a:t>
            </a:r>
          </a:p>
          <a:p>
            <a:pPr marL="514350" indent="-514350">
              <a:buAutoNum type="arabicPeriod"/>
            </a:pPr>
            <a:r>
              <a:rPr lang="en-US" dirty="0"/>
              <a:t>The GMO crops may save soil, but at great cost to the biodiversity and health of the rhizosphere.</a:t>
            </a:r>
          </a:p>
        </p:txBody>
      </p:sp>
    </p:spTree>
    <p:extLst>
      <p:ext uri="{BB962C8B-B14F-4D97-AF65-F5344CB8AC3E}">
        <p14:creationId xmlns:p14="http://schemas.microsoft.com/office/powerpoint/2010/main" val="777723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6A553-214B-C54D-AA9D-F9B9009AA669}"/>
              </a:ext>
            </a:extLst>
          </p:cNvPr>
          <p:cNvSpPr>
            <a:spLocks noGrp="1"/>
          </p:cNvSpPr>
          <p:nvPr>
            <p:ph type="title"/>
          </p:nvPr>
        </p:nvSpPr>
        <p:spPr/>
        <p:txBody>
          <a:bodyPr/>
          <a:lstStyle/>
          <a:p>
            <a:r>
              <a:rPr lang="en-US" dirty="0"/>
              <a:t>Critique</a:t>
            </a:r>
          </a:p>
        </p:txBody>
      </p:sp>
      <p:sp>
        <p:nvSpPr>
          <p:cNvPr id="3" name="Content Placeholder 2">
            <a:extLst>
              <a:ext uri="{FF2B5EF4-FFF2-40B4-BE49-F238E27FC236}">
                <a16:creationId xmlns:a16="http://schemas.microsoft.com/office/drawing/2014/main" id="{F7EE9EA3-0CFB-BB4B-AC2B-B6D3B22EAFBC}"/>
              </a:ext>
            </a:extLst>
          </p:cNvPr>
          <p:cNvSpPr>
            <a:spLocks noGrp="1"/>
          </p:cNvSpPr>
          <p:nvPr>
            <p:ph idx="1"/>
          </p:nvPr>
        </p:nvSpPr>
        <p:spPr/>
        <p:txBody>
          <a:bodyPr/>
          <a:lstStyle/>
          <a:p>
            <a:pPr marL="0" indent="0">
              <a:buNone/>
            </a:pPr>
            <a:r>
              <a:rPr lang="en-US" dirty="0"/>
              <a:t>Re: Myth 2. Industrialized agriculture is more efficient.</a:t>
            </a:r>
          </a:p>
          <a:p>
            <a:pPr marL="0" indent="0">
              <a:buNone/>
            </a:pPr>
            <a:endParaRPr lang="en-US" dirty="0"/>
          </a:p>
          <a:p>
            <a:r>
              <a:rPr lang="en-US" dirty="0"/>
              <a:t>This depends on how we measure efficiency. If we include all of the losses in terms of soil quality, habitat, ecosystem services, the integrity of the rhizosphere, and decreased nutrient density and increased chemical residues in crops.</a:t>
            </a:r>
          </a:p>
          <a:p>
            <a:r>
              <a:rPr lang="en-US" dirty="0"/>
              <a:t>Also, we need to measure total biomass and not just farm gate deliveries (commodities delivered to the market).</a:t>
            </a:r>
          </a:p>
        </p:txBody>
      </p:sp>
    </p:spTree>
    <p:extLst>
      <p:ext uri="{BB962C8B-B14F-4D97-AF65-F5344CB8AC3E}">
        <p14:creationId xmlns:p14="http://schemas.microsoft.com/office/powerpoint/2010/main" val="1766013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3A5B0-1E3A-F646-A63B-F80B6229AFD7}"/>
              </a:ext>
            </a:extLst>
          </p:cNvPr>
          <p:cNvSpPr>
            <a:spLocks noGrp="1"/>
          </p:cNvSpPr>
          <p:nvPr>
            <p:ph type="title"/>
          </p:nvPr>
        </p:nvSpPr>
        <p:spPr/>
        <p:txBody>
          <a:bodyPr/>
          <a:lstStyle/>
          <a:p>
            <a:r>
              <a:rPr lang="en-US" dirty="0"/>
              <a:t>Critique</a:t>
            </a:r>
          </a:p>
        </p:txBody>
      </p:sp>
      <p:sp>
        <p:nvSpPr>
          <p:cNvPr id="3" name="Content Placeholder 2">
            <a:extLst>
              <a:ext uri="{FF2B5EF4-FFF2-40B4-BE49-F238E27FC236}">
                <a16:creationId xmlns:a16="http://schemas.microsoft.com/office/drawing/2014/main" id="{528A002C-4629-3B43-86E0-135A772E6A03}"/>
              </a:ext>
            </a:extLst>
          </p:cNvPr>
          <p:cNvSpPr>
            <a:spLocks noGrp="1"/>
          </p:cNvSpPr>
          <p:nvPr>
            <p:ph idx="1"/>
          </p:nvPr>
        </p:nvSpPr>
        <p:spPr/>
        <p:txBody>
          <a:bodyPr/>
          <a:lstStyle/>
          <a:p>
            <a:pPr marL="0" indent="0">
              <a:buNone/>
            </a:pPr>
            <a:r>
              <a:rPr lang="en-US" dirty="0"/>
              <a:t>Re: Myth 3.  Intensive agrochemical use will be necessary to feed the world of tomorrow.</a:t>
            </a:r>
          </a:p>
          <a:p>
            <a:pPr marL="0" indent="0">
              <a:buNone/>
            </a:pPr>
            <a:r>
              <a:rPr lang="en-US" dirty="0"/>
              <a:t>Agreed. However, this overlooks several issues:</a:t>
            </a:r>
          </a:p>
          <a:p>
            <a:pPr marL="514350" indent="-514350">
              <a:buAutoNum type="arabicPeriod"/>
            </a:pPr>
            <a:r>
              <a:rPr lang="en-US" dirty="0"/>
              <a:t>Land grabs? </a:t>
            </a:r>
          </a:p>
          <a:p>
            <a:pPr marL="514350" indent="-514350">
              <a:buAutoNum type="arabicPeriod"/>
            </a:pPr>
            <a:r>
              <a:rPr lang="en-US" dirty="0"/>
              <a:t>Women and local food systems.</a:t>
            </a:r>
          </a:p>
          <a:p>
            <a:pPr marL="514350" indent="-514350">
              <a:buAutoNum type="arabicPeriod"/>
            </a:pPr>
            <a:r>
              <a:rPr lang="en-US" dirty="0"/>
              <a:t>Food sovereignty movements.</a:t>
            </a:r>
          </a:p>
          <a:p>
            <a:pPr marL="0" indent="0">
              <a:buNone/>
            </a:pPr>
            <a:endParaRPr lang="en-US" dirty="0"/>
          </a:p>
          <a:p>
            <a:pPr marL="0" indent="0">
              <a:buNone/>
            </a:pPr>
            <a:r>
              <a:rPr lang="en-US" dirty="0"/>
              <a:t>BTW: GMOs are not </a:t>
            </a:r>
            <a:r>
              <a:rPr lang="en-US"/>
              <a:t>a side show</a:t>
            </a:r>
            <a:r>
              <a:rPr lang="en-US" dirty="0"/>
              <a:t>, they are the </a:t>
            </a:r>
            <a:r>
              <a:rPr lang="en-US"/>
              <a:t>central dispute </a:t>
            </a:r>
            <a:r>
              <a:rPr lang="en-US" dirty="0"/>
              <a:t>between agroecology and biotechnology.</a:t>
            </a:r>
          </a:p>
          <a:p>
            <a:endParaRPr lang="en-US" dirty="0"/>
          </a:p>
          <a:p>
            <a:pPr marL="0" indent="0">
              <a:buNone/>
            </a:pPr>
            <a:endParaRPr lang="en-US" dirty="0"/>
          </a:p>
        </p:txBody>
      </p:sp>
    </p:spTree>
    <p:extLst>
      <p:ext uri="{BB962C8B-B14F-4D97-AF65-F5344CB8AC3E}">
        <p14:creationId xmlns:p14="http://schemas.microsoft.com/office/powerpoint/2010/main" val="2997743763"/>
      </p:ext>
    </p:extLst>
  </p:cSld>
  <p:clrMapOvr>
    <a:masterClrMapping/>
  </p:clrMapOvr>
</p:sld>
</file>

<file path=ppt/theme/theme1.xml><?xml version="1.0" encoding="utf-8"?>
<a:theme xmlns:a="http://schemas.openxmlformats.org/drawingml/2006/main" name="FunkyShapesVTI">
  <a:themeElements>
    <a:clrScheme name="Custom 15">
      <a:dk1>
        <a:sysClr val="windowText" lastClr="000000"/>
      </a:dk1>
      <a:lt1>
        <a:sysClr val="window" lastClr="FFFFFF"/>
      </a:lt1>
      <a:dk2>
        <a:srgbClr val="2D2D2D"/>
      </a:dk2>
      <a:lt2>
        <a:srgbClr val="F3FFF8"/>
      </a:lt2>
      <a:accent1>
        <a:srgbClr val="FF80BD"/>
      </a:accent1>
      <a:accent2>
        <a:srgbClr val="1EB9D3"/>
      </a:accent2>
      <a:accent3>
        <a:srgbClr val="21C46B"/>
      </a:accent3>
      <a:accent4>
        <a:srgbClr val="EA9600"/>
      </a:accent4>
      <a:accent5>
        <a:srgbClr val="F43B56"/>
      </a:accent5>
      <a:accent6>
        <a:srgbClr val="4B56E8"/>
      </a:accent6>
      <a:hlink>
        <a:srgbClr val="8F61FF"/>
      </a:hlink>
      <a:folHlink>
        <a:srgbClr val="F900A0"/>
      </a:folHlink>
    </a:clrScheme>
    <a:fontScheme name="Source Sans Pro">
      <a:majorFont>
        <a:latin typeface="Source Sans Pro"/>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unkyShapesVTI" id="{A7F40C41-3FB2-45B0-B0D6-DFB7FDD9B7AD}" vid="{C49381A0-09CD-46EE-B141-E2CDD87ABFE3}"/>
    </a:ext>
  </a:extLst>
</a:theme>
</file>

<file path=docProps/app.xml><?xml version="1.0" encoding="utf-8"?>
<Properties xmlns="http://schemas.openxmlformats.org/officeDocument/2006/extended-properties" xmlns:vt="http://schemas.openxmlformats.org/officeDocument/2006/docPropsVTypes">
  <TotalTime>14</TotalTime>
  <Words>411</Words>
  <Application>Microsoft Macintosh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Source Sans Pro</vt:lpstr>
      <vt:lpstr>FunkyShapesVTI</vt:lpstr>
      <vt:lpstr>Montgomery</vt:lpstr>
      <vt:lpstr>The big three myths</vt:lpstr>
      <vt:lpstr>The GMO Sideshow</vt:lpstr>
      <vt:lpstr>Critique</vt:lpstr>
      <vt:lpstr>Critique</vt:lpstr>
      <vt:lpstr>Critique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Montgomery</dc:title>
  <dc:creator>Devon G. Pena</dc:creator>
  <cp:lastModifiedBy>Devon G. Pena</cp:lastModifiedBy>
  <cp:revision>4</cp:revision>
  <dcterms:created xsi:type="dcterms:W3CDTF">2020-07-29T20:56:10Z</dcterms:created>
  <dcterms:modified xsi:type="dcterms:W3CDTF">2020-07-29T21:11:09Z</dcterms:modified>
</cp:coreProperties>
</file>