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6" r:id="rId2"/>
    <p:sldId id="257" r:id="rId3"/>
    <p:sldId id="258" r:id="rId4"/>
    <p:sldId id="259" r:id="rId5"/>
    <p:sldId id="260" r:id="rId6"/>
    <p:sldId id="261" r:id="rId7"/>
    <p:sldId id="269" r:id="rId8"/>
    <p:sldId id="270" r:id="rId9"/>
    <p:sldId id="272" r:id="rId10"/>
    <p:sldId id="271" r:id="rId11"/>
    <p:sldId id="273" r:id="rId12"/>
    <p:sldId id="274" r:id="rId13"/>
    <p:sldId id="262" r:id="rId14"/>
    <p:sldId id="263" r:id="rId15"/>
    <p:sldId id="264" r:id="rId16"/>
    <p:sldId id="265" r:id="rId17"/>
    <p:sldId id="266" r:id="rId18"/>
    <p:sldId id="267" r:id="rId19"/>
    <p:sldId id="2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7D7D"/>
    <a:srgbClr val="219C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83"/>
    <p:restoredTop sz="86589"/>
  </p:normalViewPr>
  <p:slideViewPr>
    <p:cSldViewPr snapToGrid="0" snapToObjects="1">
      <p:cViewPr>
        <p:scale>
          <a:sx n="91" d="100"/>
          <a:sy n="91" d="100"/>
        </p:scale>
        <p:origin x="14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343886-8443-F340-B1E7-0B42C60CAEBE}" type="datetimeFigureOut">
              <a:rPr lang="en-US" smtClean="0"/>
              <a:t>8/3/20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09CFD0-724E-A84D-A2F0-43DFED8E8716}" type="slidenum">
              <a:rPr lang="en-US" smtClean="0"/>
              <a:t>‹#›</a:t>
            </a:fld>
            <a:endParaRPr lang="en-US"/>
          </a:p>
        </p:txBody>
      </p:sp>
    </p:spTree>
    <p:extLst>
      <p:ext uri="{BB962C8B-B14F-4D97-AF65-F5344CB8AC3E}">
        <p14:creationId xmlns:p14="http://schemas.microsoft.com/office/powerpoint/2010/main" val="3915585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09CFD0-724E-A84D-A2F0-43DFED8E8716}" type="slidenum">
              <a:rPr lang="en-US" smtClean="0"/>
              <a:t>7</a:t>
            </a:fld>
            <a:endParaRPr lang="en-US"/>
          </a:p>
        </p:txBody>
      </p:sp>
    </p:spTree>
    <p:extLst>
      <p:ext uri="{BB962C8B-B14F-4D97-AF65-F5344CB8AC3E}">
        <p14:creationId xmlns:p14="http://schemas.microsoft.com/office/powerpoint/2010/main" val="486971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09CFD0-724E-A84D-A2F0-43DFED8E8716}" type="slidenum">
              <a:rPr lang="en-US" smtClean="0"/>
              <a:t>9</a:t>
            </a:fld>
            <a:endParaRPr lang="en-US"/>
          </a:p>
        </p:txBody>
      </p:sp>
    </p:spTree>
    <p:extLst>
      <p:ext uri="{BB962C8B-B14F-4D97-AF65-F5344CB8AC3E}">
        <p14:creationId xmlns:p14="http://schemas.microsoft.com/office/powerpoint/2010/main" val="1031669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09CFD0-724E-A84D-A2F0-43DFED8E8716}" type="slidenum">
              <a:rPr lang="en-US" smtClean="0"/>
              <a:t>10</a:t>
            </a:fld>
            <a:endParaRPr lang="en-US"/>
          </a:p>
        </p:txBody>
      </p:sp>
    </p:spTree>
    <p:extLst>
      <p:ext uri="{BB962C8B-B14F-4D97-AF65-F5344CB8AC3E}">
        <p14:creationId xmlns:p14="http://schemas.microsoft.com/office/powerpoint/2010/main" val="4113951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 </a:t>
            </a:r>
            <a:r>
              <a:rPr lang="en-US" sz="1200" i="1" dirty="0" err="1">
                <a:solidFill>
                  <a:schemeClr val="tx1"/>
                </a:solidFill>
                <a:effectLst>
                  <a:outerShdw blurRad="50800" dist="38100" dir="5400000" algn="t" rotWithShape="0">
                    <a:prstClr val="black">
                      <a:alpha val="40000"/>
                    </a:prstClr>
                  </a:outerShdw>
                </a:effectLst>
              </a:rPr>
              <a:t>Huerto</a:t>
            </a:r>
            <a:r>
              <a:rPr lang="en-US" sz="1200" i="1" dirty="0">
                <a:solidFill>
                  <a:schemeClr val="tx1"/>
                </a:solidFill>
                <a:effectLst>
                  <a:outerShdw blurRad="50800" dist="38100" dir="5400000" algn="t" rotWithShape="0">
                    <a:prstClr val="black">
                      <a:alpha val="40000"/>
                    </a:prstClr>
                  </a:outerShdw>
                </a:effectLst>
              </a:rPr>
              <a:t> Familiar = Home kitchen garden.</a:t>
            </a:r>
            <a:endParaRPr lang="en-US" dirty="0"/>
          </a:p>
        </p:txBody>
      </p:sp>
      <p:sp>
        <p:nvSpPr>
          <p:cNvPr id="4" name="Slide Number Placeholder 3"/>
          <p:cNvSpPr>
            <a:spLocks noGrp="1"/>
          </p:cNvSpPr>
          <p:nvPr>
            <p:ph type="sldNum" sz="quarter" idx="5"/>
          </p:nvPr>
        </p:nvSpPr>
        <p:spPr/>
        <p:txBody>
          <a:bodyPr/>
          <a:lstStyle/>
          <a:p>
            <a:fld id="{F909CFD0-724E-A84D-A2F0-43DFED8E8716}" type="slidenum">
              <a:rPr lang="en-US" smtClean="0"/>
              <a:t>13</a:t>
            </a:fld>
            <a:endParaRPr lang="en-US"/>
          </a:p>
        </p:txBody>
      </p:sp>
    </p:spTree>
    <p:extLst>
      <p:ext uri="{BB962C8B-B14F-4D97-AF65-F5344CB8AC3E}">
        <p14:creationId xmlns:p14="http://schemas.microsoft.com/office/powerpoint/2010/main" val="263779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09CFD0-724E-A84D-A2F0-43DFED8E8716}" type="slidenum">
              <a:rPr lang="en-US" smtClean="0"/>
              <a:t>14</a:t>
            </a:fld>
            <a:endParaRPr lang="en-US"/>
          </a:p>
        </p:txBody>
      </p:sp>
    </p:spTree>
    <p:extLst>
      <p:ext uri="{BB962C8B-B14F-4D97-AF65-F5344CB8AC3E}">
        <p14:creationId xmlns:p14="http://schemas.microsoft.com/office/powerpoint/2010/main" val="4187568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Purslane is medicine food; super rich in antioxidants and other beneficial micronutrients. </a:t>
            </a:r>
            <a:r>
              <a:rPr lang="en-US" sz="1200" b="0" i="0" kern="1200" dirty="0">
                <a:solidFill>
                  <a:schemeClr val="tx1"/>
                </a:solidFill>
                <a:effectLst/>
                <a:latin typeface="+mn-lt"/>
                <a:ea typeface="+mn-ea"/>
                <a:cs typeface="+mn-cs"/>
              </a:rPr>
              <a:t>It is also high in many nutrients. </a:t>
            </a:r>
          </a:p>
          <a:p>
            <a:r>
              <a:rPr lang="en-US" sz="1200" b="0" i="0" kern="1200" dirty="0">
                <a:solidFill>
                  <a:schemeClr val="tx1"/>
                </a:solidFill>
                <a:effectLst/>
                <a:latin typeface="+mn-lt"/>
                <a:ea typeface="+mn-ea"/>
                <a:cs typeface="+mn-cs"/>
              </a:rPr>
              <a:t>A 100 gram (3.5 oz) portion contains: </a:t>
            </a:r>
          </a:p>
          <a:p>
            <a:endParaRPr lang="en-US" sz="1200" b="0" i="0" kern="1200" dirty="0">
              <a:solidFill>
                <a:schemeClr val="tx1"/>
              </a:solidFill>
              <a:effectLst/>
              <a:latin typeface="+mn-lt"/>
              <a:ea typeface="+mn-ea"/>
              <a:cs typeface="+mn-cs"/>
            </a:endParaRPr>
          </a:p>
          <a:p>
            <a:pPr lvl="1"/>
            <a:r>
              <a:rPr lang="en-US" sz="1200" b="1" i="0" kern="1200" dirty="0">
                <a:solidFill>
                  <a:schemeClr val="tx1"/>
                </a:solidFill>
                <a:effectLst/>
                <a:latin typeface="+mn-lt"/>
                <a:ea typeface="+mn-ea"/>
                <a:cs typeface="+mn-cs"/>
              </a:rPr>
              <a:t>Vitamin A</a:t>
            </a:r>
            <a:r>
              <a:rPr lang="en-US" sz="1200" b="0" i="0" kern="1200" dirty="0">
                <a:solidFill>
                  <a:schemeClr val="tx1"/>
                </a:solidFill>
                <a:effectLst/>
                <a:latin typeface="+mn-lt"/>
                <a:ea typeface="+mn-ea"/>
                <a:cs typeface="+mn-cs"/>
              </a:rPr>
              <a:t> (from beta-carotene): 26% of the DV.</a:t>
            </a:r>
          </a:p>
          <a:p>
            <a:pPr lvl="1"/>
            <a:r>
              <a:rPr lang="en-US" sz="1200" b="1" i="0" kern="1200" dirty="0">
                <a:solidFill>
                  <a:schemeClr val="tx1"/>
                </a:solidFill>
                <a:effectLst/>
                <a:latin typeface="+mn-lt"/>
                <a:ea typeface="+mn-ea"/>
                <a:cs typeface="+mn-cs"/>
              </a:rPr>
              <a:t>Vitamin C:</a:t>
            </a:r>
            <a:r>
              <a:rPr lang="en-US" sz="1200" b="0" i="0" kern="1200" dirty="0">
                <a:solidFill>
                  <a:schemeClr val="tx1"/>
                </a:solidFill>
                <a:effectLst/>
                <a:latin typeface="+mn-lt"/>
                <a:ea typeface="+mn-ea"/>
                <a:cs typeface="+mn-cs"/>
              </a:rPr>
              <a:t> 35% of the DV.</a:t>
            </a:r>
          </a:p>
          <a:p>
            <a:pPr lvl="1"/>
            <a:r>
              <a:rPr lang="en-US" sz="1200" b="1" i="0" kern="1200" dirty="0">
                <a:solidFill>
                  <a:schemeClr val="tx1"/>
                </a:solidFill>
                <a:effectLst/>
                <a:latin typeface="+mn-lt"/>
                <a:ea typeface="+mn-ea"/>
                <a:cs typeface="+mn-cs"/>
              </a:rPr>
              <a:t>Magnesium:</a:t>
            </a:r>
            <a:r>
              <a:rPr lang="en-US" sz="1200" b="0" i="0" kern="1200" dirty="0">
                <a:solidFill>
                  <a:schemeClr val="tx1"/>
                </a:solidFill>
                <a:effectLst/>
                <a:latin typeface="+mn-lt"/>
                <a:ea typeface="+mn-ea"/>
                <a:cs typeface="+mn-cs"/>
              </a:rPr>
              <a:t> 17% of the DV.</a:t>
            </a:r>
          </a:p>
          <a:p>
            <a:pPr lvl="1"/>
            <a:r>
              <a:rPr lang="en-US" sz="1200" b="1" i="0" kern="1200" dirty="0">
                <a:solidFill>
                  <a:schemeClr val="tx1"/>
                </a:solidFill>
                <a:effectLst/>
                <a:latin typeface="+mn-lt"/>
                <a:ea typeface="+mn-ea"/>
                <a:cs typeface="+mn-cs"/>
              </a:rPr>
              <a:t>Manganese:</a:t>
            </a:r>
            <a:r>
              <a:rPr lang="en-US" sz="1200" b="0" i="0" kern="1200" dirty="0">
                <a:solidFill>
                  <a:schemeClr val="tx1"/>
                </a:solidFill>
                <a:effectLst/>
                <a:latin typeface="+mn-lt"/>
                <a:ea typeface="+mn-ea"/>
                <a:cs typeface="+mn-cs"/>
              </a:rPr>
              <a:t> 15% of the DV.</a:t>
            </a:r>
          </a:p>
          <a:p>
            <a:pPr lvl="1"/>
            <a:r>
              <a:rPr lang="en-US" sz="1200" b="1" i="0" kern="1200" dirty="0">
                <a:solidFill>
                  <a:schemeClr val="tx1"/>
                </a:solidFill>
                <a:effectLst/>
                <a:latin typeface="+mn-lt"/>
                <a:ea typeface="+mn-ea"/>
                <a:cs typeface="+mn-cs"/>
              </a:rPr>
              <a:t>Potassium:</a:t>
            </a:r>
            <a:r>
              <a:rPr lang="en-US" sz="1200" b="0" i="0" kern="1200" dirty="0">
                <a:solidFill>
                  <a:schemeClr val="tx1"/>
                </a:solidFill>
                <a:effectLst/>
                <a:latin typeface="+mn-lt"/>
                <a:ea typeface="+mn-ea"/>
                <a:cs typeface="+mn-cs"/>
              </a:rPr>
              <a:t> 14% of the DV.</a:t>
            </a:r>
          </a:p>
          <a:p>
            <a:pPr lvl="1"/>
            <a:r>
              <a:rPr lang="en-US" sz="1200" b="1" i="0" kern="1200" dirty="0">
                <a:solidFill>
                  <a:schemeClr val="tx1"/>
                </a:solidFill>
                <a:effectLst/>
                <a:latin typeface="+mn-lt"/>
                <a:ea typeface="+mn-ea"/>
                <a:cs typeface="+mn-cs"/>
              </a:rPr>
              <a:t>Iron:</a:t>
            </a:r>
            <a:r>
              <a:rPr lang="en-US" sz="1200" b="0" i="0" kern="1200" dirty="0">
                <a:solidFill>
                  <a:schemeClr val="tx1"/>
                </a:solidFill>
                <a:effectLst/>
                <a:latin typeface="+mn-lt"/>
                <a:ea typeface="+mn-ea"/>
                <a:cs typeface="+mn-cs"/>
              </a:rPr>
              <a:t> 11% of the DV.</a:t>
            </a:r>
          </a:p>
          <a:p>
            <a:pPr lvl="1"/>
            <a:r>
              <a:rPr lang="en-US" sz="1200" b="1" i="0" kern="1200" dirty="0">
                <a:solidFill>
                  <a:schemeClr val="tx1"/>
                </a:solidFill>
                <a:effectLst/>
                <a:latin typeface="+mn-lt"/>
                <a:ea typeface="+mn-ea"/>
                <a:cs typeface="+mn-cs"/>
              </a:rPr>
              <a:t>Calcium:</a:t>
            </a:r>
            <a:r>
              <a:rPr lang="en-US" sz="1200" b="0" i="0" kern="1200" dirty="0">
                <a:solidFill>
                  <a:schemeClr val="tx1"/>
                </a:solidFill>
                <a:effectLst/>
                <a:latin typeface="+mn-lt"/>
                <a:ea typeface="+mn-ea"/>
                <a:cs typeface="+mn-cs"/>
              </a:rPr>
              <a:t> 7% of the RDI.</a:t>
            </a:r>
          </a:p>
          <a:p>
            <a:endParaRPr lang="en-US" dirty="0"/>
          </a:p>
        </p:txBody>
      </p:sp>
      <p:sp>
        <p:nvSpPr>
          <p:cNvPr id="4" name="Slide Number Placeholder 3"/>
          <p:cNvSpPr>
            <a:spLocks noGrp="1"/>
          </p:cNvSpPr>
          <p:nvPr>
            <p:ph type="sldNum" sz="quarter" idx="5"/>
          </p:nvPr>
        </p:nvSpPr>
        <p:spPr/>
        <p:txBody>
          <a:bodyPr/>
          <a:lstStyle/>
          <a:p>
            <a:fld id="{F909CFD0-724E-A84D-A2F0-43DFED8E8716}" type="slidenum">
              <a:rPr lang="en-US" smtClean="0"/>
              <a:t>18</a:t>
            </a:fld>
            <a:endParaRPr lang="en-US"/>
          </a:p>
        </p:txBody>
      </p:sp>
    </p:spTree>
    <p:extLst>
      <p:ext uri="{BB962C8B-B14F-4D97-AF65-F5344CB8AC3E}">
        <p14:creationId xmlns:p14="http://schemas.microsoft.com/office/powerpoint/2010/main" val="2422791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8/3/20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80041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8/3/20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2537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8/3/20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5870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8/3/20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17637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8/3/20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39023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8/3/20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25701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8/3/20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1051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8/3/20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39336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8/3/20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68107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8/3/20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80536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8/3/20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49639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8/3/20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82901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80000"/>
        </a:lnSpc>
        <a:spcBef>
          <a:spcPct val="0"/>
        </a:spcBef>
        <a:buNone/>
        <a:defRPr sz="54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6">
            <a:extLst>
              <a:ext uri="{FF2B5EF4-FFF2-40B4-BE49-F238E27FC236}">
                <a16:creationId xmlns:a16="http://schemas.microsoft.com/office/drawing/2014/main" id="{0AF4F2BA-3C03-4E2C-8ABC-0949B61B3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truck driving down a dirt road&#10;&#10;Description automatically generated">
            <a:extLst>
              <a:ext uri="{FF2B5EF4-FFF2-40B4-BE49-F238E27FC236}">
                <a16:creationId xmlns:a16="http://schemas.microsoft.com/office/drawing/2014/main" id="{85D22142-E147-894C-BF4B-1E4C868B34F3}"/>
              </a:ext>
            </a:extLst>
          </p:cNvPr>
          <p:cNvPicPr>
            <a:picLocks noChangeAspect="1"/>
          </p:cNvPicPr>
          <p:nvPr/>
        </p:nvPicPr>
        <p:blipFill rotWithShape="1">
          <a:blip r:embed="rId2">
            <a:alphaModFix/>
          </a:blip>
          <a:srcRect t="15195" b="535"/>
          <a:stretch/>
        </p:blipFill>
        <p:spPr>
          <a:xfrm>
            <a:off x="20" y="10"/>
            <a:ext cx="12191980" cy="6857990"/>
          </a:xfrm>
          <a:prstGeom prst="rect">
            <a:avLst/>
          </a:prstGeom>
        </p:spPr>
      </p:pic>
      <p:sp>
        <p:nvSpPr>
          <p:cNvPr id="35" name="Rectangle 28">
            <a:extLst>
              <a:ext uri="{FF2B5EF4-FFF2-40B4-BE49-F238E27FC236}">
                <a16:creationId xmlns:a16="http://schemas.microsoft.com/office/drawing/2014/main" id="{4B986F88-1433-4AF7-AF71-41A89DC93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46064">
                <a:srgbClr val="000000">
                  <a:alpha val="30000"/>
                </a:srgbClr>
              </a:gs>
              <a:gs pos="68000">
                <a:srgbClr val="000000">
                  <a:alpha val="20000"/>
                </a:srgbClr>
              </a:gs>
              <a:gs pos="0">
                <a:schemeClr val="tx1">
                  <a:alpha val="0"/>
                </a:schemeClr>
              </a:gs>
              <a:gs pos="26000">
                <a:schemeClr val="tx1">
                  <a:alpha val="2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064914-A711-834D-999E-7B6F1CD0C5B8}"/>
              </a:ext>
            </a:extLst>
          </p:cNvPr>
          <p:cNvSpPr>
            <a:spLocks noGrp="1"/>
          </p:cNvSpPr>
          <p:nvPr>
            <p:ph type="ctrTitle"/>
          </p:nvPr>
        </p:nvSpPr>
        <p:spPr>
          <a:xfrm>
            <a:off x="1097280" y="758952"/>
            <a:ext cx="10058400" cy="3566160"/>
          </a:xfrm>
        </p:spPr>
        <p:txBody>
          <a:bodyPr>
            <a:normAutofit/>
          </a:bodyPr>
          <a:lstStyle/>
          <a:p>
            <a:r>
              <a:rPr lang="en-US" dirty="0">
                <a:solidFill>
                  <a:srgbClr val="FFFFFF"/>
                </a:solidFill>
              </a:rPr>
              <a:t>Montgomery</a:t>
            </a:r>
          </a:p>
        </p:txBody>
      </p:sp>
      <p:sp>
        <p:nvSpPr>
          <p:cNvPr id="3" name="Subtitle 2">
            <a:extLst>
              <a:ext uri="{FF2B5EF4-FFF2-40B4-BE49-F238E27FC236}">
                <a16:creationId xmlns:a16="http://schemas.microsoft.com/office/drawing/2014/main" id="{7711DF9A-9201-E04F-AC2A-78FFA95F6F3E}"/>
              </a:ext>
            </a:extLst>
          </p:cNvPr>
          <p:cNvSpPr>
            <a:spLocks noGrp="1"/>
          </p:cNvSpPr>
          <p:nvPr>
            <p:ph type="subTitle" idx="1"/>
          </p:nvPr>
        </p:nvSpPr>
        <p:spPr>
          <a:xfrm>
            <a:off x="1100051" y="4645152"/>
            <a:ext cx="10058400" cy="1143000"/>
          </a:xfrm>
        </p:spPr>
        <p:txBody>
          <a:bodyPr>
            <a:normAutofit/>
          </a:bodyPr>
          <a:lstStyle/>
          <a:p>
            <a:r>
              <a:rPr lang="en-US" dirty="0">
                <a:solidFill>
                  <a:srgbClr val="FFFFFF"/>
                </a:solidFill>
              </a:rPr>
              <a:t>Rise of soil restorationist movements.  Settler colonial regenerative agriculture. </a:t>
            </a:r>
          </a:p>
        </p:txBody>
      </p:sp>
      <p:cxnSp>
        <p:nvCxnSpPr>
          <p:cNvPr id="36" name="Straight Connector 30">
            <a:extLst>
              <a:ext uri="{FF2B5EF4-FFF2-40B4-BE49-F238E27FC236}">
                <a16:creationId xmlns:a16="http://schemas.microsoft.com/office/drawing/2014/main" id="{A07787ED-5EDC-4C54-AD87-55B60D0FE3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A44FFD5D-B985-4624-BBCD-50AD2E1686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6400798"/>
            <a:ext cx="12188952" cy="457201"/>
          </a:xfrm>
          <a:prstGeom prst="rect">
            <a:avLst/>
          </a:prstGeom>
          <a:gradFill>
            <a:gsLst>
              <a:gs pos="61000">
                <a:srgbClr val="000000">
                  <a:alpha val="10000"/>
                </a:srgbClr>
              </a:gs>
              <a:gs pos="7000">
                <a:schemeClr val="tx1">
                  <a:alpha val="0"/>
                </a:schemeClr>
              </a:gs>
              <a:gs pos="10000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181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20131D3-54CD-214F-B04F-29C9DDC10C2B}"/>
              </a:ext>
            </a:extLst>
          </p:cNvPr>
          <p:cNvSpPr>
            <a:spLocks noGrp="1"/>
          </p:cNvSpPr>
          <p:nvPr>
            <p:ph type="title"/>
          </p:nvPr>
        </p:nvSpPr>
        <p:spPr>
          <a:xfrm>
            <a:off x="643467" y="516835"/>
            <a:ext cx="3448259" cy="1666501"/>
          </a:xfrm>
        </p:spPr>
        <p:txBody>
          <a:bodyPr>
            <a:normAutofit/>
          </a:bodyPr>
          <a:lstStyle/>
          <a:p>
            <a:r>
              <a:rPr lang="en-US" sz="4000" dirty="0">
                <a:solidFill>
                  <a:srgbClr val="FFFFFF"/>
                </a:solidFill>
                <a:effectLst>
                  <a:outerShdw blurRad="50800" dist="38100" dir="5400000" algn="t" rotWithShape="0">
                    <a:prstClr val="black">
                      <a:alpha val="40000"/>
                    </a:prstClr>
                  </a:outerShdw>
                </a:effectLst>
              </a:rPr>
              <a:t>Reflections on history</a:t>
            </a:r>
          </a:p>
        </p:txBody>
      </p:sp>
      <p:cxnSp>
        <p:nvCxnSpPr>
          <p:cNvPr id="12" name="Straight Connector 11">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640415B-F108-3945-BF82-FAD720BA0449}"/>
              </a:ext>
            </a:extLst>
          </p:cNvPr>
          <p:cNvSpPr>
            <a:spLocks noGrp="1"/>
          </p:cNvSpPr>
          <p:nvPr>
            <p:ph idx="1"/>
          </p:nvPr>
        </p:nvSpPr>
        <p:spPr>
          <a:xfrm>
            <a:off x="643467" y="2546224"/>
            <a:ext cx="3448259" cy="3342747"/>
          </a:xfrm>
        </p:spPr>
        <p:txBody>
          <a:bodyPr>
            <a:normAutofit fontScale="92500" lnSpcReduction="10000"/>
          </a:bodyPr>
          <a:lstStyle/>
          <a:p>
            <a:r>
              <a:rPr lang="en-US" sz="2400" dirty="0">
                <a:solidFill>
                  <a:srgbClr val="FFFFFF"/>
                </a:solidFill>
                <a:effectLst>
                  <a:outerShdw blurRad="50800" dist="38100" dir="5400000" algn="t" rotWithShape="0">
                    <a:prstClr val="black">
                      <a:alpha val="40000"/>
                    </a:prstClr>
                  </a:outerShdw>
                </a:effectLst>
              </a:rPr>
              <a:t>Dust Bowl. “Though the drought may have triggered it, the Dust Bowl was a manmade disaster.” (72)</a:t>
            </a:r>
          </a:p>
          <a:p>
            <a:r>
              <a:rPr lang="en-US" sz="2400" dirty="0">
                <a:solidFill>
                  <a:srgbClr val="FFFFFF"/>
                </a:solidFill>
                <a:effectLst>
                  <a:outerShdw blurRad="50800" dist="38100" dir="5400000" algn="t" rotWithShape="0">
                    <a:prstClr val="black">
                      <a:alpha val="40000"/>
                    </a:prstClr>
                  </a:outerShdw>
                </a:effectLst>
              </a:rPr>
              <a:t>Montgomery argues that this was a result not just of drought but of the widespread incidence of over-plowing.</a:t>
            </a:r>
          </a:p>
        </p:txBody>
      </p:sp>
      <p:pic>
        <p:nvPicPr>
          <p:cNvPr id="5" name="Picture 4" descr="A house with trees in the background&#10;&#10;Description automatically generated">
            <a:extLst>
              <a:ext uri="{FF2B5EF4-FFF2-40B4-BE49-F238E27FC236}">
                <a16:creationId xmlns:a16="http://schemas.microsoft.com/office/drawing/2014/main" id="{831CEF1A-2560-924F-976E-4DC9AF041781}"/>
              </a:ext>
            </a:extLst>
          </p:cNvPr>
          <p:cNvPicPr>
            <a:picLocks noChangeAspect="1"/>
          </p:cNvPicPr>
          <p:nvPr/>
        </p:nvPicPr>
        <p:blipFill rotWithShape="1">
          <a:blip r:embed="rId3"/>
          <a:srcRect l="6096" r="7076" b="2"/>
          <a:stretch/>
        </p:blipFill>
        <p:spPr>
          <a:xfrm>
            <a:off x="4654296" y="10"/>
            <a:ext cx="7537703" cy="6857990"/>
          </a:xfrm>
          <a:prstGeom prst="rect">
            <a:avLst/>
          </a:prstGeom>
        </p:spPr>
      </p:pic>
    </p:spTree>
    <p:extLst>
      <p:ext uri="{BB962C8B-B14F-4D97-AF65-F5344CB8AC3E}">
        <p14:creationId xmlns:p14="http://schemas.microsoft.com/office/powerpoint/2010/main" val="115196466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C4A08C1-7A3D-F243-8EEB-98C3C608F331}"/>
              </a:ext>
            </a:extLst>
          </p:cNvPr>
          <p:cNvSpPr>
            <a:spLocks noGrp="1"/>
          </p:cNvSpPr>
          <p:nvPr>
            <p:ph type="title"/>
          </p:nvPr>
        </p:nvSpPr>
        <p:spPr>
          <a:xfrm>
            <a:off x="1097280" y="516835"/>
            <a:ext cx="5977937" cy="1666501"/>
          </a:xfrm>
        </p:spPr>
        <p:txBody>
          <a:bodyPr>
            <a:normAutofit/>
          </a:bodyPr>
          <a:lstStyle/>
          <a:p>
            <a:r>
              <a:rPr lang="en-US" sz="4000">
                <a:solidFill>
                  <a:srgbClr val="FFFFFF"/>
                </a:solidFill>
              </a:rPr>
              <a:t>Reflections on history</a:t>
            </a:r>
          </a:p>
        </p:txBody>
      </p:sp>
      <p:cxnSp>
        <p:nvCxnSpPr>
          <p:cNvPr id="17" name="Straight Connector 11">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01CD866-F7FA-B442-9044-FF209BFA0349}"/>
              </a:ext>
            </a:extLst>
          </p:cNvPr>
          <p:cNvSpPr>
            <a:spLocks noGrp="1"/>
          </p:cNvSpPr>
          <p:nvPr>
            <p:ph idx="1"/>
          </p:nvPr>
        </p:nvSpPr>
        <p:spPr>
          <a:xfrm>
            <a:off x="1097279" y="2546224"/>
            <a:ext cx="5977938" cy="3342747"/>
          </a:xfrm>
        </p:spPr>
        <p:txBody>
          <a:bodyPr>
            <a:normAutofit/>
          </a:bodyPr>
          <a:lstStyle/>
          <a:p>
            <a:pPr>
              <a:buClr>
                <a:schemeClr val="tx1"/>
              </a:buClr>
              <a:buFont typeface="Wingdings" pitchFamily="2" charset="2"/>
              <a:buChar char="q"/>
            </a:pPr>
            <a:r>
              <a:rPr lang="en-US" sz="1800" dirty="0">
                <a:solidFill>
                  <a:srgbClr val="FFFFFF"/>
                </a:solidFill>
              </a:rPr>
              <a:t> 1943, Edward Faulkner’s book, </a:t>
            </a:r>
            <a:r>
              <a:rPr lang="en-US" sz="1800" i="1" dirty="0">
                <a:solidFill>
                  <a:srgbClr val="FFFFFF"/>
                </a:solidFill>
              </a:rPr>
              <a:t>Plowman’s Folly </a:t>
            </a:r>
            <a:r>
              <a:rPr lang="en-US" sz="1800" dirty="0">
                <a:solidFill>
                  <a:srgbClr val="FFFFFF"/>
                </a:solidFill>
              </a:rPr>
              <a:t>published</a:t>
            </a:r>
          </a:p>
          <a:p>
            <a:pPr>
              <a:buClr>
                <a:schemeClr val="tx1"/>
              </a:buClr>
              <a:buFont typeface="Wingdings" pitchFamily="2" charset="2"/>
              <a:buChar char="q"/>
            </a:pPr>
            <a:r>
              <a:rPr lang="en-US" sz="1800" dirty="0">
                <a:solidFill>
                  <a:srgbClr val="FFFFFF"/>
                </a:solidFill>
              </a:rPr>
              <a:t> Faulkner was the first to promote no-till in the USA and championed organic methods to build soil structure and fertility.</a:t>
            </a:r>
          </a:p>
          <a:p>
            <a:pPr>
              <a:buClr>
                <a:schemeClr val="tx1"/>
              </a:buClr>
              <a:buFont typeface="Wingdings" pitchFamily="2" charset="2"/>
              <a:buChar char="q"/>
            </a:pPr>
            <a:r>
              <a:rPr lang="en-US" sz="1800" dirty="0">
                <a:solidFill>
                  <a:srgbClr val="FFFFFF"/>
                </a:solidFill>
              </a:rPr>
              <a:t> Rattan Lal.  Punjab Agricultural U. (75ff). Story of a </a:t>
            </a:r>
            <a:r>
              <a:rPr lang="en-US" sz="1800" dirty="0" err="1">
                <a:solidFill>
                  <a:srgbClr val="FFFFFF"/>
                </a:solidFill>
              </a:rPr>
              <a:t>Pakastani</a:t>
            </a:r>
            <a:r>
              <a:rPr lang="en-US" sz="1800" dirty="0">
                <a:solidFill>
                  <a:srgbClr val="FFFFFF"/>
                </a:solidFill>
              </a:rPr>
              <a:t> refugee who becomes a major proponent of no-till and other regenerative agricultural practices. Many of his ideas came from traditional practices that indicate a long duration rotation island or shifting mosaic approach to agroforestry (like the Maya milpa). World Food Prize (2020).</a:t>
            </a:r>
          </a:p>
        </p:txBody>
      </p:sp>
      <p:pic>
        <p:nvPicPr>
          <p:cNvPr id="5" name="Picture 4" descr="A person sitting in a garden&#10;&#10;Description automatically generated">
            <a:extLst>
              <a:ext uri="{FF2B5EF4-FFF2-40B4-BE49-F238E27FC236}">
                <a16:creationId xmlns:a16="http://schemas.microsoft.com/office/drawing/2014/main" id="{3DCF6842-EF2B-DA4F-A594-EB084664F29A}"/>
              </a:ext>
            </a:extLst>
          </p:cNvPr>
          <p:cNvPicPr>
            <a:picLocks noChangeAspect="1"/>
          </p:cNvPicPr>
          <p:nvPr/>
        </p:nvPicPr>
        <p:blipFill rotWithShape="1">
          <a:blip r:embed="rId2"/>
          <a:srcRect l="21457" r="28455"/>
          <a:stretch/>
        </p:blipFill>
        <p:spPr>
          <a:xfrm>
            <a:off x="7611902" y="10"/>
            <a:ext cx="4580097" cy="6857990"/>
          </a:xfrm>
          <a:prstGeom prst="rect">
            <a:avLst/>
          </a:prstGeom>
        </p:spPr>
      </p:pic>
    </p:spTree>
    <p:extLst>
      <p:ext uri="{BB962C8B-B14F-4D97-AF65-F5344CB8AC3E}">
        <p14:creationId xmlns:p14="http://schemas.microsoft.com/office/powerpoint/2010/main" val="293834180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1D7EA-E3CC-8B45-B7F1-B78595ADABD9}"/>
              </a:ext>
            </a:extLst>
          </p:cNvPr>
          <p:cNvSpPr>
            <a:spLocks noGrp="1"/>
          </p:cNvSpPr>
          <p:nvPr>
            <p:ph type="title"/>
          </p:nvPr>
        </p:nvSpPr>
        <p:spPr/>
        <p:txBody>
          <a:bodyPr/>
          <a:lstStyle/>
          <a:p>
            <a:r>
              <a:rPr lang="en-US" dirty="0">
                <a:solidFill>
                  <a:schemeClr val="bg1"/>
                </a:solidFill>
                <a:effectLst>
                  <a:outerShdw blurRad="50800" dist="38100" dir="5400000" algn="t" rotWithShape="0">
                    <a:prstClr val="black">
                      <a:alpha val="40000"/>
                    </a:prstClr>
                  </a:outerShdw>
                </a:effectLst>
              </a:rPr>
              <a:t>Last words on ditching the plow</a:t>
            </a:r>
          </a:p>
        </p:txBody>
      </p:sp>
      <p:sp>
        <p:nvSpPr>
          <p:cNvPr id="3" name="Content Placeholder 2">
            <a:extLst>
              <a:ext uri="{FF2B5EF4-FFF2-40B4-BE49-F238E27FC236}">
                <a16:creationId xmlns:a16="http://schemas.microsoft.com/office/drawing/2014/main" id="{46573DC8-B63F-D643-81AB-D97F96B3FEB0}"/>
              </a:ext>
            </a:extLst>
          </p:cNvPr>
          <p:cNvSpPr>
            <a:spLocks noGrp="1"/>
          </p:cNvSpPr>
          <p:nvPr>
            <p:ph idx="1"/>
          </p:nvPr>
        </p:nvSpPr>
        <p:spPr/>
        <p:txBody>
          <a:bodyPr/>
          <a:lstStyle/>
          <a:p>
            <a:r>
              <a:rPr lang="en-US" dirty="0">
                <a:solidFill>
                  <a:schemeClr val="bg1"/>
                </a:solidFill>
                <a:effectLst>
                  <a:outerShdw blurRad="50800" dist="38100" dir="5400000" algn="t" rotWithShape="0">
                    <a:prstClr val="black">
                      <a:alpha val="40000"/>
                    </a:prstClr>
                  </a:outerShdw>
                </a:effectLst>
              </a:rPr>
              <a:t>But an easy chemical weed control from Monsanto’s development of Roundup (glyphosate) and genetically modified glyphosate-tolerant crops in the 1990s accelerated the adoption of no-till. And this, in turn, helped open the door for conservation agriculture…(83)</a:t>
            </a:r>
          </a:p>
        </p:txBody>
      </p:sp>
    </p:spTree>
    <p:extLst>
      <p:ext uri="{BB962C8B-B14F-4D97-AF65-F5344CB8AC3E}">
        <p14:creationId xmlns:p14="http://schemas.microsoft.com/office/powerpoint/2010/main" val="70810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AF4F2BA-3C03-4E2C-8ABC-0949B61B3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flower garden&#10;&#10;Description automatically generated">
            <a:extLst>
              <a:ext uri="{FF2B5EF4-FFF2-40B4-BE49-F238E27FC236}">
                <a16:creationId xmlns:a16="http://schemas.microsoft.com/office/drawing/2014/main" id="{6FE4AE78-8EB5-D140-847D-686EA37C1F70}"/>
              </a:ext>
            </a:extLst>
          </p:cNvPr>
          <p:cNvPicPr>
            <a:picLocks noChangeAspect="1"/>
          </p:cNvPicPr>
          <p:nvPr/>
        </p:nvPicPr>
        <p:blipFill rotWithShape="1">
          <a:blip r:embed="rId3">
            <a:alphaModFix amt="68000"/>
          </a:blip>
          <a:srcRect l="11996" r="45805" b="-1"/>
          <a:stretch/>
        </p:blipFill>
        <p:spPr>
          <a:xfrm rot="5400000">
            <a:off x="2665410" y="-2665415"/>
            <a:ext cx="6858000" cy="12188826"/>
          </a:xfrm>
          <a:prstGeom prst="rect">
            <a:avLst/>
          </a:prstGeom>
        </p:spPr>
      </p:pic>
      <p:sp>
        <p:nvSpPr>
          <p:cNvPr id="2" name="Title 1">
            <a:extLst>
              <a:ext uri="{FF2B5EF4-FFF2-40B4-BE49-F238E27FC236}">
                <a16:creationId xmlns:a16="http://schemas.microsoft.com/office/drawing/2014/main" id="{EA209C33-B15D-5644-B1EF-3EBFAF78F38A}"/>
              </a:ext>
            </a:extLst>
          </p:cNvPr>
          <p:cNvSpPr>
            <a:spLocks noGrp="1"/>
          </p:cNvSpPr>
          <p:nvPr>
            <p:ph type="title"/>
          </p:nvPr>
        </p:nvSpPr>
        <p:spPr>
          <a:xfrm>
            <a:off x="5597538" y="3146156"/>
            <a:ext cx="5558141" cy="1178955"/>
          </a:xfrm>
        </p:spPr>
        <p:txBody>
          <a:bodyPr vert="horz" lIns="91440" tIns="45720" rIns="91440" bIns="45720" rtlCol="0" anchor="b">
            <a:noAutofit/>
          </a:bodyPr>
          <a:lstStyle/>
          <a:p>
            <a:pPr algn="ctr">
              <a:lnSpc>
                <a:spcPct val="90000"/>
              </a:lnSpc>
            </a:pPr>
            <a:r>
              <a:rPr lang="en-US" sz="4000" dirty="0">
                <a:solidFill>
                  <a:schemeClr val="tx1"/>
                </a:solidFill>
                <a:effectLst>
                  <a:outerShdw blurRad="50800" dist="38100" dir="5400000" algn="t" rotWithShape="0">
                    <a:prstClr val="black">
                      <a:alpha val="40000"/>
                    </a:prstClr>
                  </a:outerShdw>
                </a:effectLst>
              </a:rPr>
              <a:t>Oat straw bale mulch in </a:t>
            </a:r>
            <a:r>
              <a:rPr lang="en-US" sz="4000" dirty="0" err="1">
                <a:solidFill>
                  <a:schemeClr val="tx1"/>
                </a:solidFill>
                <a:effectLst>
                  <a:outerShdw blurRad="50800" dist="38100" dir="5400000" algn="t" rotWithShape="0">
                    <a:prstClr val="black">
                      <a:alpha val="40000"/>
                    </a:prstClr>
                  </a:outerShdw>
                </a:effectLst>
              </a:rPr>
              <a:t>Prof.Peña’s</a:t>
            </a:r>
            <a:r>
              <a:rPr lang="en-US" sz="4000" dirty="0">
                <a:solidFill>
                  <a:schemeClr val="tx1"/>
                </a:solidFill>
                <a:effectLst>
                  <a:outerShdw blurRad="50800" dist="38100" dir="5400000" algn="t" rotWithShape="0">
                    <a:prstClr val="black">
                      <a:alpha val="40000"/>
                    </a:prstClr>
                  </a:outerShdw>
                </a:effectLst>
              </a:rPr>
              <a:t> </a:t>
            </a:r>
            <a:r>
              <a:rPr lang="en-US" sz="4000" i="1" dirty="0" err="1">
                <a:solidFill>
                  <a:schemeClr val="tx1"/>
                </a:solidFill>
                <a:effectLst>
                  <a:outerShdw blurRad="50800" dist="38100" dir="5400000" algn="t" rotWithShape="0">
                    <a:prstClr val="black">
                      <a:alpha val="40000"/>
                    </a:prstClr>
                  </a:outerShdw>
                </a:effectLst>
              </a:rPr>
              <a:t>huerto</a:t>
            </a:r>
            <a:r>
              <a:rPr lang="en-US" sz="4000" i="1" dirty="0">
                <a:solidFill>
                  <a:schemeClr val="tx1"/>
                </a:solidFill>
                <a:effectLst>
                  <a:outerShdw blurRad="50800" dist="38100" dir="5400000" algn="t" rotWithShape="0">
                    <a:prstClr val="black">
                      <a:alpha val="40000"/>
                    </a:prstClr>
                  </a:outerShdw>
                </a:effectLst>
              </a:rPr>
              <a:t> familiar</a:t>
            </a:r>
          </a:p>
        </p:txBody>
      </p:sp>
      <p:sp>
        <p:nvSpPr>
          <p:cNvPr id="18" name="Rectangle 17">
            <a:extLst>
              <a:ext uri="{FF2B5EF4-FFF2-40B4-BE49-F238E27FC236}">
                <a16:creationId xmlns:a16="http://schemas.microsoft.com/office/drawing/2014/main" id="{25FBD20C-DCED-4E97-9C65-AA32D674C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939" y="1091146"/>
            <a:ext cx="3694176" cy="458114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garden&#10;&#10;Description automatically generated">
            <a:extLst>
              <a:ext uri="{FF2B5EF4-FFF2-40B4-BE49-F238E27FC236}">
                <a16:creationId xmlns:a16="http://schemas.microsoft.com/office/drawing/2014/main" id="{7C530A72-5F74-7544-B01C-C35B0E3C7306}"/>
              </a:ext>
            </a:extLst>
          </p:cNvPr>
          <p:cNvPicPr>
            <a:picLocks noGrp="1" noChangeAspect="1"/>
          </p:cNvPicPr>
          <p:nvPr>
            <p:ph idx="1"/>
          </p:nvPr>
        </p:nvPicPr>
        <p:blipFill rotWithShape="1">
          <a:blip r:embed="rId4"/>
          <a:srcRect r="5144"/>
          <a:stretch/>
        </p:blipFill>
        <p:spPr>
          <a:xfrm rot="5400000">
            <a:off x="841590" y="1699627"/>
            <a:ext cx="4254879" cy="3364187"/>
          </a:xfrm>
          <a:prstGeom prst="rect">
            <a:avLst/>
          </a:prstGeom>
        </p:spPr>
      </p:pic>
      <p:cxnSp>
        <p:nvCxnSpPr>
          <p:cNvPr id="20" name="Straight Connector 19">
            <a:extLst>
              <a:ext uri="{FF2B5EF4-FFF2-40B4-BE49-F238E27FC236}">
                <a16:creationId xmlns:a16="http://schemas.microsoft.com/office/drawing/2014/main" id="{A07787ED-5EDC-4C54-AD87-55B60D0FE3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43977" y="4474741"/>
            <a:ext cx="5339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40A8CA7-7D5A-43B0-A1A0-B558ECA9E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1410305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259DCF-167E-1846-994C-FB2D0161D9A2}"/>
              </a:ext>
            </a:extLst>
          </p:cNvPr>
          <p:cNvSpPr>
            <a:spLocks noGrp="1"/>
          </p:cNvSpPr>
          <p:nvPr>
            <p:ph type="title"/>
          </p:nvPr>
        </p:nvSpPr>
        <p:spPr>
          <a:xfrm>
            <a:off x="633999" y="4550230"/>
            <a:ext cx="10909073" cy="957902"/>
          </a:xfrm>
        </p:spPr>
        <p:txBody>
          <a:bodyPr vert="horz" lIns="91440" tIns="45720" rIns="91440" bIns="45720" rtlCol="0" anchor="b">
            <a:normAutofit/>
          </a:bodyPr>
          <a:lstStyle/>
          <a:p>
            <a:pPr>
              <a:lnSpc>
                <a:spcPct val="90000"/>
              </a:lnSpc>
            </a:pPr>
            <a:r>
              <a:rPr lang="en-US" sz="4000" dirty="0">
                <a:solidFill>
                  <a:schemeClr val="bg1"/>
                </a:solidFill>
                <a:effectLst>
                  <a:outerShdw blurRad="50800" dist="38100" dir="5400000" algn="t" rotWithShape="0">
                    <a:prstClr val="black">
                      <a:alpha val="40000"/>
                    </a:prstClr>
                  </a:outerShdw>
                </a:effectLst>
              </a:rPr>
              <a:t>TURF CONVERSION </a:t>
            </a:r>
          </a:p>
        </p:txBody>
      </p:sp>
      <p:pic>
        <p:nvPicPr>
          <p:cNvPr id="5" name="Content Placeholder 4" descr="A large fire in a field&#10;&#10;Description automatically generated">
            <a:extLst>
              <a:ext uri="{FF2B5EF4-FFF2-40B4-BE49-F238E27FC236}">
                <a16:creationId xmlns:a16="http://schemas.microsoft.com/office/drawing/2014/main" id="{DF60CE44-C454-404E-934F-A6CD76A2DD94}"/>
              </a:ext>
            </a:extLst>
          </p:cNvPr>
          <p:cNvPicPr>
            <a:picLocks noGrp="1" noChangeAspect="1"/>
          </p:cNvPicPr>
          <p:nvPr>
            <p:ph idx="1"/>
          </p:nvPr>
        </p:nvPicPr>
        <p:blipFill rotWithShape="1">
          <a:blip r:embed="rId3"/>
          <a:srcRect t="2958" r="3" b="17511"/>
          <a:stretch/>
        </p:blipFill>
        <p:spPr>
          <a:xfrm>
            <a:off x="635458" y="684935"/>
            <a:ext cx="3312784" cy="3513026"/>
          </a:xfrm>
          <a:prstGeom prst="rect">
            <a:avLst/>
          </a:prstGeom>
        </p:spPr>
      </p:pic>
      <p:cxnSp>
        <p:nvCxnSpPr>
          <p:cNvPr id="33" name="Straight Connector 32">
            <a:extLst>
              <a:ext uri="{FF2B5EF4-FFF2-40B4-BE49-F238E27FC236}">
                <a16:creationId xmlns:a16="http://schemas.microsoft.com/office/drawing/2014/main" id="{4FA8A11A-E0A0-4672-A17E-32CC5B422C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90558" y="1298448"/>
            <a:ext cx="0" cy="22860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pile of dirt&#10;&#10;Description automatically generated">
            <a:extLst>
              <a:ext uri="{FF2B5EF4-FFF2-40B4-BE49-F238E27FC236}">
                <a16:creationId xmlns:a16="http://schemas.microsoft.com/office/drawing/2014/main" id="{7A5A75C1-24B9-944B-8DDF-39A85C8E738D}"/>
              </a:ext>
            </a:extLst>
          </p:cNvPr>
          <p:cNvPicPr>
            <a:picLocks noChangeAspect="1"/>
          </p:cNvPicPr>
          <p:nvPr/>
        </p:nvPicPr>
        <p:blipFill rotWithShape="1">
          <a:blip r:embed="rId4"/>
          <a:srcRect l="8092" r="21075" b="2"/>
          <a:stretch/>
        </p:blipFill>
        <p:spPr>
          <a:xfrm>
            <a:off x="4432874" y="687648"/>
            <a:ext cx="3312785" cy="3507599"/>
          </a:xfrm>
          <a:prstGeom prst="rect">
            <a:avLst/>
          </a:prstGeom>
        </p:spPr>
      </p:pic>
      <p:cxnSp>
        <p:nvCxnSpPr>
          <p:cNvPr id="35" name="Straight Connector 34">
            <a:extLst>
              <a:ext uri="{FF2B5EF4-FFF2-40B4-BE49-F238E27FC236}">
                <a16:creationId xmlns:a16="http://schemas.microsoft.com/office/drawing/2014/main" id="{292D7FC5-B427-4FF7-8FC7-9DA3C276DA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87975" y="1298448"/>
            <a:ext cx="0" cy="22860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pile of dirt and grass field&#10;&#10;Description automatically generated">
            <a:extLst>
              <a:ext uri="{FF2B5EF4-FFF2-40B4-BE49-F238E27FC236}">
                <a16:creationId xmlns:a16="http://schemas.microsoft.com/office/drawing/2014/main" id="{F9478BE3-3BED-5D43-8A34-EFA06341E540}"/>
              </a:ext>
            </a:extLst>
          </p:cNvPr>
          <p:cNvPicPr>
            <a:picLocks noChangeAspect="1"/>
          </p:cNvPicPr>
          <p:nvPr/>
        </p:nvPicPr>
        <p:blipFill rotWithShape="1">
          <a:blip r:embed="rId5"/>
          <a:srcRect t="19052" r="-2" b="1536"/>
          <a:stretch/>
        </p:blipFill>
        <p:spPr>
          <a:xfrm>
            <a:off x="8230289" y="687651"/>
            <a:ext cx="3312784" cy="3507594"/>
          </a:xfrm>
          <a:prstGeom prst="rect">
            <a:avLst/>
          </a:prstGeom>
        </p:spPr>
      </p:pic>
      <p:cxnSp>
        <p:nvCxnSpPr>
          <p:cNvPr id="37" name="Straight Connector 36">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45296"/>
            <a:ext cx="10515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55536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6669E6B3-3EC1-4414-9B2C-7EB321BF3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1"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47A4BAE-7FF1-4D01-8A9F-40EED1299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953000"/>
            <a:ext cx="12188952" cy="1905000"/>
          </a:xfrm>
          <a:prstGeom prst="rect">
            <a:avLst/>
          </a:prstGeom>
          <a:solidFill>
            <a:srgbClr val="91A5C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A259DCF-167E-1846-994C-FB2D0161D9A2}"/>
              </a:ext>
            </a:extLst>
          </p:cNvPr>
          <p:cNvSpPr>
            <a:spLocks noGrp="1"/>
          </p:cNvSpPr>
          <p:nvPr>
            <p:ph type="title"/>
          </p:nvPr>
        </p:nvSpPr>
        <p:spPr>
          <a:xfrm>
            <a:off x="1065197" y="5120640"/>
            <a:ext cx="10058400" cy="822960"/>
          </a:xfrm>
        </p:spPr>
        <p:txBody>
          <a:bodyPr vert="horz" lIns="91440" tIns="45720" rIns="91440" bIns="45720" rtlCol="0" anchor="b">
            <a:normAutofit/>
          </a:bodyPr>
          <a:lstStyle/>
          <a:p>
            <a:pPr>
              <a:lnSpc>
                <a:spcPct val="90000"/>
              </a:lnSpc>
            </a:pPr>
            <a:r>
              <a:rPr lang="en-US" sz="3600" dirty="0">
                <a:solidFill>
                  <a:schemeClr val="bg1"/>
                </a:solidFill>
                <a:effectLst>
                  <a:outerShdw blurRad="50800" dist="38100" dir="5400000" algn="t" rotWithShape="0">
                    <a:prstClr val="black">
                      <a:alpha val="40000"/>
                    </a:prstClr>
                  </a:outerShdw>
                </a:effectLst>
              </a:rPr>
              <a:t>TURF CONVERSION </a:t>
            </a:r>
          </a:p>
        </p:txBody>
      </p:sp>
      <p:pic>
        <p:nvPicPr>
          <p:cNvPr id="11" name="Picture 10" descr="A herd of cattle standing on top of a dirt field&#10;&#10;Description automatically generated">
            <a:extLst>
              <a:ext uri="{FF2B5EF4-FFF2-40B4-BE49-F238E27FC236}">
                <a16:creationId xmlns:a16="http://schemas.microsoft.com/office/drawing/2014/main" id="{E98518B4-2318-9249-A12D-BE1A0A1EAD82}"/>
              </a:ext>
            </a:extLst>
          </p:cNvPr>
          <p:cNvPicPr>
            <a:picLocks noChangeAspect="1"/>
          </p:cNvPicPr>
          <p:nvPr/>
        </p:nvPicPr>
        <p:blipFill rotWithShape="1">
          <a:blip r:embed="rId2"/>
          <a:srcRect l="8675" r="23699" b="-3"/>
          <a:stretch/>
        </p:blipFill>
        <p:spPr>
          <a:xfrm>
            <a:off x="634275" y="640080"/>
            <a:ext cx="3545243" cy="3931920"/>
          </a:xfrm>
          <a:prstGeom prst="rect">
            <a:avLst/>
          </a:prstGeom>
        </p:spPr>
      </p:pic>
      <p:pic>
        <p:nvPicPr>
          <p:cNvPr id="8" name="Content Placeholder 7" descr="A close up of a dry grass field&#10;&#10;Description automatically generated">
            <a:extLst>
              <a:ext uri="{FF2B5EF4-FFF2-40B4-BE49-F238E27FC236}">
                <a16:creationId xmlns:a16="http://schemas.microsoft.com/office/drawing/2014/main" id="{C71D8FE9-D793-7741-99E8-0AADE69E8371}"/>
              </a:ext>
            </a:extLst>
          </p:cNvPr>
          <p:cNvPicPr>
            <a:picLocks noGrp="1" noChangeAspect="1"/>
          </p:cNvPicPr>
          <p:nvPr>
            <p:ph idx="1"/>
          </p:nvPr>
        </p:nvPicPr>
        <p:blipFill rotWithShape="1">
          <a:blip r:embed="rId3"/>
          <a:srcRect r="16349" b="-1"/>
          <a:stretch/>
        </p:blipFill>
        <p:spPr>
          <a:xfrm rot="5400000">
            <a:off x="4137093" y="843374"/>
            <a:ext cx="3931920" cy="3525332"/>
          </a:xfrm>
          <a:prstGeom prst="rect">
            <a:avLst/>
          </a:prstGeom>
        </p:spPr>
      </p:pic>
      <p:pic>
        <p:nvPicPr>
          <p:cNvPr id="13" name="Picture 12" descr="A pile of rocks&#10;&#10;Description automatically generated">
            <a:extLst>
              <a:ext uri="{FF2B5EF4-FFF2-40B4-BE49-F238E27FC236}">
                <a16:creationId xmlns:a16="http://schemas.microsoft.com/office/drawing/2014/main" id="{B8582A11-8AFC-FF4B-B443-568F159A17E5}"/>
              </a:ext>
            </a:extLst>
          </p:cNvPr>
          <p:cNvPicPr>
            <a:picLocks noChangeAspect="1"/>
          </p:cNvPicPr>
          <p:nvPr/>
        </p:nvPicPr>
        <p:blipFill rotWithShape="1">
          <a:blip r:embed="rId4"/>
          <a:srcRect t="15845" r="-1" b="504"/>
          <a:stretch/>
        </p:blipFill>
        <p:spPr>
          <a:xfrm>
            <a:off x="8026588" y="640081"/>
            <a:ext cx="3525332" cy="3931920"/>
          </a:xfrm>
          <a:prstGeom prst="rect">
            <a:avLst/>
          </a:prstGeom>
        </p:spPr>
      </p:pic>
    </p:spTree>
    <p:extLst>
      <p:ext uri="{BB962C8B-B14F-4D97-AF65-F5344CB8AC3E}">
        <p14:creationId xmlns:p14="http://schemas.microsoft.com/office/powerpoint/2010/main" val="3157340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0" name="Straight Connector 3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259DCF-167E-1846-994C-FB2D0161D9A2}"/>
              </a:ext>
            </a:extLst>
          </p:cNvPr>
          <p:cNvSpPr>
            <a:spLocks noGrp="1"/>
          </p:cNvSpPr>
          <p:nvPr>
            <p:ph type="title"/>
          </p:nvPr>
        </p:nvSpPr>
        <p:spPr>
          <a:xfrm>
            <a:off x="633999" y="4550230"/>
            <a:ext cx="10909073" cy="957902"/>
          </a:xfrm>
        </p:spPr>
        <p:txBody>
          <a:bodyPr vert="horz" lIns="91440" tIns="45720" rIns="91440" bIns="45720" rtlCol="0" anchor="b">
            <a:normAutofit/>
          </a:bodyPr>
          <a:lstStyle/>
          <a:p>
            <a:pPr>
              <a:lnSpc>
                <a:spcPct val="90000"/>
              </a:lnSpc>
            </a:pPr>
            <a:r>
              <a:rPr lang="en-US" sz="4000" dirty="0">
                <a:solidFill>
                  <a:schemeClr val="bg1"/>
                </a:solidFill>
                <a:effectLst>
                  <a:outerShdw blurRad="50800" dist="38100" dir="5400000" algn="t" rotWithShape="0">
                    <a:prstClr val="black">
                      <a:alpha val="40000"/>
                    </a:prstClr>
                  </a:outerShdw>
                </a:effectLst>
              </a:rPr>
              <a:t>TURF CONVERSION </a:t>
            </a:r>
          </a:p>
        </p:txBody>
      </p:sp>
      <p:pic>
        <p:nvPicPr>
          <p:cNvPr id="6" name="Content Placeholder 5" descr="A person sitting in a dirt field&#10;&#10;Description automatically generated">
            <a:extLst>
              <a:ext uri="{FF2B5EF4-FFF2-40B4-BE49-F238E27FC236}">
                <a16:creationId xmlns:a16="http://schemas.microsoft.com/office/drawing/2014/main" id="{EA81D2D7-8CAB-C443-AA2B-292880F8B913}"/>
              </a:ext>
            </a:extLst>
          </p:cNvPr>
          <p:cNvPicPr>
            <a:picLocks noGrp="1" noChangeAspect="1"/>
          </p:cNvPicPr>
          <p:nvPr>
            <p:ph idx="1"/>
          </p:nvPr>
        </p:nvPicPr>
        <p:blipFill rotWithShape="1">
          <a:blip r:embed="rId2"/>
          <a:srcRect l="23131" r="24609" b="3"/>
          <a:stretch/>
        </p:blipFill>
        <p:spPr>
          <a:xfrm>
            <a:off x="20" y="-3"/>
            <a:ext cx="2980924" cy="4277855"/>
          </a:xfrm>
          <a:prstGeom prst="rect">
            <a:avLst/>
          </a:prstGeom>
        </p:spPr>
      </p:pic>
      <p:pic>
        <p:nvPicPr>
          <p:cNvPr id="9" name="Picture 8" descr="A picture containing grass, outdoor, dirt, field&#10;&#10;Description automatically generated">
            <a:extLst>
              <a:ext uri="{FF2B5EF4-FFF2-40B4-BE49-F238E27FC236}">
                <a16:creationId xmlns:a16="http://schemas.microsoft.com/office/drawing/2014/main" id="{94FC0210-9976-D842-90B6-822AE2A495DB}"/>
              </a:ext>
            </a:extLst>
          </p:cNvPr>
          <p:cNvPicPr>
            <a:picLocks noChangeAspect="1"/>
          </p:cNvPicPr>
          <p:nvPr/>
        </p:nvPicPr>
        <p:blipFill rotWithShape="1">
          <a:blip r:embed="rId3"/>
          <a:srcRect l="12409" r="36722" b="-1"/>
          <a:stretch/>
        </p:blipFill>
        <p:spPr>
          <a:xfrm>
            <a:off x="3070352" y="-1"/>
            <a:ext cx="2980944" cy="4277852"/>
          </a:xfrm>
          <a:prstGeom prst="rect">
            <a:avLst/>
          </a:prstGeom>
        </p:spPr>
      </p:pic>
      <p:pic>
        <p:nvPicPr>
          <p:cNvPr id="15" name="Picture 14" descr="A picture containing outdoor, smoke, looking, tree&#10;&#10;Description automatically generated">
            <a:extLst>
              <a:ext uri="{FF2B5EF4-FFF2-40B4-BE49-F238E27FC236}">
                <a16:creationId xmlns:a16="http://schemas.microsoft.com/office/drawing/2014/main" id="{9F5C153C-57ED-9C4B-A2E0-6C81C9B82493}"/>
              </a:ext>
            </a:extLst>
          </p:cNvPr>
          <p:cNvPicPr>
            <a:picLocks noChangeAspect="1"/>
          </p:cNvPicPr>
          <p:nvPr/>
        </p:nvPicPr>
        <p:blipFill rotWithShape="1">
          <a:blip r:embed="rId4"/>
          <a:srcRect t="572" r="2" b="6477"/>
          <a:stretch/>
        </p:blipFill>
        <p:spPr>
          <a:xfrm rot="5400000">
            <a:off x="5493223" y="647481"/>
            <a:ext cx="4275905" cy="2980944"/>
          </a:xfrm>
          <a:prstGeom prst="rect">
            <a:avLst/>
          </a:prstGeom>
        </p:spPr>
      </p:pic>
      <p:pic>
        <p:nvPicPr>
          <p:cNvPr id="12" name="Picture 11" descr="A group of people in a dirt field&#10;&#10;Description automatically generated">
            <a:extLst>
              <a:ext uri="{FF2B5EF4-FFF2-40B4-BE49-F238E27FC236}">
                <a16:creationId xmlns:a16="http://schemas.microsoft.com/office/drawing/2014/main" id="{C21EB1ED-5825-9B44-81D9-FA6791E1814C}"/>
              </a:ext>
            </a:extLst>
          </p:cNvPr>
          <p:cNvPicPr>
            <a:picLocks noChangeAspect="1"/>
          </p:cNvPicPr>
          <p:nvPr/>
        </p:nvPicPr>
        <p:blipFill rotWithShape="1">
          <a:blip r:embed="rId5"/>
          <a:srcRect l="31703" r="16010"/>
          <a:stretch/>
        </p:blipFill>
        <p:spPr>
          <a:xfrm>
            <a:off x="9211056" y="1"/>
            <a:ext cx="2980944" cy="4275905"/>
          </a:xfrm>
          <a:prstGeom prst="rect">
            <a:avLst/>
          </a:prstGeom>
        </p:spPr>
      </p:pic>
      <p:cxnSp>
        <p:nvCxnSpPr>
          <p:cNvPr id="44" name="Straight Connector 43">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45296"/>
            <a:ext cx="10515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85270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50000"/>
            <a:alpha val="73000"/>
          </a:schemeClr>
        </a:solidFill>
        <a:effectLst/>
      </p:bgPr>
    </p:bg>
    <p:spTree>
      <p:nvGrpSpPr>
        <p:cNvPr id="1" name=""/>
        <p:cNvGrpSpPr/>
        <p:nvPr/>
      </p:nvGrpSpPr>
      <p:grpSpPr>
        <a:xfrm>
          <a:off x="0" y="0"/>
          <a:ext cx="0" cy="0"/>
          <a:chOff x="0" y="0"/>
          <a:chExt cx="0" cy="0"/>
        </a:xfrm>
      </p:grpSpPr>
      <p:sp useBgFill="1">
        <p:nvSpPr>
          <p:cNvPr id="59" name="Rectangle 52">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259DCF-167E-1846-994C-FB2D0161D9A2}"/>
              </a:ext>
            </a:extLst>
          </p:cNvPr>
          <p:cNvSpPr>
            <a:spLocks noGrp="1"/>
          </p:cNvSpPr>
          <p:nvPr>
            <p:ph type="title"/>
          </p:nvPr>
        </p:nvSpPr>
        <p:spPr>
          <a:xfrm>
            <a:off x="5172074" y="286603"/>
            <a:ext cx="5983605" cy="1450757"/>
          </a:xfrm>
        </p:spPr>
        <p:txBody>
          <a:bodyPr vert="horz" lIns="91440" tIns="45720" rIns="91440" bIns="45720" rtlCol="0">
            <a:normAutofit/>
          </a:bodyPr>
          <a:lstStyle/>
          <a:p>
            <a:r>
              <a:rPr lang="en-US" dirty="0">
                <a:solidFill>
                  <a:schemeClr val="bg1"/>
                </a:solidFill>
                <a:effectLst>
                  <a:outerShdw blurRad="50800" dist="38100" dir="5400000" algn="t" rotWithShape="0">
                    <a:prstClr val="black">
                      <a:alpha val="40000"/>
                    </a:prstClr>
                  </a:outerShdw>
                </a:effectLst>
              </a:rPr>
              <a:t>TURF CONVERSION </a:t>
            </a:r>
          </a:p>
        </p:txBody>
      </p:sp>
      <p:pic>
        <p:nvPicPr>
          <p:cNvPr id="7" name="Content Placeholder 6" descr="A stone building&#10;&#10;Description automatically generated">
            <a:extLst>
              <a:ext uri="{FF2B5EF4-FFF2-40B4-BE49-F238E27FC236}">
                <a16:creationId xmlns:a16="http://schemas.microsoft.com/office/drawing/2014/main" id="{15570CAA-E3A5-7A4A-8459-928B03DA5E38}"/>
              </a:ext>
            </a:extLst>
          </p:cNvPr>
          <p:cNvPicPr>
            <a:picLocks noChangeAspect="1"/>
          </p:cNvPicPr>
          <p:nvPr/>
        </p:nvPicPr>
        <p:blipFill rotWithShape="1">
          <a:blip r:embed="rId2"/>
          <a:srcRect t="10954"/>
          <a:stretch/>
        </p:blipFill>
        <p:spPr>
          <a:xfrm rot="5400000">
            <a:off x="-1138951" y="1138951"/>
            <a:ext cx="6858000" cy="4580097"/>
          </a:xfrm>
          <a:prstGeom prst="rect">
            <a:avLst/>
          </a:prstGeom>
        </p:spPr>
      </p:pic>
      <p:cxnSp>
        <p:nvCxnSpPr>
          <p:cNvPr id="60" name="Straight Connector 54">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0" name="Content Placeholder 49">
            <a:extLst>
              <a:ext uri="{FF2B5EF4-FFF2-40B4-BE49-F238E27FC236}">
                <a16:creationId xmlns:a16="http://schemas.microsoft.com/office/drawing/2014/main" id="{FBAC7803-D1DA-4D4B-AEAE-9A98E0F65A29}"/>
              </a:ext>
            </a:extLst>
          </p:cNvPr>
          <p:cNvSpPr>
            <a:spLocks noGrp="1"/>
          </p:cNvSpPr>
          <p:nvPr>
            <p:ph idx="1"/>
          </p:nvPr>
        </p:nvSpPr>
        <p:spPr>
          <a:xfrm>
            <a:off x="5172074" y="2108201"/>
            <a:ext cx="5983606" cy="3760891"/>
          </a:xfrm>
        </p:spPr>
        <p:txBody>
          <a:bodyPr>
            <a:normAutofit fontScale="92500" lnSpcReduction="10000"/>
          </a:bodyPr>
          <a:lstStyle/>
          <a:p>
            <a:r>
              <a:rPr lang="en-US" sz="3200" dirty="0">
                <a:solidFill>
                  <a:schemeClr val="bg1"/>
                </a:solidFill>
              </a:rPr>
              <a:t>We removed about a half ton of rocks from the glacial alluvial deposits underneath the turf grass.</a:t>
            </a:r>
          </a:p>
          <a:p>
            <a:r>
              <a:rPr lang="en-US" sz="3200" dirty="0">
                <a:solidFill>
                  <a:schemeClr val="bg1"/>
                </a:solidFill>
              </a:rPr>
              <a:t>Important not to remove all the rocks because they help retain warmth in the soil and create ecological niches for microorganisms.</a:t>
            </a:r>
          </a:p>
        </p:txBody>
      </p:sp>
    </p:spTree>
    <p:extLst>
      <p:ext uri="{BB962C8B-B14F-4D97-AF65-F5344CB8AC3E}">
        <p14:creationId xmlns:p14="http://schemas.microsoft.com/office/powerpoint/2010/main" val="78331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EBAED-649D-9E49-9B7B-9CA50DC1500E}"/>
              </a:ext>
            </a:extLst>
          </p:cNvPr>
          <p:cNvSpPr>
            <a:spLocks noGrp="1"/>
          </p:cNvSpPr>
          <p:nvPr>
            <p:ph type="title"/>
          </p:nvPr>
        </p:nvSpPr>
        <p:spPr>
          <a:xfrm>
            <a:off x="8218426" y="516836"/>
            <a:ext cx="3496496" cy="1960234"/>
          </a:xfrm>
        </p:spPr>
        <p:txBody>
          <a:bodyPr>
            <a:normAutofit/>
          </a:bodyPr>
          <a:lstStyle/>
          <a:p>
            <a:r>
              <a:rPr lang="en-US" sz="4400" dirty="0">
                <a:solidFill>
                  <a:schemeClr val="bg1"/>
                </a:solidFill>
                <a:effectLst>
                  <a:outerShdw blurRad="50800" dist="38100" dir="5400000" algn="t" rotWithShape="0">
                    <a:prstClr val="black">
                      <a:alpha val="40000"/>
                    </a:prstClr>
                  </a:outerShdw>
                </a:effectLst>
              </a:rPr>
              <a:t>The new </a:t>
            </a:r>
            <a:r>
              <a:rPr lang="en-US" sz="4400" dirty="0" err="1">
                <a:solidFill>
                  <a:schemeClr val="bg1"/>
                </a:solidFill>
                <a:effectLst>
                  <a:outerShdw blurRad="50800" dist="38100" dir="5400000" algn="t" rotWithShape="0">
                    <a:prstClr val="black">
                      <a:alpha val="40000"/>
                    </a:prstClr>
                  </a:outerShdw>
                </a:effectLst>
              </a:rPr>
              <a:t>huerto</a:t>
            </a:r>
            <a:r>
              <a:rPr lang="en-US" sz="4400" dirty="0">
                <a:solidFill>
                  <a:schemeClr val="bg1"/>
                </a:solidFill>
                <a:effectLst>
                  <a:outerShdw blurRad="50800" dist="38100" dir="5400000" algn="t" rotWithShape="0">
                    <a:prstClr val="black">
                      <a:alpha val="40000"/>
                    </a:prstClr>
                  </a:outerShdw>
                </a:effectLst>
              </a:rPr>
              <a:t> familiar</a:t>
            </a:r>
          </a:p>
        </p:txBody>
      </p:sp>
      <p:pic>
        <p:nvPicPr>
          <p:cNvPr id="7" name="Picture 6" descr="A close up of a flower garden&#10;&#10;Description automatically generated">
            <a:extLst>
              <a:ext uri="{FF2B5EF4-FFF2-40B4-BE49-F238E27FC236}">
                <a16:creationId xmlns:a16="http://schemas.microsoft.com/office/drawing/2014/main" id="{C925458B-E50A-0A46-A7A3-E4954ED8412E}"/>
              </a:ext>
            </a:extLst>
          </p:cNvPr>
          <p:cNvPicPr>
            <a:picLocks noChangeAspect="1"/>
          </p:cNvPicPr>
          <p:nvPr/>
        </p:nvPicPr>
        <p:blipFill rotWithShape="1">
          <a:blip r:embed="rId3"/>
          <a:srcRect t="25051" r="3" b="3"/>
          <a:stretch/>
        </p:blipFill>
        <p:spPr>
          <a:xfrm>
            <a:off x="-6218" y="10"/>
            <a:ext cx="2516336" cy="2514590"/>
          </a:xfrm>
          <a:prstGeom prst="rect">
            <a:avLst/>
          </a:prstGeom>
        </p:spPr>
      </p:pic>
      <p:pic>
        <p:nvPicPr>
          <p:cNvPr id="9" name="Picture 8" descr="A group of bushes and trees&#10;&#10;Description automatically generated">
            <a:extLst>
              <a:ext uri="{FF2B5EF4-FFF2-40B4-BE49-F238E27FC236}">
                <a16:creationId xmlns:a16="http://schemas.microsoft.com/office/drawing/2014/main" id="{7DE61A4D-C7DD-434E-836C-5519176FFC68}"/>
              </a:ext>
            </a:extLst>
          </p:cNvPr>
          <p:cNvPicPr>
            <a:picLocks noChangeAspect="1"/>
          </p:cNvPicPr>
          <p:nvPr/>
        </p:nvPicPr>
        <p:blipFill rotWithShape="1">
          <a:blip r:embed="rId4"/>
          <a:srcRect t="22142" r="3" b="2912"/>
          <a:stretch/>
        </p:blipFill>
        <p:spPr>
          <a:xfrm>
            <a:off x="2588493" y="10"/>
            <a:ext cx="2516337" cy="2514591"/>
          </a:xfrm>
          <a:prstGeom prst="rect">
            <a:avLst/>
          </a:prstGeom>
        </p:spPr>
      </p:pic>
      <p:pic>
        <p:nvPicPr>
          <p:cNvPr id="11" name="Picture 10" descr="A close up of a flower garden&#10;&#10;Description automatically generated">
            <a:extLst>
              <a:ext uri="{FF2B5EF4-FFF2-40B4-BE49-F238E27FC236}">
                <a16:creationId xmlns:a16="http://schemas.microsoft.com/office/drawing/2014/main" id="{3C67B4C6-E4C9-6E4C-A4FE-EDFAE22549D2}"/>
              </a:ext>
            </a:extLst>
          </p:cNvPr>
          <p:cNvPicPr>
            <a:picLocks noChangeAspect="1"/>
          </p:cNvPicPr>
          <p:nvPr/>
        </p:nvPicPr>
        <p:blipFill rotWithShape="1">
          <a:blip r:embed="rId5"/>
          <a:srcRect t="20954" r="3" b="3903"/>
          <a:stretch/>
        </p:blipFill>
        <p:spPr>
          <a:xfrm>
            <a:off x="5183208" y="10"/>
            <a:ext cx="2509717" cy="2514590"/>
          </a:xfrm>
          <a:prstGeom prst="rect">
            <a:avLst/>
          </a:prstGeom>
        </p:spPr>
      </p:pic>
      <p:cxnSp>
        <p:nvCxnSpPr>
          <p:cNvPr id="20" name="Straight Connector 19">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38782" y="2633962"/>
            <a:ext cx="3303795"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14">
            <a:extLst>
              <a:ext uri="{FF2B5EF4-FFF2-40B4-BE49-F238E27FC236}">
                <a16:creationId xmlns:a16="http://schemas.microsoft.com/office/drawing/2014/main" id="{BB99B41F-2072-4C5A-B91B-254A69A48089}"/>
              </a:ext>
            </a:extLst>
          </p:cNvPr>
          <p:cNvSpPr>
            <a:spLocks noGrp="1"/>
          </p:cNvSpPr>
          <p:nvPr>
            <p:ph idx="1"/>
          </p:nvPr>
        </p:nvSpPr>
        <p:spPr>
          <a:xfrm>
            <a:off x="8218426" y="2790855"/>
            <a:ext cx="3481204" cy="3311766"/>
          </a:xfrm>
        </p:spPr>
        <p:txBody>
          <a:bodyPr>
            <a:normAutofit fontScale="77500" lnSpcReduction="20000"/>
          </a:bodyPr>
          <a:lstStyle/>
          <a:p>
            <a:r>
              <a:rPr lang="en-US" sz="2400" dirty="0">
                <a:solidFill>
                  <a:schemeClr val="bg1"/>
                </a:solidFill>
              </a:rPr>
              <a:t>The new home kitchen garden has very few weeds. The principal one is Purslane (</a:t>
            </a:r>
            <a:r>
              <a:rPr lang="en-US" sz="2400" dirty="0" err="1">
                <a:solidFill>
                  <a:schemeClr val="bg1"/>
                </a:solidFill>
              </a:rPr>
              <a:t>Portulaca</a:t>
            </a:r>
            <a:r>
              <a:rPr lang="en-US" sz="2400" dirty="0">
                <a:solidFill>
                  <a:schemeClr val="bg1"/>
                </a:solidFill>
              </a:rPr>
              <a:t> oleracea) which we call “verdolagas” and is considered a “super green.” It also suppresses other weeds, preserves soil temperature, and has soil biodynamic properties. Purslane is a perennial cover crop. We will follow no-till practices on most of this </a:t>
            </a:r>
            <a:r>
              <a:rPr lang="en-US" sz="2400" dirty="0" err="1">
                <a:solidFill>
                  <a:schemeClr val="bg1"/>
                </a:solidFill>
              </a:rPr>
              <a:t>huerto</a:t>
            </a:r>
            <a:r>
              <a:rPr lang="en-US" sz="2400" dirty="0">
                <a:solidFill>
                  <a:schemeClr val="bg1"/>
                </a:solidFill>
              </a:rPr>
              <a:t>. The calabacita section requires mounding.</a:t>
            </a:r>
          </a:p>
        </p:txBody>
      </p:sp>
      <p:pic>
        <p:nvPicPr>
          <p:cNvPr id="5" name="Content Placeholder 4" descr="A close up of a lush green field&#10;&#10;Description automatically generated">
            <a:extLst>
              <a:ext uri="{FF2B5EF4-FFF2-40B4-BE49-F238E27FC236}">
                <a16:creationId xmlns:a16="http://schemas.microsoft.com/office/drawing/2014/main" id="{38A10E37-DD95-4848-AA51-10740D05AB58}"/>
              </a:ext>
            </a:extLst>
          </p:cNvPr>
          <p:cNvPicPr>
            <a:picLocks noChangeAspect="1"/>
          </p:cNvPicPr>
          <p:nvPr/>
        </p:nvPicPr>
        <p:blipFill rotWithShape="1">
          <a:blip r:embed="rId6"/>
          <a:srcRect t="12346" r="-2" b="13643"/>
          <a:stretch/>
        </p:blipFill>
        <p:spPr>
          <a:xfrm>
            <a:off x="-2" y="2587813"/>
            <a:ext cx="7692927" cy="4270187"/>
          </a:xfrm>
          <a:prstGeom prst="rect">
            <a:avLst/>
          </a:prstGeom>
        </p:spPr>
      </p:pic>
    </p:spTree>
    <p:extLst>
      <p:ext uri="{BB962C8B-B14F-4D97-AF65-F5344CB8AC3E}">
        <p14:creationId xmlns:p14="http://schemas.microsoft.com/office/powerpoint/2010/main" val="3047746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19C6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19F1F-063B-2246-8FBB-A3F011CF024F}"/>
              </a:ext>
            </a:extLst>
          </p:cNvPr>
          <p:cNvSpPr>
            <a:spLocks noGrp="1"/>
          </p:cNvSpPr>
          <p:nvPr>
            <p:ph type="title"/>
          </p:nvPr>
        </p:nvSpPr>
        <p:spPr/>
        <p:txBody>
          <a:bodyPr/>
          <a:lstStyle/>
          <a:p>
            <a:pPr algn="ctr"/>
            <a:r>
              <a:rPr lang="en-US" dirty="0">
                <a:solidFill>
                  <a:schemeClr val="bg1"/>
                </a:solidFill>
                <a:effectLst>
                  <a:outerShdw blurRad="50800" dist="38100" dir="5400000" algn="t" rotWithShape="0">
                    <a:prstClr val="black">
                      <a:alpha val="40000"/>
                    </a:prstClr>
                  </a:outerShdw>
                </a:effectLst>
              </a:rPr>
              <a:t>Is no-till the best or only option?</a:t>
            </a:r>
          </a:p>
        </p:txBody>
      </p:sp>
      <p:sp>
        <p:nvSpPr>
          <p:cNvPr id="3" name="Content Placeholder 2">
            <a:extLst>
              <a:ext uri="{FF2B5EF4-FFF2-40B4-BE49-F238E27FC236}">
                <a16:creationId xmlns:a16="http://schemas.microsoft.com/office/drawing/2014/main" id="{DAD710AA-609D-4749-A158-3A58A6455021}"/>
              </a:ext>
            </a:extLst>
          </p:cNvPr>
          <p:cNvSpPr>
            <a:spLocks noGrp="1"/>
          </p:cNvSpPr>
          <p:nvPr>
            <p:ph idx="1"/>
          </p:nvPr>
        </p:nvSpPr>
        <p:spPr>
          <a:xfrm>
            <a:off x="520505" y="2108201"/>
            <a:ext cx="11254153" cy="4165990"/>
          </a:xfrm>
        </p:spPr>
        <p:txBody>
          <a:bodyPr>
            <a:normAutofit lnSpcReduction="10000"/>
          </a:bodyPr>
          <a:lstStyle/>
          <a:p>
            <a:r>
              <a:rPr lang="en-US" sz="2400" dirty="0">
                <a:solidFill>
                  <a:schemeClr val="bg1"/>
                </a:solidFill>
                <a:effectLst>
                  <a:outerShdw blurRad="50800" dist="38100" dir="5400000" algn="t" rotWithShape="0">
                    <a:prstClr val="black">
                      <a:alpha val="40000"/>
                    </a:prstClr>
                  </a:outerShdw>
                </a:effectLst>
              </a:rPr>
              <a:t>For home kitchen gardens, there are alternatives to absolute no-till and this includes various ancient Indigenous practices:</a:t>
            </a:r>
          </a:p>
          <a:p>
            <a:pPr marL="749808" lvl="1" indent="-457200">
              <a:buFont typeface="+mj-lt"/>
              <a:buAutoNum type="arabicPeriod"/>
            </a:pPr>
            <a:r>
              <a:rPr lang="en-US" sz="2400" dirty="0">
                <a:solidFill>
                  <a:schemeClr val="bg1"/>
                </a:solidFill>
                <a:effectLst>
                  <a:outerShdw blurRad="50800" dist="38100" dir="5400000" algn="t" rotWithShape="0">
                    <a:prstClr val="black">
                      <a:alpha val="40000"/>
                    </a:prstClr>
                  </a:outerShdw>
                </a:effectLst>
              </a:rPr>
              <a:t>Companion planting</a:t>
            </a:r>
          </a:p>
          <a:p>
            <a:pPr marL="749808" lvl="1" indent="-457200">
              <a:buFont typeface="+mj-lt"/>
              <a:buAutoNum type="arabicPeriod"/>
            </a:pPr>
            <a:r>
              <a:rPr lang="en-US" sz="2400" dirty="0">
                <a:solidFill>
                  <a:schemeClr val="bg1"/>
                </a:solidFill>
                <a:effectLst>
                  <a:outerShdw blurRad="50800" dist="38100" dir="5400000" algn="t" rotWithShape="0">
                    <a:prstClr val="black">
                      <a:alpha val="40000"/>
                    </a:prstClr>
                  </a:outerShdw>
                </a:effectLst>
              </a:rPr>
              <a:t>Intercropping</a:t>
            </a:r>
          </a:p>
          <a:p>
            <a:pPr marL="749808" lvl="1" indent="-457200">
              <a:buFont typeface="+mj-lt"/>
              <a:buAutoNum type="arabicPeriod"/>
            </a:pPr>
            <a:r>
              <a:rPr lang="en-US" sz="2400" dirty="0">
                <a:solidFill>
                  <a:schemeClr val="bg1"/>
                </a:solidFill>
                <a:effectLst>
                  <a:outerShdw blurRad="50800" dist="38100" dir="5400000" algn="t" rotWithShape="0">
                    <a:prstClr val="black">
                      <a:alpha val="40000"/>
                    </a:prstClr>
                  </a:outerShdw>
                </a:effectLst>
              </a:rPr>
              <a:t>Short duration fallow rotations with cover crops</a:t>
            </a:r>
          </a:p>
          <a:p>
            <a:pPr marL="749808" lvl="1" indent="-457200">
              <a:buFont typeface="+mj-lt"/>
              <a:buAutoNum type="arabicPeriod"/>
            </a:pPr>
            <a:r>
              <a:rPr lang="en-US" sz="2400" dirty="0">
                <a:solidFill>
                  <a:schemeClr val="bg1"/>
                </a:solidFill>
                <a:effectLst>
                  <a:outerShdw blurRad="50800" dist="38100" dir="5400000" algn="t" rotWithShape="0">
                    <a:prstClr val="black">
                      <a:alpha val="40000"/>
                    </a:prstClr>
                  </a:outerShdw>
                </a:effectLst>
              </a:rPr>
              <a:t>Crop and allele diversity</a:t>
            </a:r>
          </a:p>
          <a:p>
            <a:pPr marL="749808" lvl="1" indent="-457200">
              <a:buFont typeface="+mj-lt"/>
              <a:buAutoNum type="arabicPeriod"/>
            </a:pPr>
            <a:r>
              <a:rPr lang="en-US" sz="2400" dirty="0">
                <a:solidFill>
                  <a:schemeClr val="bg1"/>
                </a:solidFill>
                <a:effectLst>
                  <a:outerShdw blurRad="50800" dist="38100" dir="5400000" algn="t" rotWithShape="0">
                    <a:prstClr val="black">
                      <a:alpha val="40000"/>
                    </a:prstClr>
                  </a:outerShdw>
                </a:effectLst>
              </a:rPr>
              <a:t>Inoculation of root zone with beneficial bacteria.</a:t>
            </a:r>
          </a:p>
          <a:p>
            <a:pPr marL="749808" lvl="1" indent="-457200">
              <a:buFont typeface="+mj-lt"/>
              <a:buAutoNum type="arabicPeriod"/>
            </a:pPr>
            <a:r>
              <a:rPr lang="en-US" sz="2400" dirty="0">
                <a:solidFill>
                  <a:schemeClr val="bg1"/>
                </a:solidFill>
                <a:effectLst>
                  <a:outerShdw blurRad="50800" dist="38100" dir="5400000" algn="t" rotWithShape="0">
                    <a:prstClr val="black">
                      <a:alpha val="40000"/>
                    </a:prstClr>
                  </a:outerShdw>
                </a:effectLst>
              </a:rPr>
              <a:t>Addition of biodynamic tinctures and nutrient preparations.</a:t>
            </a:r>
          </a:p>
          <a:p>
            <a:pPr marL="749808" lvl="1" indent="-457200">
              <a:buFont typeface="+mj-lt"/>
              <a:buAutoNum type="arabicPeriod"/>
            </a:pPr>
            <a:r>
              <a:rPr lang="en-US" sz="2400" dirty="0">
                <a:solidFill>
                  <a:schemeClr val="bg1"/>
                </a:solidFill>
                <a:effectLst>
                  <a:outerShdw blurRad="50800" dist="38100" dir="5400000" algn="t" rotWithShape="0">
                    <a:prstClr val="black">
                      <a:alpha val="40000"/>
                    </a:prstClr>
                  </a:outerShdw>
                </a:effectLst>
              </a:rPr>
              <a:t>Mulching/composting.</a:t>
            </a:r>
          </a:p>
          <a:p>
            <a:pPr marL="749808" lvl="1" indent="-457200">
              <a:buFont typeface="+mj-lt"/>
              <a:buAutoNum type="arabicPeriod"/>
            </a:pPr>
            <a:r>
              <a:rPr lang="en-US" sz="2400" dirty="0">
                <a:solidFill>
                  <a:schemeClr val="bg1"/>
                </a:solidFill>
                <a:effectLst>
                  <a:outerShdw blurRad="50800" dist="38100" dir="5400000" algn="t" rotWithShape="0">
                    <a:prstClr val="black">
                      <a:alpha val="40000"/>
                    </a:prstClr>
                  </a:outerShdw>
                </a:effectLst>
              </a:rPr>
              <a:t>Use of organic composted soil.</a:t>
            </a:r>
          </a:p>
          <a:p>
            <a:pPr marL="749808" lvl="1" indent="-457200">
              <a:buFont typeface="+mj-lt"/>
              <a:buAutoNum type="arabicPeriod"/>
            </a:pPr>
            <a:endParaRPr lang="en-US" dirty="0"/>
          </a:p>
        </p:txBody>
      </p:sp>
    </p:spTree>
    <p:extLst>
      <p:ext uri="{BB962C8B-B14F-4D97-AF65-F5344CB8AC3E}">
        <p14:creationId xmlns:p14="http://schemas.microsoft.com/office/powerpoint/2010/main" val="2820538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139DD7-7C76-0E41-A22C-4E2227D861AE}"/>
              </a:ext>
            </a:extLst>
          </p:cNvPr>
          <p:cNvSpPr>
            <a:spLocks noGrp="1"/>
          </p:cNvSpPr>
          <p:nvPr>
            <p:ph type="title"/>
          </p:nvPr>
        </p:nvSpPr>
        <p:spPr>
          <a:xfrm>
            <a:off x="643467" y="516835"/>
            <a:ext cx="3448259" cy="1666501"/>
          </a:xfrm>
        </p:spPr>
        <p:txBody>
          <a:bodyPr>
            <a:normAutofit/>
          </a:bodyPr>
          <a:lstStyle/>
          <a:p>
            <a:pPr algn="ctr"/>
            <a:r>
              <a:rPr lang="en-US" sz="4000" dirty="0">
                <a:solidFill>
                  <a:srgbClr val="FFFFFF"/>
                </a:solidFill>
              </a:rPr>
              <a:t>Critique of the plow</a:t>
            </a:r>
          </a:p>
        </p:txBody>
      </p:sp>
      <p:cxnSp>
        <p:nvCxnSpPr>
          <p:cNvPr id="12" name="Straight Connector 11">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6C753D4-0078-7B4D-9460-46E372E7EBBE}"/>
              </a:ext>
            </a:extLst>
          </p:cNvPr>
          <p:cNvSpPr>
            <a:spLocks noGrp="1"/>
          </p:cNvSpPr>
          <p:nvPr>
            <p:ph idx="1"/>
          </p:nvPr>
        </p:nvSpPr>
        <p:spPr>
          <a:xfrm>
            <a:off x="197225" y="2546224"/>
            <a:ext cx="4213410" cy="4051800"/>
          </a:xfrm>
        </p:spPr>
        <p:txBody>
          <a:bodyPr>
            <a:noAutofit/>
          </a:bodyPr>
          <a:lstStyle/>
          <a:p>
            <a:r>
              <a:rPr lang="en-US" sz="2400" dirty="0">
                <a:solidFill>
                  <a:srgbClr val="FFFFFF"/>
                </a:solidFill>
              </a:rPr>
              <a:t>Much of the degradation soil across the world, and certainly in the USA, was a result of over-plowing the land which resulted in erosion, compaction (e.g., hardpan or clay lens), and even nitrification; this also affects rivers, streams, ponds, lakes, and even seas through runoff that leads to eutrophication.</a:t>
            </a:r>
          </a:p>
        </p:txBody>
      </p:sp>
      <p:pic>
        <p:nvPicPr>
          <p:cNvPr id="5" name="Picture 4" descr="A person riding a horse in the dirt&#10;&#10;Description automatically generated">
            <a:extLst>
              <a:ext uri="{FF2B5EF4-FFF2-40B4-BE49-F238E27FC236}">
                <a16:creationId xmlns:a16="http://schemas.microsoft.com/office/drawing/2014/main" id="{760B5FAD-EA2B-014C-80CC-A551FB8792C8}"/>
              </a:ext>
            </a:extLst>
          </p:cNvPr>
          <p:cNvPicPr>
            <a:picLocks noChangeAspect="1"/>
          </p:cNvPicPr>
          <p:nvPr/>
        </p:nvPicPr>
        <p:blipFill rotWithShape="1">
          <a:blip r:embed="rId2"/>
          <a:srcRect l="18825" r="8358" b="-1"/>
          <a:stretch/>
        </p:blipFill>
        <p:spPr>
          <a:xfrm>
            <a:off x="4654296" y="10"/>
            <a:ext cx="7537703" cy="6857990"/>
          </a:xfrm>
          <a:prstGeom prst="rect">
            <a:avLst/>
          </a:prstGeom>
        </p:spPr>
      </p:pic>
    </p:spTree>
    <p:extLst>
      <p:ext uri="{BB962C8B-B14F-4D97-AF65-F5344CB8AC3E}">
        <p14:creationId xmlns:p14="http://schemas.microsoft.com/office/powerpoint/2010/main" val="89698185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75000"/>
            <a:alpha val="6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CFB78-CBBE-7E47-8F22-4023D916D3A0}"/>
              </a:ext>
            </a:extLst>
          </p:cNvPr>
          <p:cNvSpPr>
            <a:spLocks noGrp="1"/>
          </p:cNvSpPr>
          <p:nvPr>
            <p:ph type="title"/>
          </p:nvPr>
        </p:nvSpPr>
        <p:spPr/>
        <p:txBody>
          <a:bodyPr/>
          <a:lstStyle/>
          <a:p>
            <a:r>
              <a:rPr lang="en-US" dirty="0">
                <a:solidFill>
                  <a:schemeClr val="bg1"/>
                </a:solidFill>
                <a:effectLst>
                  <a:outerShdw blurRad="50800" dist="38100" dir="5400000" algn="t" rotWithShape="0">
                    <a:prstClr val="black">
                      <a:alpha val="40000"/>
                    </a:prstClr>
                  </a:outerShdw>
                </a:effectLst>
              </a:rPr>
              <a:t>Montgomery’s solution is basically, “Ditch the plow.”</a:t>
            </a:r>
          </a:p>
        </p:txBody>
      </p:sp>
      <p:sp>
        <p:nvSpPr>
          <p:cNvPr id="3" name="Content Placeholder 2">
            <a:extLst>
              <a:ext uri="{FF2B5EF4-FFF2-40B4-BE49-F238E27FC236}">
                <a16:creationId xmlns:a16="http://schemas.microsoft.com/office/drawing/2014/main" id="{52D5DD67-6B01-794D-AE33-87EA4E06E1F4}"/>
              </a:ext>
            </a:extLst>
          </p:cNvPr>
          <p:cNvSpPr>
            <a:spLocks noGrp="1"/>
          </p:cNvSpPr>
          <p:nvPr>
            <p:ph idx="1"/>
          </p:nvPr>
        </p:nvSpPr>
        <p:spPr/>
        <p:txBody>
          <a:bodyPr>
            <a:noAutofit/>
          </a:bodyPr>
          <a:lstStyle/>
          <a:p>
            <a:r>
              <a:rPr lang="en-US" sz="2800" dirty="0">
                <a:solidFill>
                  <a:schemeClr val="bg1"/>
                </a:solidFill>
                <a:effectLst>
                  <a:outerShdw blurRad="50800" dist="38100" dir="5400000" algn="t" rotWithShape="0">
                    <a:prstClr val="black">
                      <a:alpha val="40000"/>
                    </a:prstClr>
                  </a:outerShdw>
                </a:effectLst>
              </a:rPr>
              <a:t>A “New” Way</a:t>
            </a:r>
          </a:p>
          <a:p>
            <a:pPr marL="201168" lvl="1" indent="0">
              <a:buNone/>
            </a:pPr>
            <a:r>
              <a:rPr lang="en-US" sz="2600" dirty="0">
                <a:solidFill>
                  <a:schemeClr val="bg1"/>
                </a:solidFill>
                <a:effectLst>
                  <a:outerShdw blurRad="50800" dist="38100" dir="5400000" algn="t" rotWithShape="0">
                    <a:prstClr val="black">
                      <a:alpha val="40000"/>
                    </a:prstClr>
                  </a:outerShdw>
                </a:effectLst>
              </a:rPr>
              <a:t>1. Minimum disturbance of the land.</a:t>
            </a:r>
          </a:p>
          <a:p>
            <a:pPr marL="201168" lvl="1" indent="0">
              <a:buNone/>
            </a:pPr>
            <a:r>
              <a:rPr lang="en-US" sz="2600" dirty="0">
                <a:solidFill>
                  <a:schemeClr val="bg1"/>
                </a:solidFill>
                <a:effectLst>
                  <a:outerShdw blurRad="50800" dist="38100" dir="5400000" algn="t" rotWithShape="0">
                    <a:prstClr val="black">
                      <a:alpha val="40000"/>
                    </a:prstClr>
                  </a:outerShdw>
                </a:effectLst>
              </a:rPr>
              <a:t>2. Growing cover crops and retaining crop residue so that soil is always covered.</a:t>
            </a:r>
          </a:p>
          <a:p>
            <a:pPr marL="201168" lvl="1" indent="0">
              <a:buNone/>
            </a:pPr>
            <a:r>
              <a:rPr lang="en-US" sz="2600" dirty="0">
                <a:solidFill>
                  <a:schemeClr val="bg1"/>
                </a:solidFill>
                <a:effectLst>
                  <a:outerShdw blurRad="50800" dist="38100" dir="5400000" algn="t" rotWithShape="0">
                    <a:prstClr val="black">
                      <a:alpha val="40000"/>
                    </a:prstClr>
                  </a:outerShdw>
                </a:effectLst>
              </a:rPr>
              <a:t>3. Use of diverse crop rotations.</a:t>
            </a:r>
          </a:p>
          <a:p>
            <a:r>
              <a:rPr lang="en-US" sz="2800" dirty="0">
                <a:solidFill>
                  <a:schemeClr val="bg1"/>
                </a:solidFill>
                <a:effectLst>
                  <a:outerShdw blurRad="50800" dist="38100" dir="5400000" algn="t" rotWithShape="0">
                    <a:prstClr val="black">
                      <a:alpha val="40000"/>
                    </a:prstClr>
                  </a:outerShdw>
                </a:effectLst>
              </a:rPr>
              <a:t>“These principles can be applied anywhere, on organic or conventional farms, with or without genetically modified crops.” (68)</a:t>
            </a:r>
          </a:p>
        </p:txBody>
      </p:sp>
    </p:spTree>
    <p:extLst>
      <p:ext uri="{BB962C8B-B14F-4D97-AF65-F5344CB8AC3E}">
        <p14:creationId xmlns:p14="http://schemas.microsoft.com/office/powerpoint/2010/main" val="4101776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3">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0" name="Rectangle 25">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91A5C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27">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304452A0-C92E-4B75-ACB5-CC5D8B121AD3}"/>
              </a:ext>
            </a:extLst>
          </p:cNvPr>
          <p:cNvSpPr>
            <a:spLocks noGrp="1"/>
          </p:cNvSpPr>
          <p:nvPr>
            <p:ph idx="1"/>
          </p:nvPr>
        </p:nvSpPr>
        <p:spPr>
          <a:xfrm>
            <a:off x="571752" y="2799654"/>
            <a:ext cx="3005462" cy="3189665"/>
          </a:xfrm>
        </p:spPr>
        <p:txBody>
          <a:bodyPr>
            <a:noAutofit/>
          </a:bodyPr>
          <a:lstStyle/>
          <a:p>
            <a:r>
              <a:rPr lang="en-US" sz="2800" dirty="0">
                <a:solidFill>
                  <a:srgbClr val="FFFFFF"/>
                </a:solidFill>
                <a:effectLst>
                  <a:outerShdw blurRad="50800" dist="38100" dir="5400000" algn="t" rotWithShape="0">
                    <a:prstClr val="black">
                      <a:alpha val="40000"/>
                    </a:prstClr>
                  </a:outerShdw>
                </a:effectLst>
              </a:rPr>
              <a:t>All these so-called “new” paradigm principles actually are very deeply rooted in Indigenous traditions and practices.</a:t>
            </a:r>
          </a:p>
        </p:txBody>
      </p:sp>
      <p:pic>
        <p:nvPicPr>
          <p:cNvPr id="5" name="Content Placeholder 4" descr="A sign on the side of a hill&#10;&#10;Description automatically generated">
            <a:extLst>
              <a:ext uri="{FF2B5EF4-FFF2-40B4-BE49-F238E27FC236}">
                <a16:creationId xmlns:a16="http://schemas.microsoft.com/office/drawing/2014/main" id="{7425D3A6-4450-9A4E-A590-6302D7C62D61}"/>
              </a:ext>
            </a:extLst>
          </p:cNvPr>
          <p:cNvPicPr>
            <a:picLocks noChangeAspect="1"/>
          </p:cNvPicPr>
          <p:nvPr/>
        </p:nvPicPr>
        <p:blipFill rotWithShape="1">
          <a:blip r:embed="rId2"/>
          <a:srcRect l="5380" r="-1" b="-1"/>
          <a:stretch/>
        </p:blipFill>
        <p:spPr>
          <a:xfrm>
            <a:off x="4842461" y="640080"/>
            <a:ext cx="6597193" cy="5577840"/>
          </a:xfrm>
          <a:prstGeom prst="rect">
            <a:avLst/>
          </a:prstGeom>
        </p:spPr>
      </p:pic>
    </p:spTree>
    <p:extLst>
      <p:ext uri="{BB962C8B-B14F-4D97-AF65-F5344CB8AC3E}">
        <p14:creationId xmlns:p14="http://schemas.microsoft.com/office/powerpoint/2010/main" val="2381625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50">
            <a:alpha val="62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935E0-DCF4-1D4B-9BA2-0DF232C5A7CD}"/>
              </a:ext>
            </a:extLst>
          </p:cNvPr>
          <p:cNvSpPr>
            <a:spLocks noGrp="1"/>
          </p:cNvSpPr>
          <p:nvPr>
            <p:ph type="title"/>
          </p:nvPr>
        </p:nvSpPr>
        <p:spPr/>
        <p:txBody>
          <a:bodyPr/>
          <a:lstStyle/>
          <a:p>
            <a:r>
              <a:rPr lang="en-US" dirty="0">
                <a:solidFill>
                  <a:schemeClr val="bg1"/>
                </a:solidFill>
                <a:effectLst>
                  <a:outerShdw blurRad="50800" dist="38100" dir="5400000" algn="t" rotWithShape="0">
                    <a:prstClr val="black">
                      <a:alpha val="40000"/>
                    </a:prstClr>
                  </a:outerShdw>
                </a:effectLst>
              </a:rPr>
              <a:t>Conservation agriculture</a:t>
            </a:r>
          </a:p>
        </p:txBody>
      </p:sp>
      <p:sp>
        <p:nvSpPr>
          <p:cNvPr id="3" name="Content Placeholder 2">
            <a:extLst>
              <a:ext uri="{FF2B5EF4-FFF2-40B4-BE49-F238E27FC236}">
                <a16:creationId xmlns:a16="http://schemas.microsoft.com/office/drawing/2014/main" id="{CD9BE4E0-C431-7B45-A948-AAD292346823}"/>
              </a:ext>
            </a:extLst>
          </p:cNvPr>
          <p:cNvSpPr>
            <a:spLocks noGrp="1"/>
          </p:cNvSpPr>
          <p:nvPr>
            <p:ph idx="1"/>
          </p:nvPr>
        </p:nvSpPr>
        <p:spPr/>
        <p:txBody>
          <a:bodyPr>
            <a:normAutofit/>
          </a:bodyPr>
          <a:lstStyle/>
          <a:p>
            <a:r>
              <a:rPr lang="en-US" sz="2800" dirty="0">
                <a:solidFill>
                  <a:schemeClr val="bg1"/>
                </a:solidFill>
                <a:effectLst>
                  <a:outerShdw blurRad="50800" dist="38100" dir="5400000" algn="t" rotWithShape="0">
                    <a:prstClr val="black">
                      <a:alpha val="40000"/>
                    </a:prstClr>
                  </a:outerShdw>
                </a:effectLst>
              </a:rPr>
              <a:t>“We need faming methods that are far less harmful to beneficial soil life. For soil health is built upon the backs of soil organisms, from the common earthworm to specialized bacteria, mycorrhizal fungi, and other microorganisms.</a:t>
            </a:r>
          </a:p>
          <a:p>
            <a:r>
              <a:rPr lang="en-US" sz="2800" dirty="0">
                <a:solidFill>
                  <a:schemeClr val="bg1"/>
                </a:solidFill>
                <a:effectLst>
                  <a:outerShdw blurRad="50800" dist="38100" dir="5400000" algn="t" rotWithShape="0">
                    <a:prstClr val="black">
                      <a:alpha val="40000"/>
                    </a:prstClr>
                  </a:outerShdw>
                </a:effectLst>
              </a:rPr>
              <a:t>At its heart this is what conservation agriculture is all about – practices that promote and protect the tiny multitudes that we now know help crops grow and keep soil fertile.” (68)</a:t>
            </a:r>
          </a:p>
        </p:txBody>
      </p:sp>
    </p:spTree>
    <p:extLst>
      <p:ext uri="{BB962C8B-B14F-4D97-AF65-F5344CB8AC3E}">
        <p14:creationId xmlns:p14="http://schemas.microsoft.com/office/powerpoint/2010/main" val="707799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alpha val="54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DADD2D-DB28-6F48-A59F-4AD4D0AF5775}"/>
              </a:ext>
            </a:extLst>
          </p:cNvPr>
          <p:cNvSpPr>
            <a:spLocks noGrp="1"/>
          </p:cNvSpPr>
          <p:nvPr>
            <p:ph type="title"/>
          </p:nvPr>
        </p:nvSpPr>
        <p:spPr>
          <a:xfrm>
            <a:off x="5172074" y="286603"/>
            <a:ext cx="5983605" cy="1450757"/>
          </a:xfrm>
        </p:spPr>
        <p:txBody>
          <a:bodyPr>
            <a:normAutofit fontScale="90000"/>
          </a:bodyPr>
          <a:lstStyle/>
          <a:p>
            <a:r>
              <a:rPr lang="en-US" dirty="0">
                <a:solidFill>
                  <a:schemeClr val="bg1"/>
                </a:solidFill>
                <a:effectLst>
                  <a:outerShdw blurRad="50800" dist="38100" dir="5400000" algn="t" rotWithShape="0">
                    <a:prstClr val="black">
                      <a:alpha val="40000"/>
                    </a:prstClr>
                  </a:outerShdw>
                </a:effectLst>
              </a:rPr>
              <a:t>How does conservation ag accomplish this?</a:t>
            </a:r>
          </a:p>
        </p:txBody>
      </p:sp>
      <p:pic>
        <p:nvPicPr>
          <p:cNvPr id="5" name="Picture 4" descr="A tree in a field&#10;&#10;Description automatically generated">
            <a:extLst>
              <a:ext uri="{FF2B5EF4-FFF2-40B4-BE49-F238E27FC236}">
                <a16:creationId xmlns:a16="http://schemas.microsoft.com/office/drawing/2014/main" id="{EBCB7353-D444-4B9B-9034-EC4FDF732AD0}"/>
              </a:ext>
            </a:extLst>
          </p:cNvPr>
          <p:cNvPicPr>
            <a:picLocks noChangeAspect="1"/>
          </p:cNvPicPr>
          <p:nvPr/>
        </p:nvPicPr>
        <p:blipFill rotWithShape="1">
          <a:blip r:embed="rId2"/>
          <a:srcRect l="47613" r="4636"/>
          <a:stretch/>
        </p:blipFill>
        <p:spPr>
          <a:xfrm>
            <a:off x="20" y="10"/>
            <a:ext cx="4580077" cy="6857990"/>
          </a:xfrm>
          <a:prstGeom prst="rect">
            <a:avLst/>
          </a:prstGeom>
        </p:spPr>
      </p:pic>
      <p:cxnSp>
        <p:nvCxnSpPr>
          <p:cNvPr id="11" name="Straight Connector 10">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43EB4BA-2D69-E14A-ADD7-50983497C21F}"/>
              </a:ext>
            </a:extLst>
          </p:cNvPr>
          <p:cNvSpPr>
            <a:spLocks noGrp="1"/>
          </p:cNvSpPr>
          <p:nvPr>
            <p:ph idx="1"/>
          </p:nvPr>
        </p:nvSpPr>
        <p:spPr>
          <a:xfrm>
            <a:off x="4866468" y="2108201"/>
            <a:ext cx="7098224" cy="4091117"/>
          </a:xfrm>
        </p:spPr>
        <p:txBody>
          <a:bodyPr>
            <a:normAutofit/>
          </a:bodyPr>
          <a:lstStyle/>
          <a:p>
            <a:r>
              <a:rPr lang="en-US" sz="2400" dirty="0">
                <a:solidFill>
                  <a:schemeClr val="bg1"/>
                </a:solidFill>
                <a:effectLst>
                  <a:outerShdw blurRad="50800" dist="38100" dir="5400000" algn="t" rotWithShape="0">
                    <a:prstClr val="black">
                      <a:alpha val="40000"/>
                    </a:prstClr>
                  </a:outerShdw>
                </a:effectLst>
              </a:rPr>
              <a:t>No-till is at the heart of conservation agriculture. Benefits of no-till:</a:t>
            </a:r>
          </a:p>
          <a:p>
            <a:pPr marL="658368" lvl="1" indent="-457200">
              <a:buFont typeface="+mj-lt"/>
              <a:buAutoNum type="arabicPeriod"/>
            </a:pPr>
            <a:r>
              <a:rPr lang="en-US" sz="2400" dirty="0">
                <a:solidFill>
                  <a:schemeClr val="bg1"/>
                </a:solidFill>
                <a:effectLst>
                  <a:outerShdw blurRad="50800" dist="38100" dir="5400000" algn="t" rotWithShape="0">
                    <a:prstClr val="black">
                      <a:alpha val="40000"/>
                    </a:prstClr>
                  </a:outerShdw>
                </a:effectLst>
              </a:rPr>
              <a:t>Non-harvestable plants left in place as crop residues serve as soil cover</a:t>
            </a:r>
          </a:p>
          <a:p>
            <a:pPr marL="658368" lvl="1" indent="-457200">
              <a:buFont typeface="+mj-lt"/>
              <a:buAutoNum type="arabicPeriod"/>
            </a:pPr>
            <a:r>
              <a:rPr lang="en-US" sz="2400" dirty="0">
                <a:solidFill>
                  <a:schemeClr val="bg1"/>
                </a:solidFill>
                <a:effectLst>
                  <a:outerShdw blurRad="50800" dist="38100" dir="5400000" algn="t" rotWithShape="0">
                    <a:prstClr val="black">
                      <a:alpha val="40000"/>
                    </a:prstClr>
                  </a:outerShdw>
                </a:effectLst>
              </a:rPr>
              <a:t>These decompose in the field where they form a “carpet of organic matter” on the ground surface (mulch)</a:t>
            </a:r>
          </a:p>
          <a:p>
            <a:pPr marL="658368" lvl="1" indent="-457200">
              <a:buFont typeface="+mj-lt"/>
              <a:buAutoNum type="arabicPeriod"/>
            </a:pPr>
            <a:r>
              <a:rPr lang="en-US" sz="2400" dirty="0">
                <a:solidFill>
                  <a:schemeClr val="bg1"/>
                </a:solidFill>
                <a:effectLst>
                  <a:outerShdw blurRad="50800" dist="38100" dir="5400000" algn="t" rotWithShape="0">
                    <a:prstClr val="black">
                      <a:alpha val="40000"/>
                    </a:prstClr>
                  </a:outerShdw>
                </a:effectLst>
              </a:rPr>
              <a:t>“Mulched plots have higher bacteria, fungi, earthworm, and nematode populations.”</a:t>
            </a:r>
          </a:p>
          <a:p>
            <a:pPr lvl="1">
              <a:buFont typeface="Arial" panose="020B0604020202020204" pitchFamily="34" charset="0"/>
              <a:buChar char="•"/>
            </a:pPr>
            <a:endParaRPr lang="en-US" sz="1700" dirty="0"/>
          </a:p>
        </p:txBody>
      </p:sp>
    </p:spTree>
    <p:extLst>
      <p:ext uri="{BB962C8B-B14F-4D97-AF65-F5344CB8AC3E}">
        <p14:creationId xmlns:p14="http://schemas.microsoft.com/office/powerpoint/2010/main" val="3827104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83730-51D4-F44F-BB34-3E6692AB16A9}"/>
              </a:ext>
            </a:extLst>
          </p:cNvPr>
          <p:cNvSpPr>
            <a:spLocks noGrp="1"/>
          </p:cNvSpPr>
          <p:nvPr>
            <p:ph type="title"/>
          </p:nvPr>
        </p:nvSpPr>
        <p:spPr>
          <a:xfrm>
            <a:off x="1097280" y="267286"/>
            <a:ext cx="10058400" cy="977705"/>
          </a:xfrm>
        </p:spPr>
        <p:txBody>
          <a:bodyPr>
            <a:normAutofit fontScale="90000"/>
          </a:bodyPr>
          <a:lstStyle/>
          <a:p>
            <a:pPr algn="ctr"/>
            <a:r>
              <a:rPr lang="en-US" sz="4000" dirty="0">
                <a:solidFill>
                  <a:schemeClr val="bg1"/>
                </a:solidFill>
                <a:effectLst>
                  <a:outerShdw blurRad="50800" dist="38100" dir="5400000" algn="t" rotWithShape="0">
                    <a:prstClr val="black">
                      <a:alpha val="40000"/>
                    </a:prstClr>
                  </a:outerShdw>
                </a:effectLst>
              </a:rPr>
              <a:t>The question of weed control under no-tillage systems</a:t>
            </a:r>
          </a:p>
        </p:txBody>
      </p:sp>
      <p:sp>
        <p:nvSpPr>
          <p:cNvPr id="3" name="Content Placeholder 2">
            <a:extLst>
              <a:ext uri="{FF2B5EF4-FFF2-40B4-BE49-F238E27FC236}">
                <a16:creationId xmlns:a16="http://schemas.microsoft.com/office/drawing/2014/main" id="{A44E450B-1A03-8D4B-9963-491631987F65}"/>
              </a:ext>
            </a:extLst>
          </p:cNvPr>
          <p:cNvSpPr>
            <a:spLocks noGrp="1"/>
          </p:cNvSpPr>
          <p:nvPr>
            <p:ph idx="1"/>
          </p:nvPr>
        </p:nvSpPr>
        <p:spPr>
          <a:xfrm>
            <a:off x="365760" y="2108201"/>
            <a:ext cx="11408898" cy="3760891"/>
          </a:xfrm>
        </p:spPr>
        <p:txBody>
          <a:bodyPr>
            <a:normAutofit/>
          </a:bodyPr>
          <a:lstStyle/>
          <a:p>
            <a:r>
              <a:rPr lang="en-US" sz="2600" dirty="0">
                <a:solidFill>
                  <a:schemeClr val="bg1"/>
                </a:solidFill>
                <a:effectLst>
                  <a:outerShdw blurRad="50800" dist="38100" dir="5400000" algn="t" rotWithShape="0">
                    <a:prstClr val="black">
                      <a:alpha val="40000"/>
                    </a:prstClr>
                  </a:outerShdw>
                </a:effectLst>
              </a:rPr>
              <a:t>“Conventional tillage does provide weed control, but under conservation agriculture herbicides or cover crops accomplish the same thing and drastically reduce soil erosion.”  (69-70)</a:t>
            </a:r>
          </a:p>
          <a:p>
            <a:r>
              <a:rPr lang="en-US" sz="2600" dirty="0">
                <a:solidFill>
                  <a:schemeClr val="bg1"/>
                </a:solidFill>
                <a:effectLst>
                  <a:outerShdw blurRad="50800" dist="38100" dir="5400000" algn="t" rotWithShape="0">
                    <a:prstClr val="black">
                      <a:alpha val="40000"/>
                    </a:prstClr>
                  </a:outerShdw>
                </a:effectLst>
              </a:rPr>
              <a:t>Critique: Montgomery is too lax in his willingness to accept herbicide use as part of the no-tillage paradigm. Some of the benefits of no-tillage Montgomery cites are rendered obsolete because herbicides damage and even destroy the mycorrhizal bacterial colonies and other beneficial microorganisms that sustain soil structure, fertility, and drive the nutrient exchange and uptake paths.</a:t>
            </a:r>
          </a:p>
        </p:txBody>
      </p:sp>
    </p:spTree>
    <p:extLst>
      <p:ext uri="{BB962C8B-B14F-4D97-AF65-F5344CB8AC3E}">
        <p14:creationId xmlns:p14="http://schemas.microsoft.com/office/powerpoint/2010/main" val="558154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37D7D"/>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7DE52C-EA1E-454F-9D28-36278793979B}"/>
              </a:ext>
            </a:extLst>
          </p:cNvPr>
          <p:cNvSpPr>
            <a:spLocks noGrp="1"/>
          </p:cNvSpPr>
          <p:nvPr>
            <p:ph type="title"/>
          </p:nvPr>
        </p:nvSpPr>
        <p:spPr>
          <a:xfrm>
            <a:off x="477078" y="516836"/>
            <a:ext cx="3100136" cy="1960234"/>
          </a:xfrm>
        </p:spPr>
        <p:txBody>
          <a:bodyPr>
            <a:normAutofit/>
          </a:bodyPr>
          <a:lstStyle/>
          <a:p>
            <a:r>
              <a:rPr lang="en-US" sz="4000" dirty="0">
                <a:solidFill>
                  <a:schemeClr val="bg1"/>
                </a:solidFill>
                <a:effectLst>
                  <a:outerShdw blurRad="50800" dist="38100" dir="5400000" algn="t" rotWithShape="0">
                    <a:prstClr val="black">
                      <a:alpha val="40000"/>
                    </a:prstClr>
                  </a:outerShdw>
                </a:effectLst>
              </a:rPr>
              <a:t>Reflections on history</a:t>
            </a:r>
          </a:p>
        </p:txBody>
      </p:sp>
      <p:cxnSp>
        <p:nvCxnSpPr>
          <p:cNvPr id="13" name="Straight Connector 12">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CEA8DC2-5AD9-4742-B70E-EEEFB38CCBCF}"/>
              </a:ext>
            </a:extLst>
          </p:cNvPr>
          <p:cNvSpPr>
            <a:spLocks noGrp="1"/>
          </p:cNvSpPr>
          <p:nvPr>
            <p:ph idx="1"/>
          </p:nvPr>
        </p:nvSpPr>
        <p:spPr>
          <a:xfrm>
            <a:off x="168812" y="2790855"/>
            <a:ext cx="3699803" cy="3311766"/>
          </a:xfrm>
        </p:spPr>
        <p:txBody>
          <a:bodyPr>
            <a:normAutofit fontScale="92500" lnSpcReduction="10000"/>
          </a:bodyPr>
          <a:lstStyle/>
          <a:p>
            <a:pPr>
              <a:buClr>
                <a:schemeClr val="bg1"/>
              </a:buClr>
              <a:buSzPct val="97000"/>
              <a:buFont typeface="Wingdings" pitchFamily="2" charset="2"/>
              <a:buChar char="q"/>
            </a:pPr>
            <a:r>
              <a:rPr lang="en-US" sz="2000" dirty="0">
                <a:solidFill>
                  <a:schemeClr val="bg1"/>
                </a:solidFill>
                <a:effectLst>
                  <a:outerShdw blurRad="50800" dist="38100" dir="5400000" algn="t" rotWithShape="0">
                    <a:prstClr val="black">
                      <a:alpha val="40000"/>
                    </a:prstClr>
                  </a:outerShdw>
                </a:effectLst>
              </a:rPr>
              <a:t> Earliest farmers practiced no-till (e.g., digging sticks)</a:t>
            </a:r>
          </a:p>
          <a:p>
            <a:pPr>
              <a:buClr>
                <a:schemeClr val="bg1"/>
              </a:buClr>
              <a:buSzPct val="97000"/>
              <a:buFont typeface="Wingdings" pitchFamily="2" charset="2"/>
              <a:buChar char="q"/>
            </a:pPr>
            <a:r>
              <a:rPr lang="en-US" sz="2000" dirty="0">
                <a:solidFill>
                  <a:schemeClr val="bg1"/>
                </a:solidFill>
                <a:effectLst>
                  <a:outerShdw blurRad="50800" dist="38100" dir="5400000" algn="t" rotWithShape="0">
                    <a:prstClr val="black">
                      <a:alpha val="40000"/>
                    </a:prstClr>
                  </a:outerShdw>
                </a:effectLst>
              </a:rPr>
              <a:t> Evolution of the plow stated some 3 to 5K years BCE</a:t>
            </a:r>
          </a:p>
          <a:p>
            <a:pPr>
              <a:buClr>
                <a:schemeClr val="bg1"/>
              </a:buClr>
              <a:buSzPct val="97000"/>
              <a:buFont typeface="Wingdings" pitchFamily="2" charset="2"/>
              <a:buChar char="q"/>
            </a:pPr>
            <a:r>
              <a:rPr lang="en-US" sz="2000" dirty="0">
                <a:solidFill>
                  <a:schemeClr val="bg1"/>
                </a:solidFill>
                <a:effectLst>
                  <a:outerShdw blurRad="50800" dist="38100" dir="5400000" algn="t" rotWithShape="0">
                    <a:prstClr val="black">
                      <a:alpha val="40000"/>
                    </a:prstClr>
                  </a:outerShdw>
                </a:effectLst>
              </a:rPr>
              <a:t> Roman iron plow is precursor of modern plow</a:t>
            </a:r>
          </a:p>
          <a:p>
            <a:pPr>
              <a:buClr>
                <a:schemeClr val="bg1"/>
              </a:buClr>
              <a:buSzPct val="97000"/>
              <a:buFont typeface="Wingdings" pitchFamily="2" charset="2"/>
              <a:buChar char="q"/>
            </a:pPr>
            <a:r>
              <a:rPr lang="en-US" sz="2000" dirty="0">
                <a:solidFill>
                  <a:schemeClr val="bg1"/>
                </a:solidFill>
                <a:effectLst>
                  <a:outerShdw blurRad="50800" dist="38100" dir="5400000" algn="t" rotWithShape="0">
                    <a:prstClr val="black">
                      <a:alpha val="40000"/>
                    </a:prstClr>
                  </a:outerShdw>
                </a:effectLst>
              </a:rPr>
              <a:t> Big turning point: Modern </a:t>
            </a:r>
            <a:r>
              <a:rPr lang="en-US" sz="2000" dirty="0" err="1">
                <a:solidFill>
                  <a:schemeClr val="bg1"/>
                </a:solidFill>
                <a:effectLst>
                  <a:outerShdw blurRad="50800" dist="38100" dir="5400000" algn="t" rotWithShape="0">
                    <a:prstClr val="black">
                      <a:alpha val="40000"/>
                    </a:prstClr>
                  </a:outerShdw>
                </a:effectLst>
              </a:rPr>
              <a:t>mouldboard</a:t>
            </a:r>
            <a:r>
              <a:rPr lang="en-US" sz="2000" dirty="0">
                <a:solidFill>
                  <a:schemeClr val="bg1"/>
                </a:solidFill>
                <a:effectLst>
                  <a:outerShdw blurRad="50800" dist="38100" dir="5400000" algn="t" rotWithShape="0">
                    <a:prstClr val="black">
                      <a:alpha val="40000"/>
                    </a:prstClr>
                  </a:outerShdw>
                </a:effectLst>
              </a:rPr>
              <a:t> plow (1784); this plow is the first to turn the soil over.</a:t>
            </a:r>
          </a:p>
          <a:p>
            <a:pPr>
              <a:buClr>
                <a:schemeClr val="tx1"/>
              </a:buClr>
              <a:buFont typeface="Wingdings" pitchFamily="2" charset="2"/>
              <a:buChar char="q"/>
            </a:pPr>
            <a:endParaRPr lang="en-US" sz="1600" dirty="0"/>
          </a:p>
        </p:txBody>
      </p:sp>
      <p:pic>
        <p:nvPicPr>
          <p:cNvPr id="6" name="Picture 5" descr="A close up of a sign&#10;&#10;Description automatically generated">
            <a:extLst>
              <a:ext uri="{FF2B5EF4-FFF2-40B4-BE49-F238E27FC236}">
                <a16:creationId xmlns:a16="http://schemas.microsoft.com/office/drawing/2014/main" id="{F3256F13-00F6-FE42-91B8-96DE9F16D67D}"/>
              </a:ext>
            </a:extLst>
          </p:cNvPr>
          <p:cNvPicPr>
            <a:picLocks noChangeAspect="1"/>
          </p:cNvPicPr>
          <p:nvPr/>
        </p:nvPicPr>
        <p:blipFill rotWithShape="1">
          <a:blip r:embed="rId2"/>
          <a:srcRect l="6259" r="17453" b="-1"/>
          <a:stretch/>
        </p:blipFill>
        <p:spPr>
          <a:xfrm>
            <a:off x="4080728" y="10"/>
            <a:ext cx="8111272" cy="6857990"/>
          </a:xfrm>
          <a:prstGeom prst="rect">
            <a:avLst/>
          </a:prstGeom>
        </p:spPr>
      </p:pic>
    </p:spTree>
    <p:extLst>
      <p:ext uri="{BB962C8B-B14F-4D97-AF65-F5344CB8AC3E}">
        <p14:creationId xmlns:p14="http://schemas.microsoft.com/office/powerpoint/2010/main" val="4037919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B7DE52C-EA1E-454F-9D28-36278793979B}"/>
              </a:ext>
            </a:extLst>
          </p:cNvPr>
          <p:cNvSpPr>
            <a:spLocks noGrp="1"/>
          </p:cNvSpPr>
          <p:nvPr>
            <p:ph type="title"/>
          </p:nvPr>
        </p:nvSpPr>
        <p:spPr>
          <a:xfrm>
            <a:off x="643467" y="516835"/>
            <a:ext cx="3448259" cy="1666501"/>
          </a:xfrm>
        </p:spPr>
        <p:txBody>
          <a:bodyPr>
            <a:normAutofit/>
          </a:bodyPr>
          <a:lstStyle/>
          <a:p>
            <a:r>
              <a:rPr lang="en-US" sz="4000">
                <a:solidFill>
                  <a:srgbClr val="FFFFFF"/>
                </a:solidFill>
                <a:effectLst>
                  <a:outerShdw blurRad="50800" dist="38100" dir="5400000" algn="t" rotWithShape="0">
                    <a:prstClr val="black">
                      <a:alpha val="40000"/>
                    </a:prstClr>
                  </a:outerShdw>
                </a:effectLst>
              </a:rPr>
              <a:t>Reflections on history</a:t>
            </a:r>
          </a:p>
        </p:txBody>
      </p:sp>
      <p:cxnSp>
        <p:nvCxnSpPr>
          <p:cNvPr id="20" name="Straight Connector 19">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CEA8DC2-5AD9-4742-B70E-EEEFB38CCBCF}"/>
              </a:ext>
            </a:extLst>
          </p:cNvPr>
          <p:cNvSpPr>
            <a:spLocks noGrp="1"/>
          </p:cNvSpPr>
          <p:nvPr>
            <p:ph idx="1"/>
          </p:nvPr>
        </p:nvSpPr>
        <p:spPr>
          <a:xfrm>
            <a:off x="267286" y="2546224"/>
            <a:ext cx="4220307" cy="3967105"/>
          </a:xfrm>
        </p:spPr>
        <p:txBody>
          <a:bodyPr>
            <a:noAutofit/>
          </a:bodyPr>
          <a:lstStyle/>
          <a:p>
            <a:pPr>
              <a:buClrTx/>
              <a:buSzPct val="97000"/>
              <a:buFont typeface="Wingdings" pitchFamily="2" charset="2"/>
              <a:buChar char="q"/>
            </a:pPr>
            <a:r>
              <a:rPr lang="en-US" dirty="0">
                <a:solidFill>
                  <a:srgbClr val="FFFFFF"/>
                </a:solidFill>
                <a:effectLst>
                  <a:outerShdw blurRad="50800" dist="38100" dir="5400000" algn="t" rotWithShape="0">
                    <a:prstClr val="black">
                      <a:alpha val="40000"/>
                    </a:prstClr>
                  </a:outerShdw>
                </a:effectLst>
              </a:rPr>
              <a:t> 1830s: John Deere introduced cast-iron play based on Thomas Jefferson’s design.</a:t>
            </a:r>
          </a:p>
          <a:p>
            <a:pPr>
              <a:buClrTx/>
              <a:buSzPct val="97000"/>
              <a:buFont typeface="Wingdings" pitchFamily="2" charset="2"/>
              <a:buChar char="q"/>
            </a:pPr>
            <a:r>
              <a:rPr lang="en-US" dirty="0">
                <a:solidFill>
                  <a:srgbClr val="FFFFFF"/>
                </a:solidFill>
                <a:effectLst>
                  <a:outerShdw blurRad="50800" dist="38100" dir="5400000" algn="t" rotWithShape="0">
                    <a:prstClr val="black">
                      <a:alpha val="40000"/>
                    </a:prstClr>
                  </a:outerShdw>
                </a:effectLst>
              </a:rPr>
              <a:t>1920s: Hugh Hammond Bennett labels soil erosion a “national menace.” (72)</a:t>
            </a:r>
          </a:p>
          <a:p>
            <a:pPr>
              <a:buClrTx/>
              <a:buSzPct val="97000"/>
              <a:buFont typeface="Wingdings" pitchFamily="2" charset="2"/>
              <a:buChar char="q"/>
            </a:pPr>
            <a:r>
              <a:rPr lang="en-US" dirty="0">
                <a:solidFill>
                  <a:srgbClr val="FFFFFF"/>
                </a:solidFill>
                <a:effectLst>
                  <a:outerShdw blurRad="50800" dist="38100" dir="5400000" algn="t" rotWithShape="0">
                    <a:prstClr val="black">
                      <a:alpha val="40000"/>
                    </a:prstClr>
                  </a:outerShdw>
                </a:effectLst>
              </a:rPr>
              <a:t> 1935: FDR signs legislation creating the Soil Conservation Service (SCS)</a:t>
            </a:r>
            <a:endParaRPr lang="en-US" dirty="0">
              <a:solidFill>
                <a:srgbClr val="FFFFFF"/>
              </a:solidFill>
            </a:endParaRPr>
          </a:p>
        </p:txBody>
      </p:sp>
      <p:pic>
        <p:nvPicPr>
          <p:cNvPr id="5" name="Picture 4" descr="A close up of text on a black background&#10;&#10;Description automatically generated">
            <a:extLst>
              <a:ext uri="{FF2B5EF4-FFF2-40B4-BE49-F238E27FC236}">
                <a16:creationId xmlns:a16="http://schemas.microsoft.com/office/drawing/2014/main" id="{DD37C728-D32D-2C45-A5CA-33FCA8E250A7}"/>
              </a:ext>
            </a:extLst>
          </p:cNvPr>
          <p:cNvPicPr>
            <a:picLocks noChangeAspect="1"/>
          </p:cNvPicPr>
          <p:nvPr/>
        </p:nvPicPr>
        <p:blipFill rotWithShape="1">
          <a:blip r:embed="rId3"/>
          <a:srcRect l="13346" r="2573" b="1"/>
          <a:stretch/>
        </p:blipFill>
        <p:spPr>
          <a:xfrm>
            <a:off x="4654296" y="10"/>
            <a:ext cx="7537703" cy="6857990"/>
          </a:xfrm>
          <a:prstGeom prst="rect">
            <a:avLst/>
          </a:prstGeom>
        </p:spPr>
      </p:pic>
    </p:spTree>
    <p:extLst>
      <p:ext uri="{BB962C8B-B14F-4D97-AF65-F5344CB8AC3E}">
        <p14:creationId xmlns:p14="http://schemas.microsoft.com/office/powerpoint/2010/main" val="355042170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RetrospectVTI">
  <a:themeElements>
    <a:clrScheme name="AnalogousFromLightSeed_2SEEDS">
      <a:dk1>
        <a:srgbClr val="000000"/>
      </a:dk1>
      <a:lt1>
        <a:srgbClr val="FFFFFF"/>
      </a:lt1>
      <a:dk2>
        <a:srgbClr val="363E23"/>
      </a:dk2>
      <a:lt2>
        <a:srgbClr val="E2E8E8"/>
      </a:lt2>
      <a:accent1>
        <a:srgbClr val="BA827F"/>
      </a:accent1>
      <a:accent2>
        <a:srgbClr val="C696A8"/>
      </a:accent2>
      <a:accent3>
        <a:srgbClr val="BC9E83"/>
      </a:accent3>
      <a:accent4>
        <a:srgbClr val="7BA9B4"/>
      </a:accent4>
      <a:accent5>
        <a:srgbClr val="91A5C4"/>
      </a:accent5>
      <a:accent6>
        <a:srgbClr val="807FBA"/>
      </a:accent6>
      <a:hlink>
        <a:srgbClr val="578D90"/>
      </a:hlink>
      <a:folHlink>
        <a:srgbClr val="848484"/>
      </a:folHlink>
    </a:clrScheme>
    <a:fontScheme name="Retrospect">
      <a:majorFont>
        <a:latin typeface="Tw Cen M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1023</Words>
  <Application>Microsoft Macintosh PowerPoint</Application>
  <PresentationFormat>Widescreen</PresentationFormat>
  <Paragraphs>76</Paragraphs>
  <Slides>19</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Tw Cen MT</vt:lpstr>
      <vt:lpstr>Wingdings</vt:lpstr>
      <vt:lpstr>RetrospectVTI</vt:lpstr>
      <vt:lpstr>Montgomery</vt:lpstr>
      <vt:lpstr>Critique of the plow</vt:lpstr>
      <vt:lpstr>Montgomery’s solution is basically, “Ditch the plow.”</vt:lpstr>
      <vt:lpstr>PowerPoint Presentation</vt:lpstr>
      <vt:lpstr>Conservation agriculture</vt:lpstr>
      <vt:lpstr>How does conservation ag accomplish this?</vt:lpstr>
      <vt:lpstr>The question of weed control under no-tillage systems</vt:lpstr>
      <vt:lpstr>Reflections on history</vt:lpstr>
      <vt:lpstr>Reflections on history</vt:lpstr>
      <vt:lpstr>Reflections on history</vt:lpstr>
      <vt:lpstr>Reflections on history</vt:lpstr>
      <vt:lpstr>Last words on ditching the plow</vt:lpstr>
      <vt:lpstr>Oat straw bale mulch in Prof.Peña’s huerto familiar</vt:lpstr>
      <vt:lpstr>TURF CONVERSION </vt:lpstr>
      <vt:lpstr>TURF CONVERSION </vt:lpstr>
      <vt:lpstr>TURF CONVERSION </vt:lpstr>
      <vt:lpstr>TURF CONVERSION </vt:lpstr>
      <vt:lpstr>The new huerto familiar</vt:lpstr>
      <vt:lpstr>Is no-till the best or only option?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Montgomery</dc:title>
  <dc:creator>Devon G. Pena</dc:creator>
  <cp:lastModifiedBy>Devon G. Pena</cp:lastModifiedBy>
  <cp:revision>3</cp:revision>
  <dcterms:created xsi:type="dcterms:W3CDTF">2020-08-03T21:10:28Z</dcterms:created>
  <dcterms:modified xsi:type="dcterms:W3CDTF">2020-08-03T21:15:04Z</dcterms:modified>
</cp:coreProperties>
</file>