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85"/>
    <p:restoredTop sz="76222"/>
  </p:normalViewPr>
  <p:slideViewPr>
    <p:cSldViewPr snapToGrid="0" snapToObjects="1">
      <p:cViewPr>
        <p:scale>
          <a:sx n="47" d="100"/>
          <a:sy n="47" d="100"/>
        </p:scale>
        <p:origin x="208"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EA979-6C04-9B46-8C90-CDB74FF3F4A3}" type="datetimeFigureOut">
              <a:rPr lang="en-US" smtClean="0"/>
              <a:t>8/12/20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AD26-F276-F54F-B4A7-15BE92504B28}" type="slidenum">
              <a:rPr lang="en-US" smtClean="0"/>
              <a:t>‹#›</a:t>
            </a:fld>
            <a:endParaRPr lang="en-US"/>
          </a:p>
        </p:txBody>
      </p:sp>
    </p:spTree>
    <p:extLst>
      <p:ext uri="{BB962C8B-B14F-4D97-AF65-F5344CB8AC3E}">
        <p14:creationId xmlns:p14="http://schemas.microsoft.com/office/powerpoint/2010/main" val="408887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pnews.com/7c8381dd72b048e889d2c1b9af4658b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SAN FRANCISCO (AP) — A jury’s $289 million award to a former school groundskeeper who said Monsanto’s Roundup left him dying of cancer will bolster thousands of pending cases and open the door for countless people who blame their suffering on the weed killer, the man’s lawyers said.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Go to: </a:t>
            </a:r>
            <a:r>
              <a:rPr lang="en-US" dirty="0">
                <a:hlinkClick r:id="rId3"/>
              </a:rPr>
              <a:t>https://apnews.com/7c8381dd72b048e889d2c1b9af4658b8</a:t>
            </a:r>
            <a:endParaRPr lang="en-US" dirty="0"/>
          </a:p>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1</a:t>
            </a:fld>
            <a:endParaRPr lang="en-US"/>
          </a:p>
        </p:txBody>
      </p:sp>
    </p:spTree>
    <p:extLst>
      <p:ext uri="{BB962C8B-B14F-4D97-AF65-F5344CB8AC3E}">
        <p14:creationId xmlns:p14="http://schemas.microsoft.com/office/powerpoint/2010/main" val="1750556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12</a:t>
            </a:fld>
            <a:endParaRPr lang="en-US"/>
          </a:p>
        </p:txBody>
      </p:sp>
    </p:spTree>
    <p:extLst>
      <p:ext uri="{BB962C8B-B14F-4D97-AF65-F5344CB8AC3E}">
        <p14:creationId xmlns:p14="http://schemas.microsoft.com/office/powerpoint/2010/main" val="632003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13</a:t>
            </a:fld>
            <a:endParaRPr lang="en-US"/>
          </a:p>
        </p:txBody>
      </p:sp>
    </p:spTree>
    <p:extLst>
      <p:ext uri="{BB962C8B-B14F-4D97-AF65-F5344CB8AC3E}">
        <p14:creationId xmlns:p14="http://schemas.microsoft.com/office/powerpoint/2010/main" val="332261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14</a:t>
            </a:fld>
            <a:endParaRPr lang="en-US"/>
          </a:p>
        </p:txBody>
      </p:sp>
    </p:spTree>
    <p:extLst>
      <p:ext uri="{BB962C8B-B14F-4D97-AF65-F5344CB8AC3E}">
        <p14:creationId xmlns:p14="http://schemas.microsoft.com/office/powerpoint/2010/main" val="2259070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15</a:t>
            </a:fld>
            <a:endParaRPr lang="en-US"/>
          </a:p>
        </p:txBody>
      </p:sp>
    </p:spTree>
    <p:extLst>
      <p:ext uri="{BB962C8B-B14F-4D97-AF65-F5344CB8AC3E}">
        <p14:creationId xmlns:p14="http://schemas.microsoft.com/office/powerpoint/2010/main" val="14671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16</a:t>
            </a:fld>
            <a:endParaRPr lang="en-US"/>
          </a:p>
        </p:txBody>
      </p:sp>
    </p:spTree>
    <p:extLst>
      <p:ext uri="{BB962C8B-B14F-4D97-AF65-F5344CB8AC3E}">
        <p14:creationId xmlns:p14="http://schemas.microsoft.com/office/powerpoint/2010/main" val="185772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17</a:t>
            </a:fld>
            <a:endParaRPr lang="en-US"/>
          </a:p>
        </p:txBody>
      </p:sp>
    </p:spTree>
    <p:extLst>
      <p:ext uri="{BB962C8B-B14F-4D97-AF65-F5344CB8AC3E}">
        <p14:creationId xmlns:p14="http://schemas.microsoft.com/office/powerpoint/2010/main" val="2000048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18</a:t>
            </a:fld>
            <a:endParaRPr lang="en-US"/>
          </a:p>
        </p:txBody>
      </p:sp>
    </p:spTree>
    <p:extLst>
      <p:ext uri="{BB962C8B-B14F-4D97-AF65-F5344CB8AC3E}">
        <p14:creationId xmlns:p14="http://schemas.microsoft.com/office/powerpoint/2010/main" val="4262877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19</a:t>
            </a:fld>
            <a:endParaRPr lang="en-US"/>
          </a:p>
        </p:txBody>
      </p:sp>
    </p:spTree>
    <p:extLst>
      <p:ext uri="{BB962C8B-B14F-4D97-AF65-F5344CB8AC3E}">
        <p14:creationId xmlns:p14="http://schemas.microsoft.com/office/powerpoint/2010/main" val="1821499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20</a:t>
            </a:fld>
            <a:endParaRPr lang="en-US"/>
          </a:p>
        </p:txBody>
      </p:sp>
    </p:spTree>
    <p:extLst>
      <p:ext uri="{BB962C8B-B14F-4D97-AF65-F5344CB8AC3E}">
        <p14:creationId xmlns:p14="http://schemas.microsoft.com/office/powerpoint/2010/main" val="4042703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22</a:t>
            </a:fld>
            <a:endParaRPr lang="en-US"/>
          </a:p>
        </p:txBody>
      </p:sp>
    </p:spTree>
    <p:extLst>
      <p:ext uri="{BB962C8B-B14F-4D97-AF65-F5344CB8AC3E}">
        <p14:creationId xmlns:p14="http://schemas.microsoft.com/office/powerpoint/2010/main" val="6004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2</a:t>
            </a:fld>
            <a:endParaRPr lang="en-US"/>
          </a:p>
        </p:txBody>
      </p:sp>
    </p:spTree>
    <p:extLst>
      <p:ext uri="{BB962C8B-B14F-4D97-AF65-F5344CB8AC3E}">
        <p14:creationId xmlns:p14="http://schemas.microsoft.com/office/powerpoint/2010/main" val="2534781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23</a:t>
            </a:fld>
            <a:endParaRPr lang="en-US"/>
          </a:p>
        </p:txBody>
      </p:sp>
    </p:spTree>
    <p:extLst>
      <p:ext uri="{BB962C8B-B14F-4D97-AF65-F5344CB8AC3E}">
        <p14:creationId xmlns:p14="http://schemas.microsoft.com/office/powerpoint/2010/main" val="79755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was: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Séralini</a:t>
            </a:r>
            <a:r>
              <a:rPr lang="en-US" sz="1200" kern="1200" dirty="0">
                <a:solidFill>
                  <a:schemeClr val="tx1"/>
                </a:solidFill>
                <a:effectLst/>
                <a:latin typeface="+mn-lt"/>
                <a:ea typeface="+mn-ea"/>
                <a:cs typeface="+mn-cs"/>
              </a:rPr>
              <a:t>, G.E., Clair, E., </a:t>
            </a:r>
            <a:r>
              <a:rPr lang="en-US" sz="1200" kern="1200" dirty="0" err="1">
                <a:solidFill>
                  <a:schemeClr val="tx1"/>
                </a:solidFill>
                <a:effectLst/>
                <a:latin typeface="+mn-lt"/>
                <a:ea typeface="+mn-ea"/>
                <a:cs typeface="+mn-cs"/>
              </a:rPr>
              <a:t>Mesnage</a:t>
            </a:r>
            <a:r>
              <a:rPr lang="en-US" sz="1200" kern="1200" dirty="0">
                <a:solidFill>
                  <a:schemeClr val="tx1"/>
                </a:solidFill>
                <a:effectLst/>
                <a:latin typeface="+mn-lt"/>
                <a:ea typeface="+mn-ea"/>
                <a:cs typeface="+mn-cs"/>
              </a:rPr>
              <a:t>, R., Defarge, N., Malatesta, M., </a:t>
            </a:r>
            <a:r>
              <a:rPr lang="en-US" sz="1200" kern="1200" dirty="0" err="1">
                <a:solidFill>
                  <a:schemeClr val="tx1"/>
                </a:solidFill>
                <a:effectLst/>
                <a:latin typeface="+mn-lt"/>
                <a:ea typeface="+mn-ea"/>
                <a:cs typeface="+mn-cs"/>
              </a:rPr>
              <a:t>Hennequin</a:t>
            </a:r>
            <a:r>
              <a:rPr lang="en-US" sz="1200" kern="1200" dirty="0">
                <a:solidFill>
                  <a:schemeClr val="tx1"/>
                </a:solidFill>
                <a:effectLst/>
                <a:latin typeface="+mn-lt"/>
                <a:ea typeface="+mn-ea"/>
                <a:cs typeface="+mn-cs"/>
              </a:rPr>
              <a:t>, D. &amp; </a:t>
            </a:r>
            <a:r>
              <a:rPr lang="en-US" sz="1200" kern="1200" dirty="0" err="1">
                <a:solidFill>
                  <a:schemeClr val="tx1"/>
                </a:solidFill>
                <a:effectLst/>
                <a:latin typeface="+mn-lt"/>
                <a:ea typeface="+mn-ea"/>
                <a:cs typeface="+mn-cs"/>
              </a:rPr>
              <a:t>Spiroux</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Vendômois</a:t>
            </a:r>
            <a:r>
              <a:rPr lang="en-US" sz="1200" kern="1200" dirty="0">
                <a:solidFill>
                  <a:schemeClr val="tx1"/>
                </a:solidFill>
                <a:effectLst/>
                <a:latin typeface="+mn-lt"/>
                <a:ea typeface="+mn-ea"/>
                <a:cs typeface="+mn-cs"/>
              </a:rPr>
              <a:t>, J. Republished study: Long-term toxicity of a Roundup herbicide and a Roundup-tolerant genetically modified maize. </a:t>
            </a:r>
            <a:r>
              <a:rPr lang="en-US" sz="1200" i="1" kern="1200" dirty="0">
                <a:solidFill>
                  <a:schemeClr val="tx1"/>
                </a:solidFill>
                <a:effectLst/>
                <a:latin typeface="+mn-lt"/>
                <a:ea typeface="+mn-ea"/>
                <a:cs typeface="+mn-cs"/>
              </a:rPr>
              <a:t>Environ. Sci. Eur. </a:t>
            </a:r>
            <a:r>
              <a:rPr lang="en-US" sz="1200" b="1" kern="1200" dirty="0">
                <a:solidFill>
                  <a:schemeClr val="tx1"/>
                </a:solidFill>
                <a:effectLst/>
                <a:latin typeface="+mn-lt"/>
                <a:ea typeface="+mn-ea"/>
                <a:cs typeface="+mn-cs"/>
              </a:rPr>
              <a:t>26 </a:t>
            </a:r>
            <a:r>
              <a:rPr lang="en-US" sz="1200" kern="1200" dirty="0">
                <a:solidFill>
                  <a:schemeClr val="tx1"/>
                </a:solidFill>
                <a:effectLst/>
                <a:latin typeface="+mn-lt"/>
                <a:ea typeface="+mn-ea"/>
                <a:cs typeface="+mn-cs"/>
              </a:rPr>
              <a:t>(2014) 14. </a:t>
            </a:r>
          </a:p>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3</a:t>
            </a:fld>
            <a:endParaRPr lang="en-US"/>
          </a:p>
        </p:txBody>
      </p:sp>
    </p:spTree>
    <p:extLst>
      <p:ext uri="{BB962C8B-B14F-4D97-AF65-F5344CB8AC3E}">
        <p14:creationId xmlns:p14="http://schemas.microsoft.com/office/powerpoint/2010/main" val="23070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4</a:t>
            </a:fld>
            <a:endParaRPr lang="en-US"/>
          </a:p>
        </p:txBody>
      </p:sp>
    </p:spTree>
    <p:extLst>
      <p:ext uri="{BB962C8B-B14F-4D97-AF65-F5344CB8AC3E}">
        <p14:creationId xmlns:p14="http://schemas.microsoft.com/office/powerpoint/2010/main" val="314951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5</a:t>
            </a:fld>
            <a:endParaRPr lang="en-US"/>
          </a:p>
        </p:txBody>
      </p:sp>
    </p:spTree>
    <p:extLst>
      <p:ext uri="{BB962C8B-B14F-4D97-AF65-F5344CB8AC3E}">
        <p14:creationId xmlns:p14="http://schemas.microsoft.com/office/powerpoint/2010/main" val="4253989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8</a:t>
            </a:fld>
            <a:endParaRPr lang="en-US"/>
          </a:p>
        </p:txBody>
      </p:sp>
    </p:spTree>
    <p:extLst>
      <p:ext uri="{BB962C8B-B14F-4D97-AF65-F5344CB8AC3E}">
        <p14:creationId xmlns:p14="http://schemas.microsoft.com/office/powerpoint/2010/main" val="193450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9</a:t>
            </a:fld>
            <a:endParaRPr lang="en-US"/>
          </a:p>
        </p:txBody>
      </p:sp>
    </p:spTree>
    <p:extLst>
      <p:ext uri="{BB962C8B-B14F-4D97-AF65-F5344CB8AC3E}">
        <p14:creationId xmlns:p14="http://schemas.microsoft.com/office/powerpoint/2010/main" val="189070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10</a:t>
            </a:fld>
            <a:endParaRPr lang="en-US"/>
          </a:p>
        </p:txBody>
      </p:sp>
    </p:spTree>
    <p:extLst>
      <p:ext uri="{BB962C8B-B14F-4D97-AF65-F5344CB8AC3E}">
        <p14:creationId xmlns:p14="http://schemas.microsoft.com/office/powerpoint/2010/main" val="2061862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AD26-F276-F54F-B4A7-15BE92504B28}" type="slidenum">
              <a:rPr lang="en-US" smtClean="0"/>
              <a:t>11</a:t>
            </a:fld>
            <a:endParaRPr lang="en-US"/>
          </a:p>
        </p:txBody>
      </p:sp>
    </p:spTree>
    <p:extLst>
      <p:ext uri="{BB962C8B-B14F-4D97-AF65-F5344CB8AC3E}">
        <p14:creationId xmlns:p14="http://schemas.microsoft.com/office/powerpoint/2010/main" val="90568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B67F-FD8C-114D-BBA7-CA605EDB17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9271E6-8A0A-FE42-B402-AA5DDA4FF3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E1C6CB-24D3-0D4F-A46B-3CC6F8A6198A}"/>
              </a:ext>
            </a:extLst>
          </p:cNvPr>
          <p:cNvSpPr>
            <a:spLocks noGrp="1"/>
          </p:cNvSpPr>
          <p:nvPr>
            <p:ph type="dt" sz="half" idx="10"/>
          </p:nvPr>
        </p:nvSpPr>
        <p:spPr/>
        <p:txBody>
          <a:bodyPr/>
          <a:lstStyle/>
          <a:p>
            <a:fld id="{1F9B98CB-7FDD-8E48-BEC0-E5C33BB31879}" type="datetimeFigureOut">
              <a:rPr lang="en-US" smtClean="0"/>
              <a:t>8/12/20</a:t>
            </a:fld>
            <a:endParaRPr lang="en-US"/>
          </a:p>
        </p:txBody>
      </p:sp>
      <p:sp>
        <p:nvSpPr>
          <p:cNvPr id="5" name="Footer Placeholder 4">
            <a:extLst>
              <a:ext uri="{FF2B5EF4-FFF2-40B4-BE49-F238E27FC236}">
                <a16:creationId xmlns:a16="http://schemas.microsoft.com/office/drawing/2014/main" id="{2032D91A-3431-4944-9A48-090CCF41D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57A22-946E-524D-9DE6-3BE47E8E9617}"/>
              </a:ext>
            </a:extLst>
          </p:cNvPr>
          <p:cNvSpPr>
            <a:spLocks noGrp="1"/>
          </p:cNvSpPr>
          <p:nvPr>
            <p:ph type="sldNum" sz="quarter" idx="12"/>
          </p:nvPr>
        </p:nvSpPr>
        <p:spPr/>
        <p:txBody>
          <a:bodyPr/>
          <a:lstStyle/>
          <a:p>
            <a:fld id="{D04D0A83-0CA8-8E43-94F7-CD03899FB5D9}" type="slidenum">
              <a:rPr lang="en-US" smtClean="0"/>
              <a:t>‹#›</a:t>
            </a:fld>
            <a:endParaRPr lang="en-US"/>
          </a:p>
        </p:txBody>
      </p:sp>
    </p:spTree>
    <p:extLst>
      <p:ext uri="{BB962C8B-B14F-4D97-AF65-F5344CB8AC3E}">
        <p14:creationId xmlns:p14="http://schemas.microsoft.com/office/powerpoint/2010/main" val="71004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E80B-5AC4-824D-8078-8BC73ACFD3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E54C4E-3F7F-6F42-8E9F-E793F1F322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47A42-4841-D942-8B16-DC806CB39789}"/>
              </a:ext>
            </a:extLst>
          </p:cNvPr>
          <p:cNvSpPr>
            <a:spLocks noGrp="1"/>
          </p:cNvSpPr>
          <p:nvPr>
            <p:ph type="dt" sz="half" idx="10"/>
          </p:nvPr>
        </p:nvSpPr>
        <p:spPr/>
        <p:txBody>
          <a:bodyPr/>
          <a:lstStyle/>
          <a:p>
            <a:fld id="{1F9B98CB-7FDD-8E48-BEC0-E5C33BB31879}" type="datetimeFigureOut">
              <a:rPr lang="en-US" smtClean="0"/>
              <a:t>8/12/20</a:t>
            </a:fld>
            <a:endParaRPr lang="en-US"/>
          </a:p>
        </p:txBody>
      </p:sp>
      <p:sp>
        <p:nvSpPr>
          <p:cNvPr id="5" name="Footer Placeholder 4">
            <a:extLst>
              <a:ext uri="{FF2B5EF4-FFF2-40B4-BE49-F238E27FC236}">
                <a16:creationId xmlns:a16="http://schemas.microsoft.com/office/drawing/2014/main" id="{0DD57499-2FFE-B347-84AC-7B7E54F60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143E0-FD56-874B-B88D-8B018FF6D267}"/>
              </a:ext>
            </a:extLst>
          </p:cNvPr>
          <p:cNvSpPr>
            <a:spLocks noGrp="1"/>
          </p:cNvSpPr>
          <p:nvPr>
            <p:ph type="sldNum" sz="quarter" idx="12"/>
          </p:nvPr>
        </p:nvSpPr>
        <p:spPr/>
        <p:txBody>
          <a:bodyPr/>
          <a:lstStyle/>
          <a:p>
            <a:fld id="{D04D0A83-0CA8-8E43-94F7-CD03899FB5D9}" type="slidenum">
              <a:rPr lang="en-US" smtClean="0"/>
              <a:t>‹#›</a:t>
            </a:fld>
            <a:endParaRPr lang="en-US"/>
          </a:p>
        </p:txBody>
      </p:sp>
    </p:spTree>
    <p:extLst>
      <p:ext uri="{BB962C8B-B14F-4D97-AF65-F5344CB8AC3E}">
        <p14:creationId xmlns:p14="http://schemas.microsoft.com/office/powerpoint/2010/main" val="219868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B2D005-2C86-E246-BCD3-F0CA0D5A1B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ED5D67-5554-D14B-8E4B-170EE3B48B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4D7E6-56C6-AA47-89A9-E9CBCFCCE703}"/>
              </a:ext>
            </a:extLst>
          </p:cNvPr>
          <p:cNvSpPr>
            <a:spLocks noGrp="1"/>
          </p:cNvSpPr>
          <p:nvPr>
            <p:ph type="dt" sz="half" idx="10"/>
          </p:nvPr>
        </p:nvSpPr>
        <p:spPr/>
        <p:txBody>
          <a:bodyPr/>
          <a:lstStyle/>
          <a:p>
            <a:fld id="{1F9B98CB-7FDD-8E48-BEC0-E5C33BB31879}" type="datetimeFigureOut">
              <a:rPr lang="en-US" smtClean="0"/>
              <a:t>8/12/20</a:t>
            </a:fld>
            <a:endParaRPr lang="en-US"/>
          </a:p>
        </p:txBody>
      </p:sp>
      <p:sp>
        <p:nvSpPr>
          <p:cNvPr id="5" name="Footer Placeholder 4">
            <a:extLst>
              <a:ext uri="{FF2B5EF4-FFF2-40B4-BE49-F238E27FC236}">
                <a16:creationId xmlns:a16="http://schemas.microsoft.com/office/drawing/2014/main" id="{04F024F4-A2D3-7D4B-B998-93509F2F9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F5847-B05C-A742-8D24-C81B674EC0EE}"/>
              </a:ext>
            </a:extLst>
          </p:cNvPr>
          <p:cNvSpPr>
            <a:spLocks noGrp="1"/>
          </p:cNvSpPr>
          <p:nvPr>
            <p:ph type="sldNum" sz="quarter" idx="12"/>
          </p:nvPr>
        </p:nvSpPr>
        <p:spPr/>
        <p:txBody>
          <a:bodyPr/>
          <a:lstStyle/>
          <a:p>
            <a:fld id="{D04D0A83-0CA8-8E43-94F7-CD03899FB5D9}" type="slidenum">
              <a:rPr lang="en-US" smtClean="0"/>
              <a:t>‹#›</a:t>
            </a:fld>
            <a:endParaRPr lang="en-US"/>
          </a:p>
        </p:txBody>
      </p:sp>
    </p:spTree>
    <p:extLst>
      <p:ext uri="{BB962C8B-B14F-4D97-AF65-F5344CB8AC3E}">
        <p14:creationId xmlns:p14="http://schemas.microsoft.com/office/powerpoint/2010/main" val="392104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FB8D-FB75-D240-8CC2-A2162C793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6D8831-9271-EC4E-9973-E6E64050C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5C6F0-5ED9-A84B-B9E0-C3FA553E77E1}"/>
              </a:ext>
            </a:extLst>
          </p:cNvPr>
          <p:cNvSpPr>
            <a:spLocks noGrp="1"/>
          </p:cNvSpPr>
          <p:nvPr>
            <p:ph type="dt" sz="half" idx="10"/>
          </p:nvPr>
        </p:nvSpPr>
        <p:spPr/>
        <p:txBody>
          <a:bodyPr/>
          <a:lstStyle/>
          <a:p>
            <a:fld id="{1F9B98CB-7FDD-8E48-BEC0-E5C33BB31879}" type="datetimeFigureOut">
              <a:rPr lang="en-US" smtClean="0"/>
              <a:t>8/12/20</a:t>
            </a:fld>
            <a:endParaRPr lang="en-US"/>
          </a:p>
        </p:txBody>
      </p:sp>
      <p:sp>
        <p:nvSpPr>
          <p:cNvPr id="5" name="Footer Placeholder 4">
            <a:extLst>
              <a:ext uri="{FF2B5EF4-FFF2-40B4-BE49-F238E27FC236}">
                <a16:creationId xmlns:a16="http://schemas.microsoft.com/office/drawing/2014/main" id="{63E50E22-34DF-2B48-BA5A-711D6489A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70C8F-D572-8944-B77A-80F64C633381}"/>
              </a:ext>
            </a:extLst>
          </p:cNvPr>
          <p:cNvSpPr>
            <a:spLocks noGrp="1"/>
          </p:cNvSpPr>
          <p:nvPr>
            <p:ph type="sldNum" sz="quarter" idx="12"/>
          </p:nvPr>
        </p:nvSpPr>
        <p:spPr/>
        <p:txBody>
          <a:bodyPr/>
          <a:lstStyle/>
          <a:p>
            <a:fld id="{D04D0A83-0CA8-8E43-94F7-CD03899FB5D9}" type="slidenum">
              <a:rPr lang="en-US" smtClean="0"/>
              <a:t>‹#›</a:t>
            </a:fld>
            <a:endParaRPr lang="en-US"/>
          </a:p>
        </p:txBody>
      </p:sp>
    </p:spTree>
    <p:extLst>
      <p:ext uri="{BB962C8B-B14F-4D97-AF65-F5344CB8AC3E}">
        <p14:creationId xmlns:p14="http://schemas.microsoft.com/office/powerpoint/2010/main" val="391542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8028-ED05-4343-B4B9-872782FD56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FE0A2F-4662-5D49-817A-795A2063E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453AAA-DD60-5643-B2B8-2C770566C417}"/>
              </a:ext>
            </a:extLst>
          </p:cNvPr>
          <p:cNvSpPr>
            <a:spLocks noGrp="1"/>
          </p:cNvSpPr>
          <p:nvPr>
            <p:ph type="dt" sz="half" idx="10"/>
          </p:nvPr>
        </p:nvSpPr>
        <p:spPr/>
        <p:txBody>
          <a:bodyPr/>
          <a:lstStyle/>
          <a:p>
            <a:fld id="{1F9B98CB-7FDD-8E48-BEC0-E5C33BB31879}" type="datetimeFigureOut">
              <a:rPr lang="en-US" smtClean="0"/>
              <a:t>8/12/20</a:t>
            </a:fld>
            <a:endParaRPr lang="en-US"/>
          </a:p>
        </p:txBody>
      </p:sp>
      <p:sp>
        <p:nvSpPr>
          <p:cNvPr id="5" name="Footer Placeholder 4">
            <a:extLst>
              <a:ext uri="{FF2B5EF4-FFF2-40B4-BE49-F238E27FC236}">
                <a16:creationId xmlns:a16="http://schemas.microsoft.com/office/drawing/2014/main" id="{8E2B27D1-7CF2-1545-A286-9D215921B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05A7D-A7D4-0442-BE73-851B4A6E6504}"/>
              </a:ext>
            </a:extLst>
          </p:cNvPr>
          <p:cNvSpPr>
            <a:spLocks noGrp="1"/>
          </p:cNvSpPr>
          <p:nvPr>
            <p:ph type="sldNum" sz="quarter" idx="12"/>
          </p:nvPr>
        </p:nvSpPr>
        <p:spPr/>
        <p:txBody>
          <a:bodyPr/>
          <a:lstStyle/>
          <a:p>
            <a:fld id="{D04D0A83-0CA8-8E43-94F7-CD03899FB5D9}" type="slidenum">
              <a:rPr lang="en-US" smtClean="0"/>
              <a:t>‹#›</a:t>
            </a:fld>
            <a:endParaRPr lang="en-US"/>
          </a:p>
        </p:txBody>
      </p:sp>
    </p:spTree>
    <p:extLst>
      <p:ext uri="{BB962C8B-B14F-4D97-AF65-F5344CB8AC3E}">
        <p14:creationId xmlns:p14="http://schemas.microsoft.com/office/powerpoint/2010/main" val="135441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F6F9-ED06-D747-B48A-8FB1589BBE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F639F-EBF2-D848-894A-821C9130E7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B3D9B0-BBFC-BB43-AC04-DFFE1F80C2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173571-CFD5-614B-8F75-758D0FE48329}"/>
              </a:ext>
            </a:extLst>
          </p:cNvPr>
          <p:cNvSpPr>
            <a:spLocks noGrp="1"/>
          </p:cNvSpPr>
          <p:nvPr>
            <p:ph type="dt" sz="half" idx="10"/>
          </p:nvPr>
        </p:nvSpPr>
        <p:spPr/>
        <p:txBody>
          <a:bodyPr/>
          <a:lstStyle/>
          <a:p>
            <a:fld id="{1F9B98CB-7FDD-8E48-BEC0-E5C33BB31879}" type="datetimeFigureOut">
              <a:rPr lang="en-US" smtClean="0"/>
              <a:t>8/12/20</a:t>
            </a:fld>
            <a:endParaRPr lang="en-US"/>
          </a:p>
        </p:txBody>
      </p:sp>
      <p:sp>
        <p:nvSpPr>
          <p:cNvPr id="6" name="Footer Placeholder 5">
            <a:extLst>
              <a:ext uri="{FF2B5EF4-FFF2-40B4-BE49-F238E27FC236}">
                <a16:creationId xmlns:a16="http://schemas.microsoft.com/office/drawing/2014/main" id="{CB663CC1-DE75-C941-9DE7-DCBC63A86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3ACA2-9F39-E14A-88EF-049B09FF7FD6}"/>
              </a:ext>
            </a:extLst>
          </p:cNvPr>
          <p:cNvSpPr>
            <a:spLocks noGrp="1"/>
          </p:cNvSpPr>
          <p:nvPr>
            <p:ph type="sldNum" sz="quarter" idx="12"/>
          </p:nvPr>
        </p:nvSpPr>
        <p:spPr/>
        <p:txBody>
          <a:bodyPr/>
          <a:lstStyle/>
          <a:p>
            <a:fld id="{D04D0A83-0CA8-8E43-94F7-CD03899FB5D9}" type="slidenum">
              <a:rPr lang="en-US" smtClean="0"/>
              <a:t>‹#›</a:t>
            </a:fld>
            <a:endParaRPr lang="en-US"/>
          </a:p>
        </p:txBody>
      </p:sp>
    </p:spTree>
    <p:extLst>
      <p:ext uri="{BB962C8B-B14F-4D97-AF65-F5344CB8AC3E}">
        <p14:creationId xmlns:p14="http://schemas.microsoft.com/office/powerpoint/2010/main" val="214934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E3A5-5B0E-AF4C-A386-D1E7D73AA9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5ABF8C-1D23-9343-97FB-DEB05DCCC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A8495F-F0DA-0B4E-99B5-817E2628C1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495ADE-B17C-8542-A9AD-4207753C49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020D53-8F1A-EF4C-9EDA-9D1041CDC2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ABC490-0AD5-D14A-8693-CFA0DF3A6870}"/>
              </a:ext>
            </a:extLst>
          </p:cNvPr>
          <p:cNvSpPr>
            <a:spLocks noGrp="1"/>
          </p:cNvSpPr>
          <p:nvPr>
            <p:ph type="dt" sz="half" idx="10"/>
          </p:nvPr>
        </p:nvSpPr>
        <p:spPr/>
        <p:txBody>
          <a:bodyPr/>
          <a:lstStyle/>
          <a:p>
            <a:fld id="{1F9B98CB-7FDD-8E48-BEC0-E5C33BB31879}" type="datetimeFigureOut">
              <a:rPr lang="en-US" smtClean="0"/>
              <a:t>8/12/20</a:t>
            </a:fld>
            <a:endParaRPr lang="en-US"/>
          </a:p>
        </p:txBody>
      </p:sp>
      <p:sp>
        <p:nvSpPr>
          <p:cNvPr id="8" name="Footer Placeholder 7">
            <a:extLst>
              <a:ext uri="{FF2B5EF4-FFF2-40B4-BE49-F238E27FC236}">
                <a16:creationId xmlns:a16="http://schemas.microsoft.com/office/drawing/2014/main" id="{C888318A-172B-2744-9749-865EBC0E8C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F2AEC8-9F5E-BA41-A2F6-916446160EE9}"/>
              </a:ext>
            </a:extLst>
          </p:cNvPr>
          <p:cNvSpPr>
            <a:spLocks noGrp="1"/>
          </p:cNvSpPr>
          <p:nvPr>
            <p:ph type="sldNum" sz="quarter" idx="12"/>
          </p:nvPr>
        </p:nvSpPr>
        <p:spPr/>
        <p:txBody>
          <a:bodyPr/>
          <a:lstStyle/>
          <a:p>
            <a:fld id="{D04D0A83-0CA8-8E43-94F7-CD03899FB5D9}" type="slidenum">
              <a:rPr lang="en-US" smtClean="0"/>
              <a:t>‹#›</a:t>
            </a:fld>
            <a:endParaRPr lang="en-US"/>
          </a:p>
        </p:txBody>
      </p:sp>
    </p:spTree>
    <p:extLst>
      <p:ext uri="{BB962C8B-B14F-4D97-AF65-F5344CB8AC3E}">
        <p14:creationId xmlns:p14="http://schemas.microsoft.com/office/powerpoint/2010/main" val="286065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641F-F7B0-1F48-B63C-E0D6992E71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C40E0A-BFAC-A640-B218-9DE29F9246F3}"/>
              </a:ext>
            </a:extLst>
          </p:cNvPr>
          <p:cNvSpPr>
            <a:spLocks noGrp="1"/>
          </p:cNvSpPr>
          <p:nvPr>
            <p:ph type="dt" sz="half" idx="10"/>
          </p:nvPr>
        </p:nvSpPr>
        <p:spPr/>
        <p:txBody>
          <a:bodyPr/>
          <a:lstStyle/>
          <a:p>
            <a:fld id="{1F9B98CB-7FDD-8E48-BEC0-E5C33BB31879}" type="datetimeFigureOut">
              <a:rPr lang="en-US" smtClean="0"/>
              <a:t>8/12/20</a:t>
            </a:fld>
            <a:endParaRPr lang="en-US"/>
          </a:p>
        </p:txBody>
      </p:sp>
      <p:sp>
        <p:nvSpPr>
          <p:cNvPr id="4" name="Footer Placeholder 3">
            <a:extLst>
              <a:ext uri="{FF2B5EF4-FFF2-40B4-BE49-F238E27FC236}">
                <a16:creationId xmlns:a16="http://schemas.microsoft.com/office/drawing/2014/main" id="{2B804402-BC07-2446-9BB3-EC4808362C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6B856C-D6F6-5848-A9CA-6B043E8B6039}"/>
              </a:ext>
            </a:extLst>
          </p:cNvPr>
          <p:cNvSpPr>
            <a:spLocks noGrp="1"/>
          </p:cNvSpPr>
          <p:nvPr>
            <p:ph type="sldNum" sz="quarter" idx="12"/>
          </p:nvPr>
        </p:nvSpPr>
        <p:spPr/>
        <p:txBody>
          <a:bodyPr/>
          <a:lstStyle/>
          <a:p>
            <a:fld id="{D04D0A83-0CA8-8E43-94F7-CD03899FB5D9}" type="slidenum">
              <a:rPr lang="en-US" smtClean="0"/>
              <a:t>‹#›</a:t>
            </a:fld>
            <a:endParaRPr lang="en-US"/>
          </a:p>
        </p:txBody>
      </p:sp>
    </p:spTree>
    <p:extLst>
      <p:ext uri="{BB962C8B-B14F-4D97-AF65-F5344CB8AC3E}">
        <p14:creationId xmlns:p14="http://schemas.microsoft.com/office/powerpoint/2010/main" val="1011445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02C61-985D-834A-ACF0-8178209F9047}"/>
              </a:ext>
            </a:extLst>
          </p:cNvPr>
          <p:cNvSpPr>
            <a:spLocks noGrp="1"/>
          </p:cNvSpPr>
          <p:nvPr>
            <p:ph type="dt" sz="half" idx="10"/>
          </p:nvPr>
        </p:nvSpPr>
        <p:spPr/>
        <p:txBody>
          <a:bodyPr/>
          <a:lstStyle/>
          <a:p>
            <a:fld id="{1F9B98CB-7FDD-8E48-BEC0-E5C33BB31879}" type="datetimeFigureOut">
              <a:rPr lang="en-US" smtClean="0"/>
              <a:t>8/12/20</a:t>
            </a:fld>
            <a:endParaRPr lang="en-US"/>
          </a:p>
        </p:txBody>
      </p:sp>
      <p:sp>
        <p:nvSpPr>
          <p:cNvPr id="3" name="Footer Placeholder 2">
            <a:extLst>
              <a:ext uri="{FF2B5EF4-FFF2-40B4-BE49-F238E27FC236}">
                <a16:creationId xmlns:a16="http://schemas.microsoft.com/office/drawing/2014/main" id="{F42F516E-23FF-AF4D-9DD3-BEE8F20F7A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D3A846-F4BD-CD4E-A559-9B127AD2ED3B}"/>
              </a:ext>
            </a:extLst>
          </p:cNvPr>
          <p:cNvSpPr>
            <a:spLocks noGrp="1"/>
          </p:cNvSpPr>
          <p:nvPr>
            <p:ph type="sldNum" sz="quarter" idx="12"/>
          </p:nvPr>
        </p:nvSpPr>
        <p:spPr/>
        <p:txBody>
          <a:bodyPr/>
          <a:lstStyle/>
          <a:p>
            <a:fld id="{D04D0A83-0CA8-8E43-94F7-CD03899FB5D9}" type="slidenum">
              <a:rPr lang="en-US" smtClean="0"/>
              <a:t>‹#›</a:t>
            </a:fld>
            <a:endParaRPr lang="en-US"/>
          </a:p>
        </p:txBody>
      </p:sp>
    </p:spTree>
    <p:extLst>
      <p:ext uri="{BB962C8B-B14F-4D97-AF65-F5344CB8AC3E}">
        <p14:creationId xmlns:p14="http://schemas.microsoft.com/office/powerpoint/2010/main" val="41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BFA4-0CF0-074D-AF96-F506B2495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3FD39F-843F-D742-9FA0-2796781A56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A5B9AE-E23A-A449-B081-EF2B55754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115DF-603D-624D-AAC2-D8AEF12C426A}"/>
              </a:ext>
            </a:extLst>
          </p:cNvPr>
          <p:cNvSpPr>
            <a:spLocks noGrp="1"/>
          </p:cNvSpPr>
          <p:nvPr>
            <p:ph type="dt" sz="half" idx="10"/>
          </p:nvPr>
        </p:nvSpPr>
        <p:spPr/>
        <p:txBody>
          <a:bodyPr/>
          <a:lstStyle/>
          <a:p>
            <a:fld id="{1F9B98CB-7FDD-8E48-BEC0-E5C33BB31879}" type="datetimeFigureOut">
              <a:rPr lang="en-US" smtClean="0"/>
              <a:t>8/12/20</a:t>
            </a:fld>
            <a:endParaRPr lang="en-US"/>
          </a:p>
        </p:txBody>
      </p:sp>
      <p:sp>
        <p:nvSpPr>
          <p:cNvPr id="6" name="Footer Placeholder 5">
            <a:extLst>
              <a:ext uri="{FF2B5EF4-FFF2-40B4-BE49-F238E27FC236}">
                <a16:creationId xmlns:a16="http://schemas.microsoft.com/office/drawing/2014/main" id="{900E9328-E4A9-D440-9ED3-7D28CA74D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F0AC7-D3B5-1547-9FCC-2CB1CE7DA493}"/>
              </a:ext>
            </a:extLst>
          </p:cNvPr>
          <p:cNvSpPr>
            <a:spLocks noGrp="1"/>
          </p:cNvSpPr>
          <p:nvPr>
            <p:ph type="sldNum" sz="quarter" idx="12"/>
          </p:nvPr>
        </p:nvSpPr>
        <p:spPr/>
        <p:txBody>
          <a:bodyPr/>
          <a:lstStyle/>
          <a:p>
            <a:fld id="{D04D0A83-0CA8-8E43-94F7-CD03899FB5D9}" type="slidenum">
              <a:rPr lang="en-US" smtClean="0"/>
              <a:t>‹#›</a:t>
            </a:fld>
            <a:endParaRPr lang="en-US"/>
          </a:p>
        </p:txBody>
      </p:sp>
    </p:spTree>
    <p:extLst>
      <p:ext uri="{BB962C8B-B14F-4D97-AF65-F5344CB8AC3E}">
        <p14:creationId xmlns:p14="http://schemas.microsoft.com/office/powerpoint/2010/main" val="290874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8AA4-7B87-3244-8952-BC7E4DEF0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FBA022-86D1-1B4F-B6AB-16F38717F6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9DCA67-1377-0643-9A8F-FC9AFCB8A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D56E8-189F-CE43-BAFB-5F670D40A9D0}"/>
              </a:ext>
            </a:extLst>
          </p:cNvPr>
          <p:cNvSpPr>
            <a:spLocks noGrp="1"/>
          </p:cNvSpPr>
          <p:nvPr>
            <p:ph type="dt" sz="half" idx="10"/>
          </p:nvPr>
        </p:nvSpPr>
        <p:spPr/>
        <p:txBody>
          <a:bodyPr/>
          <a:lstStyle/>
          <a:p>
            <a:fld id="{1F9B98CB-7FDD-8E48-BEC0-E5C33BB31879}" type="datetimeFigureOut">
              <a:rPr lang="en-US" smtClean="0"/>
              <a:t>8/12/20</a:t>
            </a:fld>
            <a:endParaRPr lang="en-US"/>
          </a:p>
        </p:txBody>
      </p:sp>
      <p:sp>
        <p:nvSpPr>
          <p:cNvPr id="6" name="Footer Placeholder 5">
            <a:extLst>
              <a:ext uri="{FF2B5EF4-FFF2-40B4-BE49-F238E27FC236}">
                <a16:creationId xmlns:a16="http://schemas.microsoft.com/office/drawing/2014/main" id="{89EC1A5E-CCEA-B94B-A197-F5CDC71D3A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DA474-311E-454D-9F84-E472C5B38D50}"/>
              </a:ext>
            </a:extLst>
          </p:cNvPr>
          <p:cNvSpPr>
            <a:spLocks noGrp="1"/>
          </p:cNvSpPr>
          <p:nvPr>
            <p:ph type="sldNum" sz="quarter" idx="12"/>
          </p:nvPr>
        </p:nvSpPr>
        <p:spPr/>
        <p:txBody>
          <a:bodyPr/>
          <a:lstStyle/>
          <a:p>
            <a:fld id="{D04D0A83-0CA8-8E43-94F7-CD03899FB5D9}" type="slidenum">
              <a:rPr lang="en-US" smtClean="0"/>
              <a:t>‹#›</a:t>
            </a:fld>
            <a:endParaRPr lang="en-US"/>
          </a:p>
        </p:txBody>
      </p:sp>
    </p:spTree>
    <p:extLst>
      <p:ext uri="{BB962C8B-B14F-4D97-AF65-F5344CB8AC3E}">
        <p14:creationId xmlns:p14="http://schemas.microsoft.com/office/powerpoint/2010/main" val="106667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EB502-F14C-B149-92FC-C3B699BADA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B9E1A9-A60D-DD42-B009-FEDE34E8C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69085-0757-674B-8276-4D011DE42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B98CB-7FDD-8E48-BEC0-E5C33BB31879}" type="datetimeFigureOut">
              <a:rPr lang="en-US" smtClean="0"/>
              <a:t>8/12/20</a:t>
            </a:fld>
            <a:endParaRPr lang="en-US"/>
          </a:p>
        </p:txBody>
      </p:sp>
      <p:sp>
        <p:nvSpPr>
          <p:cNvPr id="5" name="Footer Placeholder 4">
            <a:extLst>
              <a:ext uri="{FF2B5EF4-FFF2-40B4-BE49-F238E27FC236}">
                <a16:creationId xmlns:a16="http://schemas.microsoft.com/office/drawing/2014/main" id="{57CC80B3-E157-ED4E-90F6-F1429C2AB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1D29E0-FA71-E34B-9CE5-84224D917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D0A83-0CA8-8E43-94F7-CD03899FB5D9}" type="slidenum">
              <a:rPr lang="en-US" smtClean="0"/>
              <a:t>‹#›</a:t>
            </a:fld>
            <a:endParaRPr lang="en-US"/>
          </a:p>
        </p:txBody>
      </p:sp>
    </p:spTree>
    <p:extLst>
      <p:ext uri="{BB962C8B-B14F-4D97-AF65-F5344CB8AC3E}">
        <p14:creationId xmlns:p14="http://schemas.microsoft.com/office/powerpoint/2010/main" val="13674039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8212-AD89-AB40-9AAF-034B9CEA0F94}"/>
              </a:ext>
            </a:extLst>
          </p:cNvPr>
          <p:cNvSpPr>
            <a:spLocks noGrp="1"/>
          </p:cNvSpPr>
          <p:nvPr>
            <p:ph type="ctrTitle"/>
          </p:nvPr>
        </p:nvSpPr>
        <p:spPr>
          <a:xfrm>
            <a:off x="260242" y="4429919"/>
            <a:ext cx="9144000" cy="1507641"/>
          </a:xfrm>
        </p:spPr>
        <p:txBody>
          <a:bodyPr/>
          <a:lstStyle/>
          <a:p>
            <a:pPr algn="l"/>
            <a:r>
              <a:rPr lang="en-US" sz="4400" dirty="0">
                <a:solidFill>
                  <a:schemeClr val="bg1"/>
                </a:solidFill>
                <a:effectLst>
                  <a:outerShdw blurRad="50800" dist="38100" dir="5400000" algn="t" rotWithShape="0">
                    <a:prstClr val="black">
                      <a:alpha val="40000"/>
                    </a:prstClr>
                  </a:outerShdw>
                </a:effectLst>
              </a:rPr>
              <a:t>Glyphosate and cancer</a:t>
            </a:r>
            <a:br>
              <a:rPr lang="en-US" dirty="0">
                <a:solidFill>
                  <a:schemeClr val="bg1"/>
                </a:solidFill>
                <a:effectLst>
                  <a:outerShdw blurRad="50800" dist="38100" dir="5400000" algn="t" rotWithShape="0">
                    <a:prstClr val="black">
                      <a:alpha val="40000"/>
                    </a:prstClr>
                  </a:outerShdw>
                </a:effectLst>
              </a:rPr>
            </a:br>
            <a:r>
              <a:rPr lang="en-US" sz="3200" i="1" dirty="0" err="1">
                <a:solidFill>
                  <a:schemeClr val="bg1"/>
                </a:solidFill>
                <a:effectLst>
                  <a:outerShdw blurRad="50800" dist="38100" dir="5400000" algn="t" rotWithShape="0">
                    <a:prstClr val="black">
                      <a:alpha val="40000"/>
                    </a:prstClr>
                  </a:outerShdw>
                </a:effectLst>
              </a:rPr>
              <a:t>Samsel</a:t>
            </a:r>
            <a:r>
              <a:rPr lang="en-US" sz="3200" i="1" dirty="0">
                <a:solidFill>
                  <a:schemeClr val="bg1"/>
                </a:solidFill>
                <a:effectLst>
                  <a:outerShdw blurRad="50800" dist="38100" dir="5400000" algn="t" rotWithShape="0">
                    <a:prstClr val="black">
                      <a:alpha val="40000"/>
                    </a:prstClr>
                  </a:outerShdw>
                </a:effectLst>
              </a:rPr>
              <a:t> and Seneff</a:t>
            </a:r>
          </a:p>
        </p:txBody>
      </p:sp>
      <p:pic>
        <p:nvPicPr>
          <p:cNvPr id="5" name="Picture 4">
            <a:extLst>
              <a:ext uri="{FF2B5EF4-FFF2-40B4-BE49-F238E27FC236}">
                <a16:creationId xmlns:a16="http://schemas.microsoft.com/office/drawing/2014/main" id="{38449D39-8153-3943-9B37-DB4AC93624FE}"/>
              </a:ext>
            </a:extLst>
          </p:cNvPr>
          <p:cNvPicPr>
            <a:picLocks noChangeAspect="1"/>
          </p:cNvPicPr>
          <p:nvPr/>
        </p:nvPicPr>
        <p:blipFill>
          <a:blip r:embed="rId3"/>
          <a:stretch>
            <a:fillRect/>
          </a:stretch>
        </p:blipFill>
        <p:spPr>
          <a:xfrm>
            <a:off x="260242" y="353219"/>
            <a:ext cx="7239000" cy="4076700"/>
          </a:xfrm>
          <a:prstGeom prst="rect">
            <a:avLst/>
          </a:prstGeom>
        </p:spPr>
      </p:pic>
    </p:spTree>
    <p:extLst>
      <p:ext uri="{BB962C8B-B14F-4D97-AF65-F5344CB8AC3E}">
        <p14:creationId xmlns:p14="http://schemas.microsoft.com/office/powerpoint/2010/main" val="3193450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06D0-A0F1-0544-B6C9-B67980A17244}"/>
              </a:ext>
            </a:extLst>
          </p:cNvPr>
          <p:cNvSpPr>
            <a:spLocks noGrp="1"/>
          </p:cNvSpPr>
          <p:nvPr>
            <p:ph type="title"/>
          </p:nvPr>
        </p:nvSpPr>
        <p:spPr/>
        <p:txBody>
          <a:bodyPr/>
          <a:lstStyle/>
          <a:p>
            <a:r>
              <a:rPr lang="en-US" b="1" dirty="0">
                <a:solidFill>
                  <a:schemeClr val="bg1"/>
                </a:solidFill>
                <a:effectLst>
                  <a:outerShdw blurRad="50800" dist="38100" dir="5400000" algn="t" rotWithShape="0">
                    <a:prstClr val="black">
                      <a:alpha val="40000"/>
                    </a:prstClr>
                  </a:outerShdw>
                </a:effectLst>
              </a:rPr>
              <a:t>MONSANTO’S EARLY STUDIES </a:t>
            </a:r>
            <a:br>
              <a:rPr lang="en-US" dirty="0"/>
            </a:br>
            <a:endParaRPr lang="en-US" dirty="0"/>
          </a:p>
        </p:txBody>
      </p:sp>
      <p:sp>
        <p:nvSpPr>
          <p:cNvPr id="3" name="Content Placeholder 2">
            <a:extLst>
              <a:ext uri="{FF2B5EF4-FFF2-40B4-BE49-F238E27FC236}">
                <a16:creationId xmlns:a16="http://schemas.microsoft.com/office/drawing/2014/main" id="{9AA4CA65-C7DA-DE40-99E4-0F990444026A}"/>
              </a:ext>
            </a:extLst>
          </p:cNvPr>
          <p:cNvSpPr>
            <a:spLocks noGrp="1"/>
          </p:cNvSpPr>
          <p:nvPr>
            <p:ph idx="1"/>
          </p:nvPr>
        </p:nvSpPr>
        <p:spPr/>
        <p:txBody>
          <a:bodyPr>
            <a:normAutofit/>
          </a:bodyPr>
          <a:lstStyle/>
          <a:p>
            <a:pPr marL="0" indent="0">
              <a:buNone/>
            </a:pPr>
            <a:r>
              <a:rPr lang="en-US" sz="3200" b="1" dirty="0">
                <a:solidFill>
                  <a:schemeClr val="bg1"/>
                </a:solidFill>
                <a:effectLst>
                  <a:outerShdw blurRad="50800" dist="38100" dir="5400000" algn="t" rotWithShape="0">
                    <a:prstClr val="black">
                      <a:alpha val="40000"/>
                    </a:prstClr>
                  </a:outerShdw>
                </a:effectLst>
              </a:rPr>
              <a:t>Tumorigenicity </a:t>
            </a:r>
          </a:p>
          <a:p>
            <a:r>
              <a:rPr lang="en-US" dirty="0">
                <a:solidFill>
                  <a:schemeClr val="bg1"/>
                </a:solidFill>
                <a:effectLst>
                  <a:outerShdw blurRad="50800" dist="38100" dir="5400000" algn="t" rotWithShape="0">
                    <a:prstClr val="black">
                      <a:alpha val="40000"/>
                    </a:prstClr>
                  </a:outerShdw>
                </a:effectLst>
              </a:rPr>
              <a:t>A 26-month long-term study in rats conducted by Bio/dynamics revealed multitudes of </a:t>
            </a:r>
            <a:r>
              <a:rPr lang="en-US" dirty="0" err="1">
                <a:solidFill>
                  <a:schemeClr val="bg1"/>
                </a:solidFill>
                <a:effectLst>
                  <a:outerShdw blurRad="50800" dist="38100" dir="5400000" algn="t" rotWithShape="0">
                    <a:prstClr val="black">
                      <a:alpha val="40000"/>
                    </a:prstClr>
                  </a:outerShdw>
                </a:effectLst>
              </a:rPr>
              <a:t>tumours</a:t>
            </a:r>
            <a:r>
              <a:rPr lang="en-US" dirty="0">
                <a:solidFill>
                  <a:schemeClr val="bg1"/>
                </a:solidFill>
                <a:effectLst>
                  <a:outerShdw blurRad="50800" dist="38100" dir="5400000" algn="t" rotWithShape="0">
                    <a:prstClr val="black">
                      <a:alpha val="40000"/>
                    </a:prstClr>
                  </a:outerShdw>
                </a:effectLst>
              </a:rPr>
              <a:t> in glands and organs.</a:t>
            </a:r>
          </a:p>
          <a:p>
            <a:r>
              <a:rPr lang="en-US" dirty="0">
                <a:solidFill>
                  <a:schemeClr val="bg1"/>
                </a:solidFill>
                <a:effectLst>
                  <a:outerShdw blurRad="50800" dist="38100" dir="5400000" algn="t" rotWithShape="0">
                    <a:prstClr val="black">
                      <a:alpha val="40000"/>
                    </a:prstClr>
                  </a:outerShdw>
                </a:effectLst>
              </a:rPr>
              <a:t>Monsanto trade secret document revealed that there were statistically significant lymphocytic </a:t>
            </a:r>
            <a:r>
              <a:rPr lang="en-US" dirty="0" err="1">
                <a:solidFill>
                  <a:schemeClr val="bg1"/>
                </a:solidFill>
                <a:effectLst>
                  <a:outerShdw blurRad="50800" dist="38100" dir="5400000" algn="t" rotWithShape="0">
                    <a:prstClr val="black">
                      <a:alpha val="40000"/>
                    </a:prstClr>
                  </a:outerShdw>
                </a:effectLst>
              </a:rPr>
              <a:t>hyperplasias</a:t>
            </a:r>
            <a:r>
              <a:rPr lang="en-US" dirty="0">
                <a:solidFill>
                  <a:schemeClr val="bg1"/>
                </a:solidFill>
                <a:effectLst>
                  <a:outerShdw blurRad="50800" dist="38100" dir="5400000" algn="t" rotWithShape="0">
                    <a:prstClr val="black">
                      <a:alpha val="40000"/>
                    </a:prstClr>
                  </a:outerShdw>
                </a:effectLst>
              </a:rPr>
              <a:t> of the thymus as well as significant C-cell thyroid </a:t>
            </a:r>
            <a:r>
              <a:rPr lang="en-US" dirty="0" err="1">
                <a:solidFill>
                  <a:schemeClr val="bg1"/>
                </a:solidFill>
                <a:effectLst>
                  <a:outerShdw blurRad="50800" dist="38100" dir="5400000" algn="t" rotWithShape="0">
                    <a:prstClr val="black">
                      <a:alpha val="40000"/>
                    </a:prstClr>
                  </a:outerShdw>
                </a:effectLst>
              </a:rPr>
              <a:t>tumours</a:t>
            </a:r>
            <a:r>
              <a:rPr lang="en-US" dirty="0">
                <a:solidFill>
                  <a:schemeClr val="bg1"/>
                </a:solidFill>
                <a:effectLst>
                  <a:outerShdw blurRad="50800" dist="38100" dir="5400000" algn="t" rotWithShape="0">
                    <a:prstClr val="black">
                      <a:alpha val="40000"/>
                    </a:prstClr>
                  </a:outerShdw>
                </a:effectLst>
              </a:rPr>
              <a:t>. </a:t>
            </a:r>
          </a:p>
          <a:p>
            <a:endParaRPr lang="en-US" dirty="0">
              <a:solidFill>
                <a:schemeClr val="bg1"/>
              </a:solidFill>
              <a:effectLst>
                <a:outerShdw blurRad="50800" dist="38100" dir="5400000" algn="t" rotWithShape="0">
                  <a:prstClr val="black">
                    <a:alpha val="40000"/>
                  </a:prstClr>
                </a:outerShdw>
              </a:effectLst>
            </a:endParaRPr>
          </a:p>
          <a:p>
            <a:endParaRPr lang="en-US" dirty="0">
              <a:solidFill>
                <a:schemeClr val="bg1"/>
              </a:solidFill>
              <a:effectLst>
                <a:outerShdw blurRad="50800" dist="38100" dir="5400000" algn="t" rotWithShape="0">
                  <a:prstClr val="black">
                    <a:alpha val="40000"/>
                  </a:prstClr>
                </a:outerShdw>
              </a:effectLst>
            </a:endParaRPr>
          </a:p>
          <a:p>
            <a:endParaRPr lang="en-US" dirty="0"/>
          </a:p>
        </p:txBody>
      </p:sp>
    </p:spTree>
    <p:extLst>
      <p:ext uri="{BB962C8B-B14F-4D97-AF65-F5344CB8AC3E}">
        <p14:creationId xmlns:p14="http://schemas.microsoft.com/office/powerpoint/2010/main" val="286021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06D0-A0F1-0544-B6C9-B67980A17244}"/>
              </a:ext>
            </a:extLst>
          </p:cNvPr>
          <p:cNvSpPr>
            <a:spLocks noGrp="1"/>
          </p:cNvSpPr>
          <p:nvPr>
            <p:ph type="title"/>
          </p:nvPr>
        </p:nvSpPr>
        <p:spPr/>
        <p:txBody>
          <a:bodyPr/>
          <a:lstStyle/>
          <a:p>
            <a:r>
              <a:rPr lang="en-US" b="1" dirty="0">
                <a:solidFill>
                  <a:schemeClr val="bg1"/>
                </a:solidFill>
                <a:effectLst>
                  <a:outerShdw blurRad="50800" dist="38100" dir="5400000" algn="t" rotWithShape="0">
                    <a:prstClr val="black">
                      <a:alpha val="40000"/>
                    </a:prstClr>
                  </a:outerShdw>
                </a:effectLst>
              </a:rPr>
              <a:t>MONSANTO’S EARLY STUDIES </a:t>
            </a:r>
            <a:br>
              <a:rPr lang="en-US" dirty="0"/>
            </a:br>
            <a:endParaRPr lang="en-US" dirty="0"/>
          </a:p>
        </p:txBody>
      </p:sp>
      <p:sp>
        <p:nvSpPr>
          <p:cNvPr id="3" name="Content Placeholder 2">
            <a:extLst>
              <a:ext uri="{FF2B5EF4-FFF2-40B4-BE49-F238E27FC236}">
                <a16:creationId xmlns:a16="http://schemas.microsoft.com/office/drawing/2014/main" id="{9AA4CA65-C7DA-DE40-99E4-0F990444026A}"/>
              </a:ext>
            </a:extLst>
          </p:cNvPr>
          <p:cNvSpPr>
            <a:spLocks noGrp="1"/>
          </p:cNvSpPr>
          <p:nvPr>
            <p:ph idx="1"/>
          </p:nvPr>
        </p:nvSpPr>
        <p:spPr/>
        <p:txBody>
          <a:bodyPr>
            <a:normAutofit/>
          </a:bodyPr>
          <a:lstStyle/>
          <a:p>
            <a:pPr marL="0" indent="0">
              <a:buNone/>
            </a:pPr>
            <a:r>
              <a:rPr lang="en-US" sz="3200" b="1" dirty="0">
                <a:solidFill>
                  <a:schemeClr val="bg1"/>
                </a:solidFill>
                <a:effectLst>
                  <a:outerShdw blurRad="50800" dist="38100" dir="5400000" algn="t" rotWithShape="0">
                    <a:prstClr val="black">
                      <a:alpha val="40000"/>
                    </a:prstClr>
                  </a:outerShdw>
                </a:effectLst>
              </a:rPr>
              <a:t>Tumorigenicity </a:t>
            </a:r>
          </a:p>
          <a:p>
            <a:r>
              <a:rPr lang="en-US" dirty="0">
                <a:solidFill>
                  <a:schemeClr val="bg1"/>
                </a:solidFill>
                <a:effectLst>
                  <a:outerShdw blurRad="50800" dist="38100" dir="5400000" algn="t" rotWithShape="0">
                    <a:prstClr val="black">
                      <a:alpha val="40000"/>
                    </a:prstClr>
                  </a:outerShdw>
                </a:effectLst>
              </a:rPr>
              <a:t>Based on information contained in Monsanto’s glyphosate studies on rats and mice [13–18]. In [13], changes in the kidneys associated with chronic progressive neuropathy were noted mostly in males, but also in some female animals of both control and treated groups. There was also mineralization and mineralized debris found in the pelvic epithelium of the kidney, most often in females. </a:t>
            </a:r>
          </a:p>
          <a:p>
            <a:r>
              <a:rPr lang="en-US" dirty="0">
                <a:solidFill>
                  <a:schemeClr val="bg1"/>
                </a:solidFill>
                <a:effectLst>
                  <a:outerShdw blurRad="50800" dist="38100" dir="5400000" algn="t" rotWithShape="0">
                    <a:prstClr val="black">
                      <a:alpha val="40000"/>
                    </a:prstClr>
                  </a:outerShdw>
                </a:effectLst>
              </a:rPr>
              <a:t>A 50% increase in changes to the kidney of the low-dose group and, in the high-dose group, a fourfold increase in incidence was found compared to the control. Associated with Interstitial renal fibrosis.</a:t>
            </a:r>
          </a:p>
          <a:p>
            <a:endParaRPr lang="en-US" dirty="0">
              <a:solidFill>
                <a:schemeClr val="bg1"/>
              </a:solidFill>
              <a:effectLst>
                <a:outerShdw blurRad="50800" dist="38100" dir="5400000" algn="t" rotWithShape="0">
                  <a:prstClr val="black">
                    <a:alpha val="40000"/>
                  </a:prstClr>
                </a:outerShdw>
              </a:effectLst>
            </a:endParaRPr>
          </a:p>
          <a:p>
            <a:endParaRPr lang="en-US" dirty="0"/>
          </a:p>
        </p:txBody>
      </p:sp>
    </p:spTree>
    <p:extLst>
      <p:ext uri="{BB962C8B-B14F-4D97-AF65-F5344CB8AC3E}">
        <p14:creationId xmlns:p14="http://schemas.microsoft.com/office/powerpoint/2010/main" val="71409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06D0-A0F1-0544-B6C9-B67980A17244}"/>
              </a:ext>
            </a:extLst>
          </p:cNvPr>
          <p:cNvSpPr>
            <a:spLocks noGrp="1"/>
          </p:cNvSpPr>
          <p:nvPr>
            <p:ph type="title"/>
          </p:nvPr>
        </p:nvSpPr>
        <p:spPr/>
        <p:txBody>
          <a:bodyPr/>
          <a:lstStyle/>
          <a:p>
            <a:r>
              <a:rPr lang="en-US" b="1" dirty="0">
                <a:solidFill>
                  <a:schemeClr val="bg1"/>
                </a:solidFill>
                <a:effectLst>
                  <a:outerShdw blurRad="50800" dist="38100" dir="5400000" algn="t" rotWithShape="0">
                    <a:prstClr val="black">
                      <a:alpha val="40000"/>
                    </a:prstClr>
                  </a:outerShdw>
                </a:effectLst>
              </a:rPr>
              <a:t>MONSANTO’S EARLY STUDIES </a:t>
            </a:r>
            <a:br>
              <a:rPr lang="en-US" dirty="0"/>
            </a:br>
            <a:endParaRPr lang="en-US" dirty="0"/>
          </a:p>
        </p:txBody>
      </p:sp>
      <p:sp>
        <p:nvSpPr>
          <p:cNvPr id="3" name="Content Placeholder 2">
            <a:extLst>
              <a:ext uri="{FF2B5EF4-FFF2-40B4-BE49-F238E27FC236}">
                <a16:creationId xmlns:a16="http://schemas.microsoft.com/office/drawing/2014/main" id="{9AA4CA65-C7DA-DE40-99E4-0F990444026A}"/>
              </a:ext>
            </a:extLst>
          </p:cNvPr>
          <p:cNvSpPr>
            <a:spLocks noGrp="1"/>
          </p:cNvSpPr>
          <p:nvPr>
            <p:ph idx="1"/>
          </p:nvPr>
        </p:nvSpPr>
        <p:spPr/>
        <p:txBody>
          <a:bodyPr>
            <a:normAutofit fontScale="92500"/>
          </a:bodyPr>
          <a:lstStyle/>
          <a:p>
            <a:pPr marL="0" indent="0">
              <a:buNone/>
            </a:pPr>
            <a:r>
              <a:rPr lang="en-US" sz="3200" b="1" dirty="0">
                <a:solidFill>
                  <a:schemeClr val="bg1"/>
                </a:solidFill>
                <a:effectLst>
                  <a:outerShdw blurRad="50800" dist="38100" dir="5400000" algn="t" rotWithShape="0">
                    <a:prstClr val="black">
                      <a:alpha val="40000"/>
                    </a:prstClr>
                  </a:outerShdw>
                </a:effectLst>
              </a:rPr>
              <a:t>Bioaccumulation </a:t>
            </a:r>
          </a:p>
          <a:p>
            <a:pPr marL="0" indent="0">
              <a:buNone/>
            </a:pPr>
            <a:r>
              <a:rPr lang="en-US" sz="3200" b="1" dirty="0">
                <a:solidFill>
                  <a:schemeClr val="bg1"/>
                </a:solidFill>
                <a:effectLst>
                  <a:outerShdw blurRad="50800" dist="38100" dir="5400000" algn="t" rotWithShape="0">
                    <a:prstClr val="black">
                      <a:alpha val="40000"/>
                    </a:prstClr>
                  </a:outerShdw>
                </a:effectLst>
              </a:rPr>
              <a:t> </a:t>
            </a:r>
          </a:p>
          <a:p>
            <a:r>
              <a:rPr lang="en-US" dirty="0">
                <a:solidFill>
                  <a:schemeClr val="bg1"/>
                </a:solidFill>
                <a:effectLst>
                  <a:outerShdw blurRad="50800" dist="38100" dir="5400000" algn="t" rotWithShape="0">
                    <a:prstClr val="black">
                      <a:alpha val="40000"/>
                    </a:prstClr>
                  </a:outerShdw>
                </a:effectLst>
              </a:rPr>
              <a:t>Ridley and </a:t>
            </a:r>
            <a:r>
              <a:rPr lang="en-US" dirty="0" err="1">
                <a:solidFill>
                  <a:schemeClr val="bg1"/>
                </a:solidFill>
                <a:effectLst>
                  <a:outerShdw blurRad="50800" dist="38100" dir="5400000" algn="t" rotWithShape="0">
                    <a:prstClr val="black">
                      <a:alpha val="40000"/>
                    </a:prstClr>
                  </a:outerShdw>
                </a:effectLst>
              </a:rPr>
              <a:t>Mirly</a:t>
            </a:r>
            <a:r>
              <a:rPr lang="en-US" dirty="0">
                <a:solidFill>
                  <a:schemeClr val="bg1"/>
                </a:solidFill>
                <a:effectLst>
                  <a:outerShdw blurRad="50800" dist="38100" dir="5400000" algn="t" rotWithShape="0">
                    <a:prstClr val="black">
                      <a:alpha val="40000"/>
                    </a:prstClr>
                  </a:outerShdw>
                </a:effectLst>
              </a:rPr>
              <a:t> [25] found bioaccumulation of … glyphosate in Sprague Dawley rat tissues. Residues were present in bone, marrow, blood and glands including the thyroid, testes and ovaries, as well as major organs, including the heart, liver, lungs, kidneys, spleen and stomach. (124)</a:t>
            </a:r>
          </a:p>
          <a:p>
            <a:r>
              <a:rPr lang="en-US" dirty="0">
                <a:solidFill>
                  <a:schemeClr val="bg1"/>
                </a:solidFill>
                <a:effectLst>
                  <a:outerShdw blurRad="50800" dist="38100" dir="5400000" algn="t" rotWithShape="0">
                    <a:prstClr val="black">
                      <a:alpha val="40000"/>
                    </a:prstClr>
                  </a:outerShdw>
                </a:effectLst>
              </a:rPr>
              <a:t>The 1988 Monsanto study disclosed: “A significantly greater percentage of the dose remained in the organs and tissues and residual carcasses for the males than for the females. Overall recoveries for group 5 animals were 92.8% and 94.2% for males and females respectively.”</a:t>
            </a:r>
          </a:p>
          <a:p>
            <a:endParaRPr lang="en-US" dirty="0">
              <a:solidFill>
                <a:schemeClr val="bg1"/>
              </a:solidFill>
              <a:effectLst>
                <a:outerShdw blurRad="50800" dist="38100" dir="5400000" algn="t" rotWithShape="0">
                  <a:prstClr val="black">
                    <a:alpha val="40000"/>
                  </a:prstClr>
                </a:outerShdw>
              </a:effectLst>
            </a:endParaRPr>
          </a:p>
          <a:p>
            <a:endParaRPr lang="en-US" dirty="0"/>
          </a:p>
        </p:txBody>
      </p:sp>
    </p:spTree>
    <p:extLst>
      <p:ext uri="{BB962C8B-B14F-4D97-AF65-F5344CB8AC3E}">
        <p14:creationId xmlns:p14="http://schemas.microsoft.com/office/powerpoint/2010/main" val="178649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06D0-A0F1-0544-B6C9-B67980A17244}"/>
              </a:ext>
            </a:extLst>
          </p:cNvPr>
          <p:cNvSpPr>
            <a:spLocks noGrp="1"/>
          </p:cNvSpPr>
          <p:nvPr>
            <p:ph type="title"/>
          </p:nvPr>
        </p:nvSpPr>
        <p:spPr/>
        <p:txBody>
          <a:bodyPr/>
          <a:lstStyle/>
          <a:p>
            <a:r>
              <a:rPr lang="en-US" b="1" dirty="0">
                <a:solidFill>
                  <a:schemeClr val="bg1"/>
                </a:solidFill>
                <a:effectLst>
                  <a:outerShdw blurRad="50800" dist="38100" dir="5400000" algn="t" rotWithShape="0">
                    <a:prstClr val="black">
                      <a:alpha val="40000"/>
                    </a:prstClr>
                  </a:outerShdw>
                </a:effectLst>
              </a:rPr>
              <a:t>MONSANTO’S EARLY STUDIES </a:t>
            </a:r>
            <a:br>
              <a:rPr lang="en-US" dirty="0"/>
            </a:br>
            <a:endParaRPr lang="en-US" dirty="0"/>
          </a:p>
        </p:txBody>
      </p:sp>
      <p:sp>
        <p:nvSpPr>
          <p:cNvPr id="3" name="Content Placeholder 2">
            <a:extLst>
              <a:ext uri="{FF2B5EF4-FFF2-40B4-BE49-F238E27FC236}">
                <a16:creationId xmlns:a16="http://schemas.microsoft.com/office/drawing/2014/main" id="{9AA4CA65-C7DA-DE40-99E4-0F990444026A}"/>
              </a:ext>
            </a:extLst>
          </p:cNvPr>
          <p:cNvSpPr>
            <a:spLocks noGrp="1"/>
          </p:cNvSpPr>
          <p:nvPr>
            <p:ph idx="1"/>
          </p:nvPr>
        </p:nvSpPr>
        <p:spPr/>
        <p:txBody>
          <a:bodyPr>
            <a:normAutofit fontScale="92500" lnSpcReduction="20000"/>
          </a:bodyPr>
          <a:lstStyle/>
          <a:p>
            <a:pPr marL="0" indent="0">
              <a:buNone/>
            </a:pPr>
            <a:r>
              <a:rPr lang="en-US" sz="3200" b="1" dirty="0">
                <a:solidFill>
                  <a:schemeClr val="bg1"/>
                </a:solidFill>
                <a:effectLst>
                  <a:outerShdw blurRad="50800" dist="38100" dir="5400000" algn="t" rotWithShape="0">
                    <a:prstClr val="black">
                      <a:alpha val="40000"/>
                    </a:prstClr>
                  </a:outerShdw>
                </a:effectLst>
              </a:rPr>
              <a:t>Glyphosate metabolites  </a:t>
            </a:r>
            <a:r>
              <a:rPr lang="en-US" sz="3200" dirty="0">
                <a:solidFill>
                  <a:schemeClr val="bg1"/>
                </a:solidFill>
                <a:effectLst>
                  <a:outerShdw blurRad="50800" dist="38100" dir="5400000" algn="t" rotWithShape="0">
                    <a:prstClr val="black">
                      <a:alpha val="40000"/>
                    </a:prstClr>
                  </a:outerShdw>
                </a:effectLst>
              </a:rPr>
              <a:t>(it goes beyond AMPA)</a:t>
            </a:r>
          </a:p>
          <a:p>
            <a:pPr marL="0" indent="0">
              <a:buNone/>
            </a:pPr>
            <a:r>
              <a:rPr lang="en-US" sz="3200" b="1" dirty="0">
                <a:solidFill>
                  <a:schemeClr val="bg1"/>
                </a:solidFill>
                <a:effectLst>
                  <a:outerShdw blurRad="50800" dist="38100" dir="5400000" algn="t" rotWithShape="0">
                    <a:prstClr val="black">
                      <a:alpha val="40000"/>
                    </a:prstClr>
                  </a:outerShdw>
                </a:effectLst>
              </a:rPr>
              <a:t> </a:t>
            </a:r>
          </a:p>
          <a:p>
            <a:r>
              <a:rPr lang="en-US" dirty="0">
                <a:solidFill>
                  <a:schemeClr val="bg1"/>
                </a:solidFill>
                <a:effectLst>
                  <a:outerShdw blurRad="50800" dist="38100" dir="5400000" algn="t" rotWithShape="0">
                    <a:prstClr val="black">
                      <a:alpha val="40000"/>
                    </a:prstClr>
                  </a:outerShdw>
                </a:effectLst>
              </a:rPr>
              <a:t>Metabolites of glyphosate found during analysis include the </a:t>
            </a:r>
            <a:r>
              <a:rPr lang="en-US" dirty="0" err="1">
                <a:solidFill>
                  <a:schemeClr val="bg1"/>
                </a:solidFill>
                <a:effectLst>
                  <a:outerShdw blurRad="50800" dist="38100" dir="5400000" algn="t" rotWithShape="0">
                    <a:prstClr val="black">
                      <a:alpha val="40000"/>
                    </a:prstClr>
                  </a:outerShdw>
                </a:effectLst>
              </a:rPr>
              <a:t>nonbasic</a:t>
            </a:r>
            <a:r>
              <a:rPr lang="en-US" dirty="0">
                <a:solidFill>
                  <a:schemeClr val="bg1"/>
                </a:solidFill>
                <a:effectLst>
                  <a:outerShdw blurRad="50800" dist="38100" dir="5400000" algn="t" rotWithShape="0">
                    <a:prstClr val="black">
                      <a:alpha val="40000"/>
                    </a:prstClr>
                  </a:outerShdw>
                </a:effectLst>
              </a:rPr>
              <a:t> compounds </a:t>
            </a:r>
            <a:r>
              <a:rPr lang="en-US" dirty="0" err="1">
                <a:solidFill>
                  <a:schemeClr val="bg1"/>
                </a:solidFill>
                <a:effectLst>
                  <a:outerShdw blurRad="50800" dist="38100" dir="5400000" algn="t" rotWithShape="0">
                    <a:prstClr val="black">
                      <a:alpha val="40000"/>
                    </a:prstClr>
                  </a:outerShdw>
                </a:effectLst>
              </a:rPr>
              <a:t>aminomethylphosphonic</a:t>
            </a:r>
            <a:r>
              <a:rPr lang="en-US" dirty="0">
                <a:solidFill>
                  <a:schemeClr val="bg1"/>
                </a:solidFill>
                <a:effectLst>
                  <a:outerShdw blurRad="50800" dist="38100" dir="5400000" algn="t" rotWithShape="0">
                    <a:prstClr val="black">
                      <a:alpha val="40000"/>
                    </a:prstClr>
                  </a:outerShdw>
                </a:effectLst>
              </a:rPr>
              <a:t> acid (AMPA), </a:t>
            </a:r>
            <a:r>
              <a:rPr lang="en-US" dirty="0" err="1">
                <a:solidFill>
                  <a:schemeClr val="bg1"/>
                </a:solidFill>
                <a:effectLst>
                  <a:outerShdw blurRad="50800" dist="38100" dir="5400000" algn="t" rotWithShape="0">
                    <a:prstClr val="black">
                      <a:alpha val="40000"/>
                    </a:prstClr>
                  </a:outerShdw>
                </a:effectLst>
              </a:rPr>
              <a:t>methylaminomethylphosphonic</a:t>
            </a:r>
            <a:r>
              <a:rPr lang="en-US" dirty="0">
                <a:solidFill>
                  <a:schemeClr val="bg1"/>
                </a:solidFill>
                <a:effectLst>
                  <a:outerShdw blurRad="50800" dist="38100" dir="5400000" algn="t" rotWithShape="0">
                    <a:prstClr val="black">
                      <a:alpha val="40000"/>
                    </a:prstClr>
                  </a:outerShdw>
                </a:effectLst>
              </a:rPr>
              <a:t> acid (MAMPA), N-</a:t>
            </a:r>
            <a:r>
              <a:rPr lang="en-US" dirty="0" err="1">
                <a:solidFill>
                  <a:schemeClr val="bg1"/>
                </a:solidFill>
                <a:effectLst>
                  <a:outerShdw blurRad="50800" dist="38100" dir="5400000" algn="t" rotWithShape="0">
                    <a:prstClr val="black">
                      <a:alpha val="40000"/>
                    </a:prstClr>
                  </a:outerShdw>
                </a:effectLst>
              </a:rPr>
              <a:t>formylglyphosate</a:t>
            </a:r>
            <a:r>
              <a:rPr lang="en-US" dirty="0">
                <a:solidFill>
                  <a:schemeClr val="bg1"/>
                </a:solidFill>
                <a:effectLst>
                  <a:outerShdw blurRad="50800" dist="38100" dir="5400000" algn="t" rotWithShape="0">
                    <a:prstClr val="black">
                      <a:alpha val="40000"/>
                    </a:prstClr>
                  </a:outerShdw>
                </a:effectLst>
              </a:rPr>
              <a:t>, N-</a:t>
            </a:r>
            <a:r>
              <a:rPr lang="en-US" dirty="0" err="1">
                <a:solidFill>
                  <a:schemeClr val="bg1"/>
                </a:solidFill>
                <a:effectLst>
                  <a:outerShdw blurRad="50800" dist="38100" dir="5400000" algn="t" rotWithShape="0">
                    <a:prstClr val="black">
                      <a:alpha val="40000"/>
                    </a:prstClr>
                  </a:outerShdw>
                </a:effectLst>
              </a:rPr>
              <a:t>acetylglyphosate</a:t>
            </a:r>
            <a:r>
              <a:rPr lang="en-US" dirty="0">
                <a:solidFill>
                  <a:schemeClr val="bg1"/>
                </a:solidFill>
                <a:effectLst>
                  <a:outerShdw blurRad="50800" dist="38100" dir="5400000" algn="t" rotWithShape="0">
                    <a:prstClr val="black">
                      <a:alpha val="40000"/>
                    </a:prstClr>
                  </a:outerShdw>
                </a:effectLst>
              </a:rPr>
              <a:t>, N- </a:t>
            </a:r>
            <a:r>
              <a:rPr lang="en-US" dirty="0" err="1">
                <a:solidFill>
                  <a:schemeClr val="bg1"/>
                </a:solidFill>
                <a:effectLst>
                  <a:outerShdw blurRad="50800" dist="38100" dir="5400000" algn="t" rotWithShape="0">
                    <a:prstClr val="black">
                      <a:alpha val="40000"/>
                    </a:prstClr>
                  </a:outerShdw>
                </a:effectLst>
              </a:rPr>
              <a:t>nitrosoglyphosate</a:t>
            </a:r>
            <a:r>
              <a:rPr lang="en-US" dirty="0">
                <a:solidFill>
                  <a:schemeClr val="bg1"/>
                </a:solidFill>
                <a:effectLst>
                  <a:outerShdw blurRad="50800" dist="38100" dir="5400000" algn="t" rotWithShape="0">
                    <a:prstClr val="black">
                      <a:alpha val="40000"/>
                    </a:prstClr>
                  </a:outerShdw>
                </a:effectLst>
              </a:rPr>
              <a:t> and an unknown compound tagged as “Compound #11”.</a:t>
            </a:r>
          </a:p>
          <a:p>
            <a:r>
              <a:rPr lang="en-US" dirty="0">
                <a:solidFill>
                  <a:schemeClr val="bg1"/>
                </a:solidFill>
                <a:effectLst>
                  <a:outerShdw blurRad="50800" dist="38100" dir="5400000" algn="t" rotWithShape="0">
                    <a:prstClr val="black">
                      <a:alpha val="40000"/>
                    </a:prstClr>
                  </a:outerShdw>
                </a:effectLst>
              </a:rPr>
              <a:t>Glyphosate readily reacts with oxides of nitrogen (e.g., NO2) to form the metabolite N-</a:t>
            </a:r>
            <a:r>
              <a:rPr lang="en-US" dirty="0" err="1">
                <a:solidFill>
                  <a:schemeClr val="bg1"/>
                </a:solidFill>
                <a:effectLst>
                  <a:outerShdw blurRad="50800" dist="38100" dir="5400000" algn="t" rotWithShape="0">
                    <a:prstClr val="black">
                      <a:alpha val="40000"/>
                    </a:prstClr>
                  </a:outerShdw>
                </a:effectLst>
              </a:rPr>
              <a:t>nitrosoglyphosate</a:t>
            </a:r>
            <a:r>
              <a:rPr lang="en-US" dirty="0">
                <a:solidFill>
                  <a:schemeClr val="bg1"/>
                </a:solidFill>
                <a:effectLst>
                  <a:outerShdw blurRad="50800" dist="38100" dir="5400000" algn="t" rotWithShape="0">
                    <a:prstClr val="black">
                      <a:alpha val="40000"/>
                    </a:prstClr>
                  </a:outerShdw>
                </a:effectLst>
              </a:rPr>
              <a:t>. This engenders concern because N-nitroso compounds are carcinogens. Nitrous acid occurring in sweat excreta of the skin could be problematic in the presence of glyphosate and may be responsible for the rise of some skin cancers. </a:t>
            </a:r>
          </a:p>
          <a:p>
            <a:endParaRPr lang="en-US" dirty="0">
              <a:solidFill>
                <a:schemeClr val="bg1"/>
              </a:solidFill>
              <a:effectLst>
                <a:outerShdw blurRad="50800" dist="38100" dir="5400000" algn="t" rotWithShape="0">
                  <a:prstClr val="black">
                    <a:alpha val="40000"/>
                  </a:prstClr>
                </a:outerShdw>
              </a:effectLst>
            </a:endParaRPr>
          </a:p>
          <a:p>
            <a:endParaRPr lang="en-US" dirty="0"/>
          </a:p>
        </p:txBody>
      </p:sp>
    </p:spTree>
    <p:extLst>
      <p:ext uri="{BB962C8B-B14F-4D97-AF65-F5344CB8AC3E}">
        <p14:creationId xmlns:p14="http://schemas.microsoft.com/office/powerpoint/2010/main" val="246688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52DBD-66BB-4E45-A76A-E305D3D7C499}"/>
              </a:ext>
            </a:extLst>
          </p:cNvPr>
          <p:cNvSpPr>
            <a:spLocks noGrp="1"/>
          </p:cNvSpPr>
          <p:nvPr>
            <p:ph type="title"/>
          </p:nvPr>
        </p:nvSpPr>
        <p:spPr/>
        <p:txBody>
          <a:bodyPr/>
          <a:lstStyle/>
          <a:p>
            <a:r>
              <a:rPr lang="en-US" dirty="0">
                <a:solidFill>
                  <a:schemeClr val="bg1"/>
                </a:solidFill>
                <a:effectLst>
                  <a:outerShdw blurRad="50800" dist="38100" dir="5400000" algn="t" rotWithShape="0">
                    <a:prstClr val="black">
                      <a:alpha val="40000"/>
                    </a:prstClr>
                  </a:outerShdw>
                </a:effectLst>
              </a:rPr>
              <a:t>Other indications of bad trouble</a:t>
            </a:r>
          </a:p>
        </p:txBody>
      </p:sp>
      <p:sp>
        <p:nvSpPr>
          <p:cNvPr id="3" name="Content Placeholder 2">
            <a:extLst>
              <a:ext uri="{FF2B5EF4-FFF2-40B4-BE49-F238E27FC236}">
                <a16:creationId xmlns:a16="http://schemas.microsoft.com/office/drawing/2014/main" id="{9813B743-FAC2-0347-9F5C-89C013111D02}"/>
              </a:ext>
            </a:extLst>
          </p:cNvPr>
          <p:cNvSpPr>
            <a:spLocks noGrp="1"/>
          </p:cNvSpPr>
          <p:nvPr>
            <p:ph idx="1"/>
          </p:nvPr>
        </p:nvSpPr>
        <p:spPr/>
        <p:txBody>
          <a:bodyPr/>
          <a:lstStyle/>
          <a:p>
            <a:r>
              <a:rPr lang="en-US" dirty="0">
                <a:solidFill>
                  <a:schemeClr val="bg1"/>
                </a:solidFill>
                <a:effectLst>
                  <a:outerShdw blurRad="50800" dist="38100" dir="5400000" algn="t" rotWithShape="0">
                    <a:prstClr val="black">
                      <a:alpha val="40000"/>
                    </a:prstClr>
                  </a:outerShdw>
                </a:effectLst>
              </a:rPr>
              <a:t>Extremely high levels of methylglyoxal are found in commercial carbonated beverages sweetened with high fructose corn syrup (HFCS), but not in those that are sweetened with artificial sweeteners [68]. Since HFCS is derived from glyphosate-resistant corn, it is conceivable that the methylglyoxal was produced in the plant in response to glyphosate exposure. </a:t>
            </a:r>
          </a:p>
          <a:p>
            <a:r>
              <a:rPr lang="en-US" dirty="0">
                <a:solidFill>
                  <a:schemeClr val="bg1"/>
                </a:solidFill>
                <a:effectLst>
                  <a:outerShdw blurRad="50800" dist="38100" dir="5400000" algn="t" rotWithShape="0">
                    <a:prstClr val="black">
                      <a:alpha val="40000"/>
                    </a:prstClr>
                  </a:outerShdw>
                </a:effectLst>
              </a:rPr>
              <a:t>HFCS is implicated in both obesity and diabetes prevalence. Make it from GMO corn and it is likely also producing other toxic and immunological effects.</a:t>
            </a:r>
          </a:p>
        </p:txBody>
      </p:sp>
    </p:spTree>
    <p:extLst>
      <p:ext uri="{BB962C8B-B14F-4D97-AF65-F5344CB8AC3E}">
        <p14:creationId xmlns:p14="http://schemas.microsoft.com/office/powerpoint/2010/main" val="63804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9613-251B-0C44-B569-B1DCD028B7AC}"/>
              </a:ext>
            </a:extLst>
          </p:cNvPr>
          <p:cNvSpPr>
            <a:spLocks noGrp="1"/>
          </p:cNvSpPr>
          <p:nvPr>
            <p:ph type="title"/>
          </p:nvPr>
        </p:nvSpPr>
        <p:spPr/>
        <p:txBody>
          <a:bodyPr/>
          <a:lstStyle/>
          <a:p>
            <a:r>
              <a:rPr lang="en-US" dirty="0">
                <a:solidFill>
                  <a:schemeClr val="bg1"/>
                </a:solidFill>
                <a:effectLst>
                  <a:outerShdw blurRad="50800" dist="38100" dir="5400000" algn="t" rotWithShape="0">
                    <a:prstClr val="black">
                      <a:alpha val="40000"/>
                    </a:prstClr>
                  </a:outerShdw>
                </a:effectLst>
              </a:rPr>
              <a:t>The GMO HFCS curse</a:t>
            </a:r>
          </a:p>
        </p:txBody>
      </p:sp>
      <p:sp>
        <p:nvSpPr>
          <p:cNvPr id="3" name="Content Placeholder 2">
            <a:extLst>
              <a:ext uri="{FF2B5EF4-FFF2-40B4-BE49-F238E27FC236}">
                <a16:creationId xmlns:a16="http://schemas.microsoft.com/office/drawing/2014/main" id="{56D19380-C10B-6C47-A1C5-65227E552123}"/>
              </a:ext>
            </a:extLst>
          </p:cNvPr>
          <p:cNvSpPr>
            <a:spLocks noGrp="1"/>
          </p:cNvSpPr>
          <p:nvPr>
            <p:ph idx="1"/>
          </p:nvPr>
        </p:nvSpPr>
        <p:spPr/>
        <p:txBody>
          <a:bodyPr/>
          <a:lstStyle/>
          <a:p>
            <a:pPr marL="0" indent="0">
              <a:buNone/>
            </a:pPr>
            <a:r>
              <a:rPr lang="en-US" dirty="0">
                <a:solidFill>
                  <a:schemeClr val="bg1"/>
                </a:solidFill>
                <a:effectLst>
                  <a:outerShdw blurRad="50800" dist="38100" dir="5400000" algn="t" rotWithShape="0">
                    <a:prstClr val="black">
                      <a:alpha val="40000"/>
                    </a:prstClr>
                  </a:outerShdw>
                </a:effectLst>
              </a:rPr>
              <a:t>A study comparing rats fed a high-fructose compared to a high-glucose diet revealed that those rats fed fructose experienced a significant increase in body weight, liver mass and fat mass compared to the glucose- fed rats [75]. This was accompanied by a reduction in physical activity, although the total number of calories consumed remained equivalent. We suspect that this phenomenon may be largely due to the presence of glyphosate and methylglyoxal contamination in the fructose (which was likely derived from the GMO Roundup- Ready HFCS).  (132)</a:t>
            </a:r>
          </a:p>
          <a:p>
            <a:pPr marL="0" indent="0">
              <a:buNone/>
            </a:pPr>
            <a:endParaRPr lang="en-US" dirty="0"/>
          </a:p>
        </p:txBody>
      </p:sp>
    </p:spTree>
    <p:extLst>
      <p:ext uri="{BB962C8B-B14F-4D97-AF65-F5344CB8AC3E}">
        <p14:creationId xmlns:p14="http://schemas.microsoft.com/office/powerpoint/2010/main" val="313139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346FDB-D7E5-C74F-9506-01FC07A94C2D}"/>
              </a:ext>
            </a:extLst>
          </p:cNvPr>
          <p:cNvPicPr>
            <a:picLocks noGrp="1" noChangeAspect="1"/>
          </p:cNvPicPr>
          <p:nvPr>
            <p:ph idx="1"/>
          </p:nvPr>
        </p:nvPicPr>
        <p:blipFill>
          <a:blip r:embed="rId3"/>
          <a:stretch>
            <a:fillRect/>
          </a:stretch>
        </p:blipFill>
        <p:spPr>
          <a:xfrm>
            <a:off x="2059139" y="320040"/>
            <a:ext cx="8654672" cy="6217920"/>
          </a:xfrm>
        </p:spPr>
      </p:pic>
    </p:spTree>
    <p:extLst>
      <p:ext uri="{BB962C8B-B14F-4D97-AF65-F5344CB8AC3E}">
        <p14:creationId xmlns:p14="http://schemas.microsoft.com/office/powerpoint/2010/main" val="157973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C3CB58-A198-174C-845A-4E6BE254B5ED}"/>
              </a:ext>
            </a:extLst>
          </p:cNvPr>
          <p:cNvPicPr>
            <a:picLocks noGrp="1" noChangeAspect="1"/>
          </p:cNvPicPr>
          <p:nvPr>
            <p:ph idx="1"/>
          </p:nvPr>
        </p:nvPicPr>
        <p:blipFill>
          <a:blip r:embed="rId3"/>
          <a:stretch>
            <a:fillRect/>
          </a:stretch>
        </p:blipFill>
        <p:spPr>
          <a:xfrm>
            <a:off x="1817745" y="228600"/>
            <a:ext cx="8556510" cy="6400800"/>
          </a:xfrm>
        </p:spPr>
      </p:pic>
    </p:spTree>
    <p:extLst>
      <p:ext uri="{BB962C8B-B14F-4D97-AF65-F5344CB8AC3E}">
        <p14:creationId xmlns:p14="http://schemas.microsoft.com/office/powerpoint/2010/main" val="6724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6E05-8F79-5F49-B352-43AB219919B9}"/>
              </a:ext>
            </a:extLst>
          </p:cNvPr>
          <p:cNvSpPr>
            <a:spLocks noGrp="1"/>
          </p:cNvSpPr>
          <p:nvPr>
            <p:ph type="title"/>
          </p:nvPr>
        </p:nvSpPr>
        <p:spPr/>
        <p:txBody>
          <a:bodyPr/>
          <a:lstStyle/>
          <a:p>
            <a:r>
              <a:rPr lang="en-US" dirty="0">
                <a:solidFill>
                  <a:schemeClr val="bg1"/>
                </a:solidFill>
                <a:effectLst>
                  <a:outerShdw blurRad="50800" dist="38100" dir="5400000" algn="t" rotWithShape="0">
                    <a:prstClr val="black">
                      <a:alpha val="40000"/>
                    </a:prstClr>
                  </a:outerShdw>
                </a:effectLst>
              </a:rPr>
              <a:t>Glyphosate and the oxidation threat</a:t>
            </a:r>
          </a:p>
        </p:txBody>
      </p:sp>
      <p:sp>
        <p:nvSpPr>
          <p:cNvPr id="3" name="Content Placeholder 2">
            <a:extLst>
              <a:ext uri="{FF2B5EF4-FFF2-40B4-BE49-F238E27FC236}">
                <a16:creationId xmlns:a16="http://schemas.microsoft.com/office/drawing/2014/main" id="{D628D464-B784-B34E-A197-6757B2307706}"/>
              </a:ext>
            </a:extLst>
          </p:cNvPr>
          <p:cNvSpPr>
            <a:spLocks noGrp="1"/>
          </p:cNvSpPr>
          <p:nvPr>
            <p:ph idx="1"/>
          </p:nvPr>
        </p:nvSpPr>
        <p:spPr/>
        <p:txBody>
          <a:bodyPr/>
          <a:lstStyle/>
          <a:p>
            <a:r>
              <a:rPr lang="en-US" dirty="0">
                <a:solidFill>
                  <a:schemeClr val="bg1"/>
                </a:solidFill>
                <a:effectLst>
                  <a:outerShdw blurRad="50800" dist="38100" dir="5400000" algn="t" rotWithShape="0">
                    <a:prstClr val="black">
                      <a:alpha val="40000"/>
                    </a:prstClr>
                  </a:outerShdw>
                </a:effectLst>
              </a:rPr>
              <a:t>As was shown by Monsanto’s own studies [26], glyphosate readily reacts with nitrogen oxides to form N- </a:t>
            </a:r>
            <a:r>
              <a:rPr lang="en-US" dirty="0" err="1">
                <a:solidFill>
                  <a:schemeClr val="bg1"/>
                </a:solidFill>
                <a:effectLst>
                  <a:outerShdw blurRad="50800" dist="38100" dir="5400000" algn="t" rotWithShape="0">
                    <a:prstClr val="black">
                      <a:alpha val="40000"/>
                    </a:prstClr>
                  </a:outerShdw>
                </a:effectLst>
              </a:rPr>
              <a:t>nitrosoglyphosate</a:t>
            </a:r>
            <a:r>
              <a:rPr lang="en-US" dirty="0">
                <a:solidFill>
                  <a:schemeClr val="bg1"/>
                </a:solidFill>
                <a:effectLst>
                  <a:outerShdw blurRad="50800" dist="38100" dir="5400000" algn="t" rotWithShape="0">
                    <a:prstClr val="black">
                      <a:alpha val="40000"/>
                    </a:prstClr>
                  </a:outerShdw>
                </a:effectLst>
              </a:rPr>
              <a:t> (NNG), which is of great concern due to its toxicity. </a:t>
            </a:r>
          </a:p>
          <a:p>
            <a:r>
              <a:rPr lang="en-US" dirty="0">
                <a:solidFill>
                  <a:schemeClr val="bg1"/>
                </a:solidFill>
                <a:effectLst>
                  <a:outerShdw blurRad="50800" dist="38100" dir="5400000" algn="t" rotWithShape="0">
                    <a:prstClr val="black">
                      <a:alpha val="40000"/>
                    </a:prstClr>
                  </a:outerShdw>
                </a:effectLst>
              </a:rPr>
              <a:t>N-nitroso compounds can act carcinogenically in a large number of animal species; there is no rational reason why human beings should be an exception, all the less so since </a:t>
            </a:r>
            <a:r>
              <a:rPr lang="en-US" i="1" dirty="0">
                <a:solidFill>
                  <a:schemeClr val="bg1"/>
                </a:solidFill>
                <a:effectLst>
                  <a:outerShdw blurRad="50800" dist="38100" dir="5400000" algn="t" rotWithShape="0">
                    <a:prstClr val="black">
                      <a:alpha val="40000"/>
                    </a:prstClr>
                  </a:outerShdw>
                </a:effectLst>
              </a:rPr>
              <a:t>in vitro </a:t>
            </a:r>
            <a:r>
              <a:rPr lang="en-US" dirty="0">
                <a:solidFill>
                  <a:schemeClr val="bg1"/>
                </a:solidFill>
                <a:effectLst>
                  <a:outerShdw blurRad="50800" dist="38100" dir="5400000" algn="t" rotWithShape="0">
                    <a:prstClr val="black">
                      <a:alpha val="40000"/>
                    </a:prstClr>
                  </a:outerShdw>
                </a:effectLst>
              </a:rPr>
              <a:t>experiments have shown N-nitroso compounds are metabolized in the same way by human livers as by the livers of experimental animals. (134)</a:t>
            </a:r>
          </a:p>
          <a:p>
            <a:endParaRPr lang="en-US" dirty="0">
              <a:solidFill>
                <a:schemeClr val="bg1"/>
              </a:solidFill>
              <a:effectLst>
                <a:outerShdw blurRad="50800" dist="38100" dir="5400000" algn="t" rotWithShape="0">
                  <a:prstClr val="black">
                    <a:alpha val="40000"/>
                  </a:prstClr>
                </a:outerShdw>
              </a:effectLst>
            </a:endParaRPr>
          </a:p>
          <a:p>
            <a:pPr marL="0" indent="0">
              <a:buNone/>
            </a:pPr>
            <a:endParaRPr lang="en-US" dirty="0"/>
          </a:p>
        </p:txBody>
      </p:sp>
    </p:spTree>
    <p:extLst>
      <p:ext uri="{BB962C8B-B14F-4D97-AF65-F5344CB8AC3E}">
        <p14:creationId xmlns:p14="http://schemas.microsoft.com/office/powerpoint/2010/main" val="1601852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6E05-8F79-5F49-B352-43AB219919B9}"/>
              </a:ext>
            </a:extLst>
          </p:cNvPr>
          <p:cNvSpPr>
            <a:spLocks noGrp="1"/>
          </p:cNvSpPr>
          <p:nvPr>
            <p:ph type="title"/>
          </p:nvPr>
        </p:nvSpPr>
        <p:spPr/>
        <p:txBody>
          <a:bodyPr/>
          <a:lstStyle/>
          <a:p>
            <a:r>
              <a:rPr lang="en-US" dirty="0">
                <a:solidFill>
                  <a:schemeClr val="bg1"/>
                </a:solidFill>
                <a:effectLst>
                  <a:outerShdw blurRad="50800" dist="38100" dir="5400000" algn="t" rotWithShape="0">
                    <a:prstClr val="black">
                      <a:alpha val="40000"/>
                    </a:prstClr>
                  </a:outerShdw>
                </a:effectLst>
              </a:rPr>
              <a:t>COLON AND LIVER CANCER </a:t>
            </a:r>
          </a:p>
        </p:txBody>
      </p:sp>
      <p:sp>
        <p:nvSpPr>
          <p:cNvPr id="3" name="Content Placeholder 2">
            <a:extLst>
              <a:ext uri="{FF2B5EF4-FFF2-40B4-BE49-F238E27FC236}">
                <a16:creationId xmlns:a16="http://schemas.microsoft.com/office/drawing/2014/main" id="{D628D464-B784-B34E-A197-6757B2307706}"/>
              </a:ext>
            </a:extLst>
          </p:cNvPr>
          <p:cNvSpPr>
            <a:spLocks noGrp="1"/>
          </p:cNvSpPr>
          <p:nvPr>
            <p:ph idx="1"/>
          </p:nvPr>
        </p:nvSpPr>
        <p:spPr/>
        <p:txBody>
          <a:bodyPr/>
          <a:lstStyle/>
          <a:p>
            <a:r>
              <a:rPr lang="en-US" dirty="0">
                <a:solidFill>
                  <a:schemeClr val="bg1"/>
                </a:solidFill>
                <a:effectLst>
                  <a:outerShdw blurRad="50800" dist="38100" dir="5400000" algn="t" rotWithShape="0">
                    <a:prstClr val="black">
                      <a:alpha val="40000"/>
                    </a:prstClr>
                  </a:outerShdw>
                </a:effectLst>
              </a:rPr>
              <a:t>As shown in Table 1, the incidence of liver cancer in the USA has increased substantially in the past two decades, </a:t>
            </a:r>
            <a:r>
              <a:rPr lang="en-US" i="1" dirty="0" err="1">
                <a:solidFill>
                  <a:schemeClr val="bg1"/>
                </a:solidFill>
                <a:effectLst>
                  <a:outerShdw blurRad="50800" dist="38100" dir="5400000" algn="t" rotWithShape="0">
                    <a:prstClr val="black">
                      <a:alpha val="40000"/>
                    </a:prstClr>
                  </a:outerShdw>
                </a:effectLst>
              </a:rPr>
              <a:t>pari</a:t>
            </a:r>
            <a:r>
              <a:rPr lang="en-US" i="1" dirty="0">
                <a:solidFill>
                  <a:schemeClr val="bg1"/>
                </a:solidFill>
                <a:effectLst>
                  <a:outerShdw blurRad="50800" dist="38100" dir="5400000" algn="t" rotWithShape="0">
                    <a:prstClr val="black">
                      <a:alpha val="40000"/>
                    </a:prstClr>
                  </a:outerShdw>
                </a:effectLst>
              </a:rPr>
              <a:t> passu </a:t>
            </a:r>
            <a:r>
              <a:rPr lang="en-US" dirty="0">
                <a:solidFill>
                  <a:schemeClr val="bg1"/>
                </a:solidFill>
                <a:effectLst>
                  <a:outerShdw blurRad="50800" dist="38100" dir="5400000" algn="t" rotWithShape="0">
                    <a:prstClr val="black">
                      <a:alpha val="40000"/>
                    </a:prstClr>
                  </a:outerShdw>
                </a:effectLst>
              </a:rPr>
              <a:t>with the increase in glyphosate usage on corn and soy crops.</a:t>
            </a:r>
          </a:p>
          <a:p>
            <a:r>
              <a:rPr lang="en-US" dirty="0">
                <a:solidFill>
                  <a:schemeClr val="bg1"/>
                </a:solidFill>
                <a:effectLst>
                  <a:outerShdw blurRad="50800" dist="38100" dir="5400000" algn="t" rotWithShape="0">
                    <a:prstClr val="black">
                      <a:alpha val="40000"/>
                    </a:prstClr>
                  </a:outerShdw>
                </a:effectLst>
              </a:rPr>
              <a:t>Nonalcoholic steatohepatitis (NASH) is a fatty liver disease that has been linked to excess dietary fructose [130]. We hypothesize that it is due primarily to the disruption in gut metabolism of fructose due to glyphosate blocking the shikimate pathway, as discussed previously. </a:t>
            </a:r>
          </a:p>
          <a:p>
            <a:br>
              <a:rPr lang="en-US" dirty="0">
                <a:solidFill>
                  <a:schemeClr val="bg1"/>
                </a:solidFill>
                <a:effectLst>
                  <a:outerShdw blurRad="50800" dist="38100" dir="5400000" algn="t" rotWithShape="0">
                    <a:prstClr val="black">
                      <a:alpha val="40000"/>
                    </a:prstClr>
                  </a:outerShdw>
                </a:effectLst>
              </a:rPr>
            </a:br>
            <a:endParaRPr lang="en-US" dirty="0">
              <a:solidFill>
                <a:schemeClr val="bg1"/>
              </a:solidFill>
              <a:effectLst>
                <a:outerShdw blurRad="50800" dist="38100" dir="5400000" algn="t" rotWithShape="0">
                  <a:prstClr val="black">
                    <a:alpha val="40000"/>
                  </a:prstClr>
                </a:outerShdw>
              </a:effectLst>
            </a:endParaRPr>
          </a:p>
          <a:p>
            <a:endParaRPr lang="en-US" dirty="0">
              <a:solidFill>
                <a:schemeClr val="bg1"/>
              </a:solidFill>
              <a:effectLst>
                <a:outerShdw blurRad="50800" dist="38100" dir="5400000" algn="t" rotWithShape="0">
                  <a:prstClr val="black">
                    <a:alpha val="40000"/>
                  </a:prstClr>
                </a:outerShdw>
              </a:effectLst>
            </a:endParaRPr>
          </a:p>
          <a:p>
            <a:pPr marL="0" indent="0">
              <a:buNone/>
            </a:pPr>
            <a:endParaRPr lang="en-US" dirty="0"/>
          </a:p>
        </p:txBody>
      </p:sp>
    </p:spTree>
    <p:extLst>
      <p:ext uri="{BB962C8B-B14F-4D97-AF65-F5344CB8AC3E}">
        <p14:creationId xmlns:p14="http://schemas.microsoft.com/office/powerpoint/2010/main" val="216719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8212-AD89-AB40-9AAF-034B9CEA0F94}"/>
              </a:ext>
            </a:extLst>
          </p:cNvPr>
          <p:cNvSpPr>
            <a:spLocks noGrp="1"/>
          </p:cNvSpPr>
          <p:nvPr>
            <p:ph type="ctrTitle"/>
          </p:nvPr>
        </p:nvSpPr>
        <p:spPr>
          <a:xfrm>
            <a:off x="0" y="0"/>
            <a:ext cx="5087447" cy="6622473"/>
          </a:xfrm>
        </p:spPr>
        <p:txBody>
          <a:bodyPr>
            <a:normAutofit/>
          </a:bodyPr>
          <a:lstStyle/>
          <a:p>
            <a:pPr algn="r"/>
            <a:r>
              <a:rPr lang="en-US" sz="3200" dirty="0">
                <a:solidFill>
                  <a:schemeClr val="bg1"/>
                </a:solidFill>
                <a:effectLst>
                  <a:outerShdw blurRad="50800" dist="38100" dir="5400000" algn="t" rotWithShape="0">
                    <a:prstClr val="black">
                      <a:alpha val="40000"/>
                    </a:prstClr>
                  </a:outerShdw>
                </a:effectLst>
              </a:rPr>
              <a:t>It should be noted that the use of glyphosate for pre-harvest staging for perennial weed control is now a major crop management strategy. The increase in glyphosate usage in the United States is extremely well correlated with the concurrent increase in the incidence and/including several cancers or death rate of multiple diseases. (121) </a:t>
            </a:r>
            <a:br>
              <a:rPr lang="en-US" sz="3200" dirty="0">
                <a:solidFill>
                  <a:schemeClr val="bg1"/>
                </a:solidFill>
                <a:effectLst>
                  <a:outerShdw blurRad="50800" dist="38100" dir="5400000" algn="t" rotWithShape="0">
                    <a:prstClr val="black">
                      <a:alpha val="40000"/>
                    </a:prstClr>
                  </a:outerShdw>
                </a:effectLst>
              </a:rPr>
            </a:br>
            <a:endParaRPr lang="en-US" sz="3200" dirty="0">
              <a:solidFill>
                <a:schemeClr val="bg1"/>
              </a:solidFill>
              <a:effectLst>
                <a:outerShdw blurRad="50800" dist="38100" dir="5400000" algn="t" rotWithShape="0">
                  <a:prstClr val="black">
                    <a:alpha val="40000"/>
                  </a:prstClr>
                </a:outerShdw>
              </a:effectLst>
            </a:endParaRPr>
          </a:p>
        </p:txBody>
      </p:sp>
      <p:pic>
        <p:nvPicPr>
          <p:cNvPr id="6" name="Picture 5">
            <a:extLst>
              <a:ext uri="{FF2B5EF4-FFF2-40B4-BE49-F238E27FC236}">
                <a16:creationId xmlns:a16="http://schemas.microsoft.com/office/drawing/2014/main" id="{674A018E-0561-5240-8434-60853E2B1E59}"/>
              </a:ext>
            </a:extLst>
          </p:cNvPr>
          <p:cNvPicPr>
            <a:picLocks noChangeAspect="1"/>
          </p:cNvPicPr>
          <p:nvPr/>
        </p:nvPicPr>
        <p:blipFill>
          <a:blip r:embed="rId3"/>
          <a:stretch>
            <a:fillRect/>
          </a:stretch>
        </p:blipFill>
        <p:spPr>
          <a:xfrm>
            <a:off x="5225992" y="526473"/>
            <a:ext cx="6844311" cy="4572000"/>
          </a:xfrm>
          <a:prstGeom prst="rect">
            <a:avLst/>
          </a:prstGeom>
        </p:spPr>
      </p:pic>
    </p:spTree>
    <p:extLst>
      <p:ext uri="{BB962C8B-B14F-4D97-AF65-F5344CB8AC3E}">
        <p14:creationId xmlns:p14="http://schemas.microsoft.com/office/powerpoint/2010/main" val="3432557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6E05-8F79-5F49-B352-43AB219919B9}"/>
              </a:ext>
            </a:extLst>
          </p:cNvPr>
          <p:cNvSpPr>
            <a:spLocks noGrp="1"/>
          </p:cNvSpPr>
          <p:nvPr>
            <p:ph type="title"/>
          </p:nvPr>
        </p:nvSpPr>
        <p:spPr/>
        <p:txBody>
          <a:bodyPr/>
          <a:lstStyle/>
          <a:p>
            <a:r>
              <a:rPr lang="en-US" dirty="0">
                <a:solidFill>
                  <a:schemeClr val="bg1"/>
                </a:solidFill>
                <a:effectLst>
                  <a:outerShdw blurRad="50800" dist="38100" dir="5400000" algn="t" rotWithShape="0">
                    <a:prstClr val="black">
                      <a:alpha val="40000"/>
                    </a:prstClr>
                  </a:outerShdw>
                </a:effectLst>
              </a:rPr>
              <a:t>COLON AND LIVER CANCER </a:t>
            </a:r>
          </a:p>
        </p:txBody>
      </p:sp>
      <p:sp>
        <p:nvSpPr>
          <p:cNvPr id="3" name="Content Placeholder 2">
            <a:extLst>
              <a:ext uri="{FF2B5EF4-FFF2-40B4-BE49-F238E27FC236}">
                <a16:creationId xmlns:a16="http://schemas.microsoft.com/office/drawing/2014/main" id="{D628D464-B784-B34E-A197-6757B2307706}"/>
              </a:ext>
            </a:extLst>
          </p:cNvPr>
          <p:cNvSpPr>
            <a:spLocks noGrp="1"/>
          </p:cNvSpPr>
          <p:nvPr>
            <p:ph idx="1"/>
          </p:nvPr>
        </p:nvSpPr>
        <p:spPr/>
        <p:txBody>
          <a:bodyPr/>
          <a:lstStyle/>
          <a:p>
            <a:r>
              <a:rPr lang="en-US" dirty="0">
                <a:solidFill>
                  <a:schemeClr val="bg1"/>
                </a:solidFill>
                <a:effectLst>
                  <a:outerShdw blurRad="50800" dist="38100" dir="5400000" algn="t" rotWithShape="0">
                    <a:prstClr val="black">
                      <a:alpha val="40000"/>
                    </a:prstClr>
                  </a:outerShdw>
                </a:effectLst>
              </a:rPr>
              <a:t>Inflammation and metabolic disorders are intimately linked, and both are characteristic features of diabetes and obesity [136]. Diabetes and obesity are linked to dramatically higher risk of cancer, particularly of the liver and gastrointestinal tract [137]. This is directly linked to bile acid dysregulation and dysbiosis of the gut microbiome. </a:t>
            </a:r>
          </a:p>
          <a:p>
            <a:r>
              <a:rPr lang="en-US" dirty="0">
                <a:solidFill>
                  <a:schemeClr val="bg1"/>
                </a:solidFill>
                <a:effectLst>
                  <a:outerShdw blurRad="50800" dist="38100" dir="5400000" algn="t" rotWithShape="0">
                    <a:prstClr val="black">
                      <a:alpha val="40000"/>
                    </a:prstClr>
                  </a:outerShdw>
                </a:effectLst>
              </a:rPr>
              <a:t>Gut dysbiosis, due in part to glyphosate’s antimicrobial effects, leads to gut inflammation and impairment of the gut barrier function. This means that pathogens will escape the gut and infiltrate the liver. (134-5)</a:t>
            </a:r>
          </a:p>
          <a:p>
            <a:pPr marL="0" indent="0">
              <a:buNone/>
            </a:pPr>
            <a:endParaRPr lang="en-US" dirty="0"/>
          </a:p>
        </p:txBody>
      </p:sp>
    </p:spTree>
    <p:extLst>
      <p:ext uri="{BB962C8B-B14F-4D97-AF65-F5344CB8AC3E}">
        <p14:creationId xmlns:p14="http://schemas.microsoft.com/office/powerpoint/2010/main" val="363930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AB5A-4A86-9A4B-87CF-45A3275BE148}"/>
              </a:ext>
            </a:extLst>
          </p:cNvPr>
          <p:cNvSpPr>
            <a:spLocks noGrp="1"/>
          </p:cNvSpPr>
          <p:nvPr>
            <p:ph type="title"/>
          </p:nvPr>
        </p:nvSpPr>
        <p:spPr/>
        <p:txBody>
          <a:bodyPr/>
          <a:lstStyle/>
          <a:p>
            <a:r>
              <a:rPr lang="en-US" dirty="0">
                <a:solidFill>
                  <a:schemeClr val="bg1"/>
                </a:solidFill>
                <a:effectLst>
                  <a:outerShdw blurRad="50800" dist="38100" dir="5400000" algn="t" rotWithShape="0">
                    <a:prstClr val="black">
                      <a:alpha val="40000"/>
                    </a:prstClr>
                  </a:outerShdw>
                </a:effectLst>
              </a:rPr>
              <a:t>Conclusions</a:t>
            </a:r>
          </a:p>
        </p:txBody>
      </p:sp>
      <p:sp>
        <p:nvSpPr>
          <p:cNvPr id="3" name="Content Placeholder 2">
            <a:extLst>
              <a:ext uri="{FF2B5EF4-FFF2-40B4-BE49-F238E27FC236}">
                <a16:creationId xmlns:a16="http://schemas.microsoft.com/office/drawing/2014/main" id="{BB1F9EC5-159B-EE42-8243-62A63DF1728B}"/>
              </a:ext>
            </a:extLst>
          </p:cNvPr>
          <p:cNvSpPr>
            <a:spLocks noGrp="1"/>
          </p:cNvSpPr>
          <p:nvPr>
            <p:ph idx="1"/>
          </p:nvPr>
        </p:nvSpPr>
        <p:spPr>
          <a:xfrm>
            <a:off x="838200" y="1825624"/>
            <a:ext cx="10515600" cy="5032375"/>
          </a:xfrm>
        </p:spPr>
        <p:txBody>
          <a:bodyPr>
            <a:normAutofit lnSpcReduction="10000"/>
          </a:bodyPr>
          <a:lstStyle/>
          <a:p>
            <a:r>
              <a:rPr lang="en-US" dirty="0">
                <a:solidFill>
                  <a:schemeClr val="bg1"/>
                </a:solidFill>
                <a:effectLst>
                  <a:outerShdw blurRad="50800" dist="38100" dir="5400000" algn="t" rotWithShape="0">
                    <a:prstClr val="black">
                      <a:alpha val="40000"/>
                    </a:prstClr>
                  </a:outerShdw>
                </a:effectLst>
              </a:rPr>
              <a:t>…we have provided strong evidence that glyphosate is likely contributing to the increased prevalence of multiple types of cancer in humans. Monsanto’s own early studies revealed some trends in animal models that should not have been ignored. Forty years of glyphosate exposure have provided a living laboratory where humans are the guinea pigs and the outcomes are alarmingly apparent. (141)</a:t>
            </a:r>
          </a:p>
          <a:p>
            <a:r>
              <a:rPr lang="en-US" dirty="0">
                <a:solidFill>
                  <a:schemeClr val="bg1"/>
                </a:solidFill>
                <a:effectLst>
                  <a:outerShdw blurRad="50800" dist="38100" dir="5400000" algn="t" rotWithShape="0">
                    <a:prstClr val="black">
                      <a:alpha val="40000"/>
                    </a:prstClr>
                  </a:outerShdw>
                </a:effectLst>
              </a:rPr>
              <a:t>We have shown that glyphosate transforms exposed cells into a </a:t>
            </a:r>
            <a:r>
              <a:rPr lang="en-US" dirty="0" err="1">
                <a:solidFill>
                  <a:schemeClr val="bg1"/>
                </a:solidFill>
                <a:effectLst>
                  <a:outerShdw blurRad="50800" dist="38100" dir="5400000" algn="t" rotWithShape="0">
                    <a:prstClr val="black">
                      <a:alpha val="40000"/>
                    </a:prstClr>
                  </a:outerShdw>
                </a:effectLst>
              </a:rPr>
              <a:t>tumour</a:t>
            </a:r>
            <a:r>
              <a:rPr lang="en-US" dirty="0">
                <a:solidFill>
                  <a:schemeClr val="bg1"/>
                </a:solidFill>
                <a:effectLst>
                  <a:outerShdw blurRad="50800" dist="38100" dir="5400000" algn="t" rotWithShape="0">
                    <a:prstClr val="black">
                      <a:alpha val="40000"/>
                    </a:prstClr>
                  </a:outerShdw>
                </a:effectLst>
              </a:rPr>
              <a:t>-provoking state by suppressing crucial enzymes in the electron transport chain, such as succinate dehydrogenase and fumarate hydratase. Glyphosate chelates manganese, reducing its bioavailability, and manganese is an important catalyst for Mn-SOD, which protects mitochondria from oxidative damage, which can cause mutations in DNA. (141)</a:t>
            </a:r>
          </a:p>
          <a:p>
            <a:endParaRPr lang="en-US" dirty="0"/>
          </a:p>
          <a:p>
            <a:endParaRPr lang="en-US" dirty="0"/>
          </a:p>
        </p:txBody>
      </p:sp>
    </p:spTree>
    <p:extLst>
      <p:ext uri="{BB962C8B-B14F-4D97-AF65-F5344CB8AC3E}">
        <p14:creationId xmlns:p14="http://schemas.microsoft.com/office/powerpoint/2010/main" val="813489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AB5A-4A86-9A4B-87CF-45A3275BE148}"/>
              </a:ext>
            </a:extLst>
          </p:cNvPr>
          <p:cNvSpPr>
            <a:spLocks noGrp="1"/>
          </p:cNvSpPr>
          <p:nvPr>
            <p:ph type="title"/>
          </p:nvPr>
        </p:nvSpPr>
        <p:spPr/>
        <p:txBody>
          <a:bodyPr/>
          <a:lstStyle/>
          <a:p>
            <a:r>
              <a:rPr lang="en-US" dirty="0">
                <a:solidFill>
                  <a:schemeClr val="bg1"/>
                </a:solidFill>
                <a:effectLst>
                  <a:outerShdw blurRad="50800" dist="38100" dir="5400000" algn="t" rotWithShape="0">
                    <a:prstClr val="black">
                      <a:alpha val="40000"/>
                    </a:prstClr>
                  </a:outerShdw>
                </a:effectLst>
              </a:rPr>
              <a:t>Conclusions</a:t>
            </a:r>
          </a:p>
        </p:txBody>
      </p:sp>
      <p:sp>
        <p:nvSpPr>
          <p:cNvPr id="3" name="Content Placeholder 2">
            <a:extLst>
              <a:ext uri="{FF2B5EF4-FFF2-40B4-BE49-F238E27FC236}">
                <a16:creationId xmlns:a16="http://schemas.microsoft.com/office/drawing/2014/main" id="{BB1F9EC5-159B-EE42-8243-62A63DF1728B}"/>
              </a:ext>
            </a:extLst>
          </p:cNvPr>
          <p:cNvSpPr>
            <a:spLocks noGrp="1"/>
          </p:cNvSpPr>
          <p:nvPr>
            <p:ph idx="1"/>
          </p:nvPr>
        </p:nvSpPr>
        <p:spPr>
          <a:xfrm>
            <a:off x="838200" y="1663412"/>
            <a:ext cx="10515600" cy="5032375"/>
          </a:xfrm>
        </p:spPr>
        <p:txBody>
          <a:bodyPr>
            <a:normAutofit lnSpcReduction="10000"/>
          </a:bodyPr>
          <a:lstStyle/>
          <a:p>
            <a:r>
              <a:rPr lang="en-US" dirty="0">
                <a:solidFill>
                  <a:schemeClr val="bg1"/>
                </a:solidFill>
                <a:effectLst>
                  <a:outerShdw blurRad="50800" dist="38100" dir="5400000" algn="t" rotWithShape="0">
                    <a:prstClr val="black">
                      <a:alpha val="40000"/>
                    </a:prstClr>
                  </a:outerShdw>
                </a:effectLst>
              </a:rPr>
              <a:t>Multiple studies, both in vitro and in vivo, have shown that glyphosate damages DNA, a direct step towards tumorigenicity. These studies have been conducted on sea urchins, fish, mice and various human cell types in vitro. Children in Malaysia living near rice paddies have evidence of DNA damage. </a:t>
            </a:r>
          </a:p>
          <a:p>
            <a:r>
              <a:rPr lang="en-US" dirty="0">
                <a:solidFill>
                  <a:schemeClr val="bg1"/>
                </a:solidFill>
                <a:effectLst>
                  <a:outerShdw blurRad="50800" dist="38100" dir="5400000" algn="t" rotWithShape="0">
                    <a:prstClr val="black">
                      <a:alpha val="40000"/>
                    </a:prstClr>
                  </a:outerShdw>
                </a:effectLst>
              </a:rPr>
              <a:t>Epidemiological studies strongly support links between glyphosate and multiple cancers, with extremely well matched upward trends in multiple forms of cancer in step with the increased use of glyphosate on corn and soy crops.  (141)</a:t>
            </a:r>
          </a:p>
          <a:p>
            <a:r>
              <a:rPr lang="en-US" dirty="0">
                <a:solidFill>
                  <a:schemeClr val="bg1"/>
                </a:solidFill>
                <a:effectLst>
                  <a:outerShdw blurRad="50800" dist="38100" dir="5400000" algn="t" rotWithShape="0">
                    <a:prstClr val="black">
                      <a:alpha val="40000"/>
                    </a:prstClr>
                  </a:outerShdw>
                </a:effectLst>
              </a:rPr>
              <a:t>While these strong correlations cannot prove causality, the biological evidence is strong to support mechanisms that are likely in play, which can explain the observed correlations through plausible scientific arguments. </a:t>
            </a:r>
          </a:p>
          <a:p>
            <a:endParaRPr lang="en-US" dirty="0">
              <a:solidFill>
                <a:schemeClr val="bg1"/>
              </a:solidFill>
              <a:effectLst>
                <a:outerShdw blurRad="50800" dist="38100" dir="5400000" algn="t" rotWithShape="0">
                  <a:prstClr val="black">
                    <a:alpha val="40000"/>
                  </a:prstClr>
                </a:outerShdw>
              </a:effectLst>
            </a:endParaRPr>
          </a:p>
          <a:p>
            <a:endParaRPr lang="en-US" dirty="0">
              <a:solidFill>
                <a:schemeClr val="bg1"/>
              </a:solidFill>
              <a:effectLst>
                <a:outerShdw blurRad="50800" dist="38100" dir="5400000" algn="t" rotWithShape="0">
                  <a:prstClr val="black">
                    <a:alpha val="40000"/>
                  </a:prstClr>
                </a:outerShdw>
              </a:effectLst>
            </a:endParaRPr>
          </a:p>
          <a:p>
            <a:endParaRPr lang="en-US" dirty="0"/>
          </a:p>
          <a:p>
            <a:endParaRPr lang="en-US" dirty="0"/>
          </a:p>
        </p:txBody>
      </p:sp>
    </p:spTree>
    <p:extLst>
      <p:ext uri="{BB962C8B-B14F-4D97-AF65-F5344CB8AC3E}">
        <p14:creationId xmlns:p14="http://schemas.microsoft.com/office/powerpoint/2010/main" val="329200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AB5A-4A86-9A4B-87CF-45A3275BE148}"/>
              </a:ext>
            </a:extLst>
          </p:cNvPr>
          <p:cNvSpPr>
            <a:spLocks noGrp="1"/>
          </p:cNvSpPr>
          <p:nvPr>
            <p:ph type="title"/>
          </p:nvPr>
        </p:nvSpPr>
        <p:spPr/>
        <p:txBody>
          <a:bodyPr/>
          <a:lstStyle/>
          <a:p>
            <a:r>
              <a:rPr lang="en-US" dirty="0">
                <a:solidFill>
                  <a:schemeClr val="bg1"/>
                </a:solidFill>
                <a:effectLst>
                  <a:outerShdw blurRad="50800" dist="38100" dir="5400000" algn="t" rotWithShape="0">
                    <a:prstClr val="black">
                      <a:alpha val="40000"/>
                    </a:prstClr>
                  </a:outerShdw>
                </a:effectLst>
              </a:rPr>
              <a:t>Conclusions</a:t>
            </a:r>
          </a:p>
        </p:txBody>
      </p:sp>
      <p:sp>
        <p:nvSpPr>
          <p:cNvPr id="3" name="Content Placeholder 2">
            <a:extLst>
              <a:ext uri="{FF2B5EF4-FFF2-40B4-BE49-F238E27FC236}">
                <a16:creationId xmlns:a16="http://schemas.microsoft.com/office/drawing/2014/main" id="{BB1F9EC5-159B-EE42-8243-62A63DF1728B}"/>
              </a:ext>
            </a:extLst>
          </p:cNvPr>
          <p:cNvSpPr>
            <a:spLocks noGrp="1"/>
          </p:cNvSpPr>
          <p:nvPr>
            <p:ph idx="1"/>
          </p:nvPr>
        </p:nvSpPr>
        <p:spPr>
          <a:xfrm>
            <a:off x="838200" y="1663412"/>
            <a:ext cx="10515600" cy="5032375"/>
          </a:xfrm>
        </p:spPr>
        <p:txBody>
          <a:bodyPr>
            <a:normAutofit/>
          </a:bodyPr>
          <a:lstStyle/>
          <a:p>
            <a:r>
              <a:rPr lang="en-US" dirty="0">
                <a:solidFill>
                  <a:schemeClr val="bg1"/>
                </a:solidFill>
                <a:effectLst>
                  <a:outerShdw blurRad="50800" dist="38100" dir="5400000" algn="t" rotWithShape="0">
                    <a:prstClr val="black">
                      <a:alpha val="40000"/>
                    </a:prstClr>
                  </a:outerShdw>
                </a:effectLst>
              </a:rPr>
              <a:t>Manganese deficiency stresses the pancreas and impairs insulin synthesis, and this could explain the recent epidemic in pancreatic cancer. Increased oxalate, due in part to the proprietary formulations, stresses the kidney and contributes to risk of renal </a:t>
            </a:r>
            <a:r>
              <a:rPr lang="en-US" dirty="0" err="1">
                <a:solidFill>
                  <a:schemeClr val="bg1"/>
                </a:solidFill>
                <a:effectLst>
                  <a:outerShdw blurRad="50800" dist="38100" dir="5400000" algn="t" rotWithShape="0">
                    <a:prstClr val="black">
                      <a:alpha val="40000"/>
                    </a:prstClr>
                  </a:outerShdw>
                </a:effectLst>
              </a:rPr>
              <a:t>tumours</a:t>
            </a:r>
            <a:r>
              <a:rPr lang="en-US" dirty="0">
                <a:solidFill>
                  <a:schemeClr val="bg1"/>
                </a:solidFill>
                <a:effectLst>
                  <a:outerShdw blurRad="50800" dist="38100" dir="5400000" algn="t" rotWithShape="0">
                    <a:prstClr val="black">
                      <a:alpha val="40000"/>
                    </a:prstClr>
                  </a:outerShdw>
                </a:effectLst>
              </a:rPr>
              <a:t>. Glyphosate’s accumulation in bone marrow can be expected to disrupt the maturation process of lymphocytes from stem cell precursors. Glycine forms conjugates with organic benzene- derived carcinogenic agents, and glyphosate likely interferes with this process. Glyphosate’s interference with CYP enzyme function impairs detoxification of multiple other carcinogenic agents, increasing their carcinogenic potential. Overall, the evidence of the carcinogenicity of glyphosate is compelling and multifactorial.  (141)</a:t>
            </a:r>
          </a:p>
          <a:p>
            <a:endParaRPr lang="en-US" dirty="0">
              <a:solidFill>
                <a:schemeClr val="bg1"/>
              </a:solidFill>
              <a:effectLst>
                <a:outerShdw blurRad="50800" dist="38100" dir="5400000" algn="t" rotWithShape="0">
                  <a:prstClr val="black">
                    <a:alpha val="40000"/>
                  </a:prstClr>
                </a:outerShdw>
              </a:effectLst>
            </a:endParaRPr>
          </a:p>
          <a:p>
            <a:endParaRPr lang="en-US" dirty="0"/>
          </a:p>
          <a:p>
            <a:endParaRPr lang="en-US" dirty="0"/>
          </a:p>
        </p:txBody>
      </p:sp>
    </p:spTree>
    <p:extLst>
      <p:ext uri="{BB962C8B-B14F-4D97-AF65-F5344CB8AC3E}">
        <p14:creationId xmlns:p14="http://schemas.microsoft.com/office/powerpoint/2010/main" val="77194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8212-AD89-AB40-9AAF-034B9CEA0F94}"/>
              </a:ext>
            </a:extLst>
          </p:cNvPr>
          <p:cNvSpPr>
            <a:spLocks noGrp="1"/>
          </p:cNvSpPr>
          <p:nvPr>
            <p:ph type="ctrTitle"/>
          </p:nvPr>
        </p:nvSpPr>
        <p:spPr>
          <a:xfrm>
            <a:off x="277090" y="4033405"/>
            <a:ext cx="11610109" cy="2589067"/>
          </a:xfrm>
        </p:spPr>
        <p:txBody>
          <a:bodyPr>
            <a:normAutofit fontScale="90000"/>
          </a:bodyPr>
          <a:lstStyle/>
          <a:p>
            <a:pPr algn="r"/>
            <a:r>
              <a:rPr lang="en-US" sz="3200" dirty="0">
                <a:solidFill>
                  <a:schemeClr val="bg1"/>
                </a:solidFill>
                <a:effectLst>
                  <a:outerShdw blurRad="50800" dist="38100" dir="5400000" algn="t" rotWithShape="0">
                    <a:prstClr val="black">
                      <a:alpha val="40000"/>
                    </a:prstClr>
                  </a:outerShdw>
                </a:effectLst>
              </a:rPr>
              <a:t>A study of rats fed GM maize and/or Roundup in their water over their entire lifespan revealed significantly increased risk of massive mammary </a:t>
            </a:r>
            <a:r>
              <a:rPr lang="en-US" sz="3200" dirty="0" err="1">
                <a:solidFill>
                  <a:schemeClr val="bg1"/>
                </a:solidFill>
                <a:effectLst>
                  <a:outerShdw blurRad="50800" dist="38100" dir="5400000" algn="t" rotWithShape="0">
                    <a:prstClr val="black">
                      <a:alpha val="40000"/>
                    </a:prstClr>
                  </a:outerShdw>
                </a:effectLst>
              </a:rPr>
              <a:t>tumours</a:t>
            </a:r>
            <a:r>
              <a:rPr lang="en-US" sz="3200" dirty="0">
                <a:solidFill>
                  <a:schemeClr val="bg1"/>
                </a:solidFill>
                <a:effectLst>
                  <a:outerShdw blurRad="50800" dist="38100" dir="5400000" algn="t" rotWithShape="0">
                    <a:prstClr val="black">
                      <a:alpha val="40000"/>
                    </a:prstClr>
                  </a:outerShdw>
                </a:effectLst>
              </a:rPr>
              <a:t> in the females, along with kidney and liver damage in the males.</a:t>
            </a:r>
            <a:br>
              <a:rPr lang="en-US" sz="3200" dirty="0">
                <a:solidFill>
                  <a:schemeClr val="bg1"/>
                </a:solidFill>
                <a:effectLst>
                  <a:outerShdw blurRad="50800" dist="38100" dir="5400000" algn="t" rotWithShape="0">
                    <a:prstClr val="black">
                      <a:alpha val="40000"/>
                    </a:prstClr>
                  </a:outerShdw>
                </a:effectLst>
              </a:rPr>
            </a:br>
            <a:r>
              <a:rPr lang="en-US" sz="3200" dirty="0">
                <a:solidFill>
                  <a:schemeClr val="bg1"/>
                </a:solidFill>
                <a:effectLst>
                  <a:outerShdw blurRad="50800" dist="38100" dir="5400000" algn="t" rotWithShape="0">
                    <a:prstClr val="black">
                      <a:alpha val="40000"/>
                    </a:prstClr>
                  </a:outerShdw>
                </a:effectLst>
              </a:rPr>
              <a:t>(122) </a:t>
            </a:r>
            <a:br>
              <a:rPr lang="en-US" sz="3200" dirty="0">
                <a:solidFill>
                  <a:schemeClr val="bg1"/>
                </a:solidFill>
                <a:effectLst>
                  <a:outerShdw blurRad="50800" dist="38100" dir="5400000" algn="t" rotWithShape="0">
                    <a:prstClr val="black">
                      <a:alpha val="40000"/>
                    </a:prstClr>
                  </a:outerShdw>
                </a:effectLst>
              </a:rPr>
            </a:br>
            <a:endParaRPr lang="en-US" sz="3200" dirty="0">
              <a:solidFill>
                <a:schemeClr val="bg1"/>
              </a:solidFill>
              <a:effectLst>
                <a:outerShdw blurRad="50800" dist="38100" dir="5400000" algn="t" rotWithShape="0">
                  <a:prstClr val="black">
                    <a:alpha val="40000"/>
                  </a:prstClr>
                </a:outerShdw>
              </a:effectLst>
            </a:endParaRPr>
          </a:p>
        </p:txBody>
      </p:sp>
      <p:pic>
        <p:nvPicPr>
          <p:cNvPr id="4" name="Picture 3">
            <a:extLst>
              <a:ext uri="{FF2B5EF4-FFF2-40B4-BE49-F238E27FC236}">
                <a16:creationId xmlns:a16="http://schemas.microsoft.com/office/drawing/2014/main" id="{18486B0F-8327-6F4A-B4EF-F2A3BD6DA184}"/>
              </a:ext>
            </a:extLst>
          </p:cNvPr>
          <p:cNvPicPr>
            <a:picLocks noChangeAspect="1"/>
          </p:cNvPicPr>
          <p:nvPr/>
        </p:nvPicPr>
        <p:blipFill>
          <a:blip r:embed="rId3"/>
          <a:stretch>
            <a:fillRect/>
          </a:stretch>
        </p:blipFill>
        <p:spPr>
          <a:xfrm>
            <a:off x="2834105" y="375805"/>
            <a:ext cx="6523789" cy="3657600"/>
          </a:xfrm>
          <a:prstGeom prst="rect">
            <a:avLst/>
          </a:prstGeom>
        </p:spPr>
      </p:pic>
    </p:spTree>
    <p:extLst>
      <p:ext uri="{BB962C8B-B14F-4D97-AF65-F5344CB8AC3E}">
        <p14:creationId xmlns:p14="http://schemas.microsoft.com/office/powerpoint/2010/main" val="292690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8212-AD89-AB40-9AAF-034B9CEA0F94}"/>
              </a:ext>
            </a:extLst>
          </p:cNvPr>
          <p:cNvSpPr>
            <a:spLocks noGrp="1"/>
          </p:cNvSpPr>
          <p:nvPr>
            <p:ph type="ctrTitle"/>
          </p:nvPr>
        </p:nvSpPr>
        <p:spPr>
          <a:xfrm>
            <a:off x="0" y="4268933"/>
            <a:ext cx="11582400" cy="2589067"/>
          </a:xfrm>
        </p:spPr>
        <p:txBody>
          <a:bodyPr>
            <a:normAutofit fontScale="90000"/>
          </a:bodyPr>
          <a:lstStyle/>
          <a:p>
            <a:pPr algn="r"/>
            <a:r>
              <a:rPr lang="en-US" sz="3200" dirty="0">
                <a:solidFill>
                  <a:schemeClr val="bg1"/>
                </a:solidFill>
                <a:effectLst>
                  <a:outerShdw blurRad="50800" dist="38100" dir="5400000" algn="t" rotWithShape="0">
                    <a:prstClr val="black">
                      <a:alpha val="40000"/>
                    </a:prstClr>
                  </a:outerShdw>
                </a:effectLst>
              </a:rPr>
              <a:t>Most of the </a:t>
            </a:r>
            <a:r>
              <a:rPr lang="en-US" sz="3200" dirty="0" err="1">
                <a:solidFill>
                  <a:schemeClr val="bg1"/>
                </a:solidFill>
                <a:effectLst>
                  <a:outerShdw blurRad="50800" dist="38100" dir="5400000" algn="t" rotWithShape="0">
                    <a:prstClr val="black">
                      <a:alpha val="40000"/>
                    </a:prstClr>
                  </a:outerShdw>
                </a:effectLst>
              </a:rPr>
              <a:t>tumours</a:t>
            </a:r>
            <a:r>
              <a:rPr lang="en-US" sz="3200" dirty="0">
                <a:solidFill>
                  <a:schemeClr val="bg1"/>
                </a:solidFill>
                <a:effectLst>
                  <a:outerShdw blurRad="50800" dist="38100" dir="5400000" algn="t" rotWithShape="0">
                    <a:prstClr val="black">
                      <a:alpha val="40000"/>
                    </a:prstClr>
                  </a:outerShdw>
                </a:effectLst>
              </a:rPr>
              <a:t> were benign, but there were three metastases (in female animals) and two </a:t>
            </a:r>
            <a:r>
              <a:rPr lang="en-US" sz="3200" dirty="0" err="1">
                <a:solidFill>
                  <a:schemeClr val="bg1"/>
                </a:solidFill>
                <a:effectLst>
                  <a:outerShdw blurRad="50800" dist="38100" dir="5400000" algn="t" rotWithShape="0">
                    <a:prstClr val="black">
                      <a:alpha val="40000"/>
                    </a:prstClr>
                  </a:outerShdw>
                </a:effectLst>
              </a:rPr>
              <a:t>Wilm’s</a:t>
            </a:r>
            <a:r>
              <a:rPr lang="en-US" sz="3200" dirty="0">
                <a:solidFill>
                  <a:schemeClr val="bg1"/>
                </a:solidFill>
                <a:effectLst>
                  <a:outerShdw blurRad="50800" dist="38100" dir="5400000" algn="t" rotWithShape="0">
                    <a:prstClr val="black">
                      <a:alpha val="40000"/>
                    </a:prstClr>
                  </a:outerShdw>
                </a:effectLst>
              </a:rPr>
              <a:t> </a:t>
            </a:r>
            <a:r>
              <a:rPr lang="en-US" sz="3200" dirty="0" err="1">
                <a:solidFill>
                  <a:schemeClr val="bg1"/>
                </a:solidFill>
                <a:effectLst>
                  <a:outerShdw blurRad="50800" dist="38100" dir="5400000" algn="t" rotWithShape="0">
                    <a:prstClr val="black">
                      <a:alpha val="40000"/>
                    </a:prstClr>
                  </a:outerShdw>
                </a:effectLst>
              </a:rPr>
              <a:t>tumours</a:t>
            </a:r>
            <a:r>
              <a:rPr lang="en-US" sz="3200" dirty="0">
                <a:solidFill>
                  <a:schemeClr val="bg1"/>
                </a:solidFill>
                <a:effectLst>
                  <a:outerShdw blurRad="50800" dist="38100" dir="5400000" algn="t" rotWithShape="0">
                    <a:prstClr val="black">
                      <a:alpha val="40000"/>
                    </a:prstClr>
                  </a:outerShdw>
                </a:effectLst>
              </a:rPr>
              <a:t> found in the kidneys of males, which had to be euthanized early due to the excessive </a:t>
            </a:r>
            <a:r>
              <a:rPr lang="en-US" sz="3200" dirty="0" err="1">
                <a:solidFill>
                  <a:schemeClr val="bg1"/>
                </a:solidFill>
                <a:effectLst>
                  <a:outerShdw blurRad="50800" dist="38100" dir="5400000" algn="t" rotWithShape="0">
                    <a:prstClr val="black">
                      <a:alpha val="40000"/>
                    </a:prstClr>
                  </a:outerShdw>
                </a:effectLst>
              </a:rPr>
              <a:t>tumours</a:t>
            </a:r>
            <a:r>
              <a:rPr lang="en-US" sz="3200" dirty="0">
                <a:solidFill>
                  <a:schemeClr val="bg1"/>
                </a:solidFill>
                <a:effectLst>
                  <a:outerShdw blurRad="50800" dist="38100" dir="5400000" algn="t" rotWithShape="0">
                    <a:prstClr val="black">
                      <a:alpha val="40000"/>
                    </a:prstClr>
                  </a:outerShdw>
                </a:effectLst>
              </a:rPr>
              <a:t>, which grew to more than 25% of their body size. The exposed animals also had a shortened life span compared to the controls. </a:t>
            </a:r>
            <a:br>
              <a:rPr lang="en-US" sz="3200" dirty="0">
                <a:solidFill>
                  <a:schemeClr val="bg1"/>
                </a:solidFill>
                <a:effectLst>
                  <a:outerShdw blurRad="50800" dist="38100" dir="5400000" algn="t" rotWithShape="0">
                    <a:prstClr val="black">
                      <a:alpha val="40000"/>
                    </a:prstClr>
                  </a:outerShdw>
                </a:effectLst>
              </a:rPr>
            </a:br>
            <a:r>
              <a:rPr lang="en-US" sz="3200" dirty="0">
                <a:solidFill>
                  <a:schemeClr val="bg1"/>
                </a:solidFill>
                <a:effectLst>
                  <a:outerShdw blurRad="50800" dist="38100" dir="5400000" algn="t" rotWithShape="0">
                    <a:prstClr val="black">
                      <a:alpha val="40000"/>
                    </a:prstClr>
                  </a:outerShdw>
                </a:effectLst>
              </a:rPr>
              <a:t>(122) </a:t>
            </a:r>
            <a:br>
              <a:rPr lang="en-US" sz="3200" dirty="0">
                <a:solidFill>
                  <a:schemeClr val="bg1"/>
                </a:solidFill>
                <a:effectLst>
                  <a:outerShdw blurRad="50800" dist="38100" dir="5400000" algn="t" rotWithShape="0">
                    <a:prstClr val="black">
                      <a:alpha val="40000"/>
                    </a:prstClr>
                  </a:outerShdw>
                </a:effectLst>
              </a:rPr>
            </a:br>
            <a:endParaRPr lang="en-US" sz="3200" dirty="0">
              <a:solidFill>
                <a:schemeClr val="bg1"/>
              </a:solidFill>
              <a:effectLst>
                <a:outerShdw blurRad="50800" dist="38100" dir="5400000" algn="t" rotWithShape="0">
                  <a:prstClr val="black">
                    <a:alpha val="40000"/>
                  </a:prstClr>
                </a:outerShdw>
              </a:effectLst>
            </a:endParaRPr>
          </a:p>
        </p:txBody>
      </p:sp>
      <p:pic>
        <p:nvPicPr>
          <p:cNvPr id="5" name="Picture 4">
            <a:extLst>
              <a:ext uri="{FF2B5EF4-FFF2-40B4-BE49-F238E27FC236}">
                <a16:creationId xmlns:a16="http://schemas.microsoft.com/office/drawing/2014/main" id="{0DAC04ED-BA00-2945-AAD1-77D2C97F7BCF}"/>
              </a:ext>
            </a:extLst>
          </p:cNvPr>
          <p:cNvPicPr>
            <a:picLocks noChangeAspect="1"/>
          </p:cNvPicPr>
          <p:nvPr/>
        </p:nvPicPr>
        <p:blipFill>
          <a:blip r:embed="rId3"/>
          <a:stretch>
            <a:fillRect/>
          </a:stretch>
        </p:blipFill>
        <p:spPr>
          <a:xfrm>
            <a:off x="3635604" y="272472"/>
            <a:ext cx="4920792" cy="3657600"/>
          </a:xfrm>
          <a:prstGeom prst="rect">
            <a:avLst/>
          </a:prstGeom>
        </p:spPr>
      </p:pic>
    </p:spTree>
    <p:extLst>
      <p:ext uri="{BB962C8B-B14F-4D97-AF65-F5344CB8AC3E}">
        <p14:creationId xmlns:p14="http://schemas.microsoft.com/office/powerpoint/2010/main" val="394250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D96F4CA-2C10-314B-A9C2-8F1D5009088D}"/>
              </a:ext>
            </a:extLst>
          </p:cNvPr>
          <p:cNvSpPr txBox="1"/>
          <p:nvPr/>
        </p:nvSpPr>
        <p:spPr>
          <a:xfrm>
            <a:off x="1749607" y="1413063"/>
            <a:ext cx="9444868" cy="4031873"/>
          </a:xfrm>
          <a:prstGeom prst="rect">
            <a:avLst/>
          </a:prstGeom>
          <a:noFill/>
        </p:spPr>
        <p:txBody>
          <a:bodyPr wrap="square" rtlCol="0">
            <a:spAutoFit/>
          </a:bodyPr>
          <a:lstStyle/>
          <a:p>
            <a:pPr marL="285750" indent="-285750">
              <a:buFont typeface="Arial" panose="020B0604020202020204" pitchFamily="34" charset="0"/>
              <a:buChar char="•"/>
            </a:pPr>
            <a:endParaRPr lang="en-US" sz="3200" dirty="0">
              <a:solidFill>
                <a:schemeClr val="bg1"/>
              </a:solidFill>
              <a:effectLst>
                <a:outerShdw blurRad="50800" dist="38100" dir="5400000" algn="t" rotWithShape="0">
                  <a:prstClr val="black">
                    <a:alpha val="40000"/>
                  </a:prstClr>
                </a:outerShdw>
              </a:effectLst>
            </a:endParaRPr>
          </a:p>
          <a:p>
            <a:pPr marL="285750" indent="-285750">
              <a:buFont typeface="Arial" panose="020B0604020202020204" pitchFamily="34" charset="0"/>
              <a:buChar char="•"/>
            </a:pPr>
            <a:r>
              <a:rPr lang="en-US" sz="3200" dirty="0">
                <a:solidFill>
                  <a:schemeClr val="bg1"/>
                </a:solidFill>
                <a:effectLst>
                  <a:outerShdw blurRad="50800" dist="38100" dir="5400000" algn="t" rotWithShape="0">
                    <a:prstClr val="black">
                      <a:alpha val="40000"/>
                    </a:prstClr>
                  </a:outerShdw>
                </a:effectLst>
              </a:rPr>
              <a:t> Glyphosate has been demonstrated to have  </a:t>
            </a:r>
            <a:r>
              <a:rPr lang="en-US" sz="3200" dirty="0" err="1">
                <a:solidFill>
                  <a:schemeClr val="bg1"/>
                </a:solidFill>
                <a:effectLst>
                  <a:outerShdw blurRad="50800" dist="38100" dir="5400000" algn="t" rotWithShape="0">
                    <a:prstClr val="black">
                      <a:alpha val="40000"/>
                    </a:prstClr>
                  </a:outerShdw>
                </a:effectLst>
              </a:rPr>
              <a:t>oestrogenic</a:t>
            </a:r>
            <a:r>
              <a:rPr lang="en-US" sz="3200" dirty="0">
                <a:solidFill>
                  <a:schemeClr val="bg1"/>
                </a:solidFill>
                <a:effectLst>
                  <a:outerShdw blurRad="50800" dist="38100" dir="5400000" algn="t" rotWithShape="0">
                    <a:prstClr val="black">
                      <a:alpha val="40000"/>
                    </a:prstClr>
                  </a:outerShdw>
                </a:effectLst>
              </a:rPr>
              <a:t> effects at minute dosages, in in vitro  experiments on mammary </a:t>
            </a:r>
            <a:r>
              <a:rPr lang="en-US" sz="3200" dirty="0" err="1">
                <a:solidFill>
                  <a:schemeClr val="bg1"/>
                </a:solidFill>
                <a:effectLst>
                  <a:outerShdw blurRad="50800" dist="38100" dir="5400000" algn="t" rotWithShape="0">
                    <a:prstClr val="black">
                      <a:alpha val="40000"/>
                    </a:prstClr>
                  </a:outerShdw>
                </a:effectLst>
              </a:rPr>
              <a:t>tumour</a:t>
            </a:r>
            <a:r>
              <a:rPr lang="en-US" sz="3200" dirty="0">
                <a:solidFill>
                  <a:schemeClr val="bg1"/>
                </a:solidFill>
                <a:effectLst>
                  <a:outerShdw blurRad="50800" dist="38100" dir="5400000" algn="t" rotWithShape="0">
                    <a:prstClr val="black">
                      <a:alpha val="40000"/>
                    </a:prstClr>
                  </a:outerShdw>
                </a:effectLst>
              </a:rPr>
              <a:t> cells. </a:t>
            </a:r>
          </a:p>
          <a:p>
            <a:pPr marL="285750" indent="-285750">
              <a:buFont typeface="Arial" panose="020B0604020202020204" pitchFamily="34" charset="0"/>
              <a:buChar char="•"/>
            </a:pPr>
            <a:endParaRPr lang="en-US" sz="3200" dirty="0">
              <a:solidFill>
                <a:schemeClr val="bg1"/>
              </a:solidFill>
              <a:effectLst>
                <a:outerShdw blurRad="50800" dist="38100" dir="5400000" algn="t" rotWithShape="0">
                  <a:prstClr val="black">
                    <a:alpha val="40000"/>
                  </a:prstClr>
                </a:outerShdw>
              </a:effectLst>
            </a:endParaRPr>
          </a:p>
          <a:p>
            <a:pPr marL="285750" indent="-285750">
              <a:buFont typeface="Arial" panose="020B0604020202020204" pitchFamily="34" charset="0"/>
              <a:buChar char="•"/>
            </a:pPr>
            <a:r>
              <a:rPr lang="en-US" sz="3200" dirty="0">
                <a:solidFill>
                  <a:schemeClr val="bg1"/>
                </a:solidFill>
                <a:effectLst>
                  <a:outerShdw blurRad="50800" dist="38100" dir="5400000" algn="t" rotWithShape="0">
                    <a:prstClr val="black">
                      <a:alpha val="40000"/>
                    </a:prstClr>
                  </a:outerShdw>
                </a:effectLst>
              </a:rPr>
              <a:t>Glyphosate was able to induce proliferation in these</a:t>
            </a:r>
          </a:p>
          <a:p>
            <a:r>
              <a:rPr lang="en-US" sz="3200" dirty="0">
                <a:solidFill>
                  <a:schemeClr val="bg1"/>
                </a:solidFill>
                <a:effectLst>
                  <a:outerShdw blurRad="50800" dist="38100" dir="5400000" algn="t" rotWithShape="0">
                    <a:prstClr val="black">
                      <a:alpha val="40000"/>
                    </a:prstClr>
                  </a:outerShdw>
                </a:effectLst>
              </a:rPr>
              <a:t>    cells in concentrations of parts per trillion!</a:t>
            </a:r>
            <a:br>
              <a:rPr lang="en-US" sz="3200" dirty="0">
                <a:solidFill>
                  <a:schemeClr val="bg1"/>
                </a:solidFill>
                <a:effectLst>
                  <a:outerShdw blurRad="50800" dist="38100" dir="5400000" algn="t" rotWithShape="0">
                    <a:prstClr val="black">
                      <a:alpha val="40000"/>
                    </a:prstClr>
                  </a:outerShdw>
                </a:effectLst>
              </a:rPr>
            </a:br>
            <a:endParaRPr lang="en-US" sz="3200" dirty="0"/>
          </a:p>
        </p:txBody>
      </p:sp>
    </p:spTree>
    <p:extLst>
      <p:ext uri="{BB962C8B-B14F-4D97-AF65-F5344CB8AC3E}">
        <p14:creationId xmlns:p14="http://schemas.microsoft.com/office/powerpoint/2010/main" val="81365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DCEE-4B63-344C-88EA-772CE36078F2}"/>
              </a:ext>
            </a:extLst>
          </p:cNvPr>
          <p:cNvSpPr>
            <a:spLocks noGrp="1"/>
          </p:cNvSpPr>
          <p:nvPr>
            <p:ph type="title"/>
          </p:nvPr>
        </p:nvSpPr>
        <p:spPr>
          <a:xfrm>
            <a:off x="193964" y="443345"/>
            <a:ext cx="6108778" cy="1247343"/>
          </a:xfrm>
        </p:spPr>
        <p:txBody>
          <a:bodyPr>
            <a:normAutofit fontScale="90000"/>
          </a:bodyPr>
          <a:lstStyle/>
          <a:p>
            <a:r>
              <a:rPr lang="en-US" dirty="0">
                <a:solidFill>
                  <a:schemeClr val="bg1"/>
                </a:solidFill>
                <a:effectLst>
                  <a:outerShdw blurRad="50800" dist="38100" dir="5400000" algn="t" rotWithShape="0">
                    <a:prstClr val="black">
                      <a:alpha val="40000"/>
                    </a:prstClr>
                  </a:outerShdw>
                </a:effectLst>
              </a:rPr>
              <a:t>The Paracelsus doctrine shattered</a:t>
            </a:r>
          </a:p>
        </p:txBody>
      </p:sp>
      <p:sp>
        <p:nvSpPr>
          <p:cNvPr id="3" name="Content Placeholder 2">
            <a:extLst>
              <a:ext uri="{FF2B5EF4-FFF2-40B4-BE49-F238E27FC236}">
                <a16:creationId xmlns:a16="http://schemas.microsoft.com/office/drawing/2014/main" id="{8202A726-7B3F-9549-9278-F8DDA15C1D47}"/>
              </a:ext>
            </a:extLst>
          </p:cNvPr>
          <p:cNvSpPr>
            <a:spLocks noGrp="1"/>
          </p:cNvSpPr>
          <p:nvPr>
            <p:ph idx="1"/>
          </p:nvPr>
        </p:nvSpPr>
        <p:spPr>
          <a:xfrm>
            <a:off x="193964" y="1825625"/>
            <a:ext cx="6533494" cy="4796848"/>
          </a:xfrm>
        </p:spPr>
        <p:txBody>
          <a:bodyPr>
            <a:normAutofit fontScale="92500"/>
          </a:bodyPr>
          <a:lstStyle/>
          <a:p>
            <a:pPr marL="0" indent="0">
              <a:buNone/>
            </a:pPr>
            <a:r>
              <a:rPr lang="en-US" dirty="0">
                <a:solidFill>
                  <a:schemeClr val="bg1"/>
                </a:solidFill>
                <a:effectLst>
                  <a:outerShdw blurRad="50800" dist="38100" dir="5400000" algn="t" rotWithShape="0">
                    <a:prstClr val="black">
                      <a:alpha val="40000"/>
                    </a:prstClr>
                  </a:outerShdw>
                </a:effectLst>
              </a:rPr>
              <a:t>Traditional concepts in toxicology are centered on Paracelsus’ dictum that “the dose makes the poison”, meaning that one should expect an increasing risk of toxicity as the level of exposure is increased. However, the generality of this concept has been challenged due to the realization that endocrine-disrupting chemicals (EDCs) often show a greater potential to cause cancer at very low doses than at higher doses; i.e., the relationship between dose and response is nonmonotonic, with higher doses producing a lower toxic effect than lower doses. (122)</a:t>
            </a:r>
          </a:p>
        </p:txBody>
      </p:sp>
      <p:pic>
        <p:nvPicPr>
          <p:cNvPr id="5" name="Picture 4">
            <a:extLst>
              <a:ext uri="{FF2B5EF4-FFF2-40B4-BE49-F238E27FC236}">
                <a16:creationId xmlns:a16="http://schemas.microsoft.com/office/drawing/2014/main" id="{77A770BA-37D7-A145-9B07-A0338F92B173}"/>
              </a:ext>
            </a:extLst>
          </p:cNvPr>
          <p:cNvPicPr>
            <a:picLocks noChangeAspect="1"/>
          </p:cNvPicPr>
          <p:nvPr/>
        </p:nvPicPr>
        <p:blipFill>
          <a:blip r:embed="rId2"/>
          <a:stretch>
            <a:fillRect/>
          </a:stretch>
        </p:blipFill>
        <p:spPr>
          <a:xfrm>
            <a:off x="6727458" y="0"/>
            <a:ext cx="5464542" cy="6858000"/>
          </a:xfrm>
          <a:prstGeom prst="rect">
            <a:avLst/>
          </a:prstGeom>
        </p:spPr>
      </p:pic>
    </p:spTree>
    <p:extLst>
      <p:ext uri="{BB962C8B-B14F-4D97-AF65-F5344CB8AC3E}">
        <p14:creationId xmlns:p14="http://schemas.microsoft.com/office/powerpoint/2010/main" val="405524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DCEE-4B63-344C-88EA-772CE36078F2}"/>
              </a:ext>
            </a:extLst>
          </p:cNvPr>
          <p:cNvSpPr>
            <a:spLocks noGrp="1"/>
          </p:cNvSpPr>
          <p:nvPr>
            <p:ph type="title"/>
          </p:nvPr>
        </p:nvSpPr>
        <p:spPr>
          <a:xfrm>
            <a:off x="692728" y="471054"/>
            <a:ext cx="6108778" cy="1247343"/>
          </a:xfrm>
        </p:spPr>
        <p:txBody>
          <a:bodyPr>
            <a:normAutofit/>
          </a:bodyPr>
          <a:lstStyle/>
          <a:p>
            <a:r>
              <a:rPr lang="en-US" dirty="0">
                <a:solidFill>
                  <a:schemeClr val="bg1"/>
                </a:solidFill>
                <a:effectLst>
                  <a:outerShdw blurRad="50800" dist="38100" dir="5400000" algn="t" rotWithShape="0">
                    <a:prstClr val="black">
                      <a:alpha val="40000"/>
                    </a:prstClr>
                  </a:outerShdw>
                </a:effectLst>
              </a:rPr>
              <a:t>Hydra-headed toxicity</a:t>
            </a:r>
          </a:p>
        </p:txBody>
      </p:sp>
      <p:sp>
        <p:nvSpPr>
          <p:cNvPr id="3" name="Content Placeholder 2">
            <a:extLst>
              <a:ext uri="{FF2B5EF4-FFF2-40B4-BE49-F238E27FC236}">
                <a16:creationId xmlns:a16="http://schemas.microsoft.com/office/drawing/2014/main" id="{8202A726-7B3F-9549-9278-F8DDA15C1D47}"/>
              </a:ext>
            </a:extLst>
          </p:cNvPr>
          <p:cNvSpPr>
            <a:spLocks noGrp="1"/>
          </p:cNvSpPr>
          <p:nvPr>
            <p:ph idx="1"/>
          </p:nvPr>
        </p:nvSpPr>
        <p:spPr>
          <a:xfrm>
            <a:off x="692728" y="2152794"/>
            <a:ext cx="6533494" cy="2552411"/>
          </a:xfrm>
        </p:spPr>
        <p:txBody>
          <a:bodyPr>
            <a:normAutofit/>
          </a:bodyPr>
          <a:lstStyle/>
          <a:p>
            <a:pPr marL="0" indent="0">
              <a:buNone/>
            </a:pPr>
            <a:r>
              <a:rPr lang="en-US" dirty="0">
                <a:solidFill>
                  <a:schemeClr val="bg1"/>
                </a:solidFill>
                <a:effectLst>
                  <a:outerShdw blurRad="50800" dist="38100" dir="5400000" algn="t" rotWithShape="0">
                    <a:prstClr val="black">
                      <a:alpha val="40000"/>
                    </a:prstClr>
                  </a:outerShdw>
                </a:effectLst>
              </a:rPr>
              <a:t>Glyphosate is toxic to many microbes as well as to most plants, and one likely effect of chronic low-dose oral exposure to glyphosate is a disruption of the balance among gut microbes towards an over-representation of pathogens.  (122)</a:t>
            </a:r>
          </a:p>
        </p:txBody>
      </p:sp>
      <p:pic>
        <p:nvPicPr>
          <p:cNvPr id="6" name="Picture 5">
            <a:extLst>
              <a:ext uri="{FF2B5EF4-FFF2-40B4-BE49-F238E27FC236}">
                <a16:creationId xmlns:a16="http://schemas.microsoft.com/office/drawing/2014/main" id="{807D06E9-E707-6040-AC1E-010A093C11A0}"/>
              </a:ext>
            </a:extLst>
          </p:cNvPr>
          <p:cNvPicPr>
            <a:picLocks noChangeAspect="1"/>
          </p:cNvPicPr>
          <p:nvPr/>
        </p:nvPicPr>
        <p:blipFill>
          <a:blip r:embed="rId2"/>
          <a:stretch>
            <a:fillRect/>
          </a:stretch>
        </p:blipFill>
        <p:spPr>
          <a:xfrm>
            <a:off x="7757001" y="0"/>
            <a:ext cx="4434999" cy="6858000"/>
          </a:xfrm>
          <a:prstGeom prst="rect">
            <a:avLst/>
          </a:prstGeom>
        </p:spPr>
      </p:pic>
    </p:spTree>
    <p:extLst>
      <p:ext uri="{BB962C8B-B14F-4D97-AF65-F5344CB8AC3E}">
        <p14:creationId xmlns:p14="http://schemas.microsoft.com/office/powerpoint/2010/main" val="179540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ED15-36CF-544B-ACA1-942F54E95D3B}"/>
              </a:ext>
            </a:extLst>
          </p:cNvPr>
          <p:cNvSpPr>
            <a:spLocks noGrp="1"/>
          </p:cNvSpPr>
          <p:nvPr>
            <p:ph type="title"/>
          </p:nvPr>
        </p:nvSpPr>
        <p:spPr>
          <a:xfrm>
            <a:off x="462188" y="184149"/>
            <a:ext cx="10515600" cy="1325563"/>
          </a:xfrm>
        </p:spPr>
        <p:txBody>
          <a:bodyPr/>
          <a:lstStyle/>
          <a:p>
            <a:r>
              <a:rPr lang="en-US" dirty="0">
                <a:solidFill>
                  <a:schemeClr val="bg1"/>
                </a:solidFill>
                <a:effectLst>
                  <a:outerShdw blurRad="50800" dist="38100" dir="5400000" algn="t" rotWithShape="0">
                    <a:prstClr val="black">
                      <a:alpha val="40000"/>
                    </a:prstClr>
                  </a:outerShdw>
                </a:effectLst>
              </a:rPr>
              <a:t>Inflammatory states and disease</a:t>
            </a:r>
          </a:p>
        </p:txBody>
      </p:sp>
      <p:sp>
        <p:nvSpPr>
          <p:cNvPr id="3" name="Content Placeholder 2">
            <a:extLst>
              <a:ext uri="{FF2B5EF4-FFF2-40B4-BE49-F238E27FC236}">
                <a16:creationId xmlns:a16="http://schemas.microsoft.com/office/drawing/2014/main" id="{E8C78205-41AD-5547-970E-D76191706FA3}"/>
              </a:ext>
            </a:extLst>
          </p:cNvPr>
          <p:cNvSpPr>
            <a:spLocks noGrp="1"/>
          </p:cNvSpPr>
          <p:nvPr>
            <p:ph idx="1"/>
          </p:nvPr>
        </p:nvSpPr>
        <p:spPr>
          <a:xfrm>
            <a:off x="462188" y="1690688"/>
            <a:ext cx="6283036" cy="4351338"/>
          </a:xfrm>
        </p:spPr>
        <p:txBody>
          <a:bodyPr/>
          <a:lstStyle/>
          <a:p>
            <a:pPr marL="0" indent="0">
              <a:buNone/>
            </a:pPr>
            <a:r>
              <a:rPr lang="en-US" dirty="0">
                <a:solidFill>
                  <a:schemeClr val="bg1"/>
                </a:solidFill>
                <a:effectLst>
                  <a:outerShdw blurRad="50800" dist="38100" dir="5400000" algn="t" rotWithShape="0">
                    <a:prstClr val="black">
                      <a:alpha val="40000"/>
                    </a:prstClr>
                  </a:outerShdw>
                </a:effectLst>
              </a:rPr>
              <a:t>This leads to a chronic inflammatory state in the gut, as well as an impaired gut barrier and many other sequelae. It has become increasingly apparent that chronic inflammation increases cancer risk and, in fact, many inflammatory conditions, such as Crohn’s disease, hepatitis, schistosomiasis, thyroiditis, prostatitis and inflammatory bowel disease are known cancer risk factors. (122)</a:t>
            </a:r>
          </a:p>
          <a:p>
            <a:pPr marL="0" indent="0">
              <a:buNone/>
            </a:pPr>
            <a:endParaRPr lang="en-US" dirty="0"/>
          </a:p>
        </p:txBody>
      </p:sp>
      <p:pic>
        <p:nvPicPr>
          <p:cNvPr id="7" name="Picture 6">
            <a:extLst>
              <a:ext uri="{FF2B5EF4-FFF2-40B4-BE49-F238E27FC236}">
                <a16:creationId xmlns:a16="http://schemas.microsoft.com/office/drawing/2014/main" id="{6EA4113C-4EA3-CE4A-8B16-7A2F3C1B5081}"/>
              </a:ext>
            </a:extLst>
          </p:cNvPr>
          <p:cNvPicPr>
            <a:picLocks noChangeAspect="1"/>
          </p:cNvPicPr>
          <p:nvPr/>
        </p:nvPicPr>
        <p:blipFill>
          <a:blip r:embed="rId3"/>
          <a:stretch>
            <a:fillRect/>
          </a:stretch>
        </p:blipFill>
        <p:spPr>
          <a:xfrm>
            <a:off x="6731000" y="1690688"/>
            <a:ext cx="5461000" cy="4532314"/>
          </a:xfrm>
          <a:prstGeom prst="rect">
            <a:avLst/>
          </a:prstGeom>
        </p:spPr>
      </p:pic>
    </p:spTree>
    <p:extLst>
      <p:ext uri="{BB962C8B-B14F-4D97-AF65-F5344CB8AC3E}">
        <p14:creationId xmlns:p14="http://schemas.microsoft.com/office/powerpoint/2010/main" val="310179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06D0-A0F1-0544-B6C9-B67980A17244}"/>
              </a:ext>
            </a:extLst>
          </p:cNvPr>
          <p:cNvSpPr>
            <a:spLocks noGrp="1"/>
          </p:cNvSpPr>
          <p:nvPr>
            <p:ph type="title"/>
          </p:nvPr>
        </p:nvSpPr>
        <p:spPr/>
        <p:txBody>
          <a:bodyPr/>
          <a:lstStyle/>
          <a:p>
            <a:r>
              <a:rPr lang="en-US" b="1" dirty="0">
                <a:solidFill>
                  <a:schemeClr val="bg1"/>
                </a:solidFill>
                <a:effectLst>
                  <a:outerShdw blurRad="50800" dist="38100" dir="5400000" algn="t" rotWithShape="0">
                    <a:prstClr val="black">
                      <a:alpha val="40000"/>
                    </a:prstClr>
                  </a:outerShdw>
                </a:effectLst>
              </a:rPr>
              <a:t>MONSANTO’S EARLY STUDIES </a:t>
            </a:r>
            <a:br>
              <a:rPr lang="en-US" dirty="0"/>
            </a:br>
            <a:endParaRPr lang="en-US" dirty="0"/>
          </a:p>
        </p:txBody>
      </p:sp>
      <p:sp>
        <p:nvSpPr>
          <p:cNvPr id="3" name="Content Placeholder 2">
            <a:extLst>
              <a:ext uri="{FF2B5EF4-FFF2-40B4-BE49-F238E27FC236}">
                <a16:creationId xmlns:a16="http://schemas.microsoft.com/office/drawing/2014/main" id="{9AA4CA65-C7DA-DE40-99E4-0F990444026A}"/>
              </a:ext>
            </a:extLst>
          </p:cNvPr>
          <p:cNvSpPr>
            <a:spLocks noGrp="1"/>
          </p:cNvSpPr>
          <p:nvPr>
            <p:ph idx="1"/>
          </p:nvPr>
        </p:nvSpPr>
        <p:spPr/>
        <p:txBody>
          <a:bodyPr>
            <a:normAutofit lnSpcReduction="10000"/>
          </a:bodyPr>
          <a:lstStyle/>
          <a:p>
            <a:pPr marL="0" indent="0">
              <a:buNone/>
            </a:pPr>
            <a:r>
              <a:rPr lang="en-US" sz="3200" b="1" dirty="0">
                <a:solidFill>
                  <a:schemeClr val="bg1"/>
                </a:solidFill>
                <a:effectLst>
                  <a:outerShdw blurRad="50800" dist="38100" dir="5400000" algn="t" rotWithShape="0">
                    <a:prstClr val="black">
                      <a:alpha val="40000"/>
                    </a:prstClr>
                  </a:outerShdw>
                </a:effectLst>
              </a:rPr>
              <a:t>Kidney Disease</a:t>
            </a:r>
          </a:p>
          <a:p>
            <a:r>
              <a:rPr lang="en-US" dirty="0">
                <a:solidFill>
                  <a:schemeClr val="bg1"/>
                </a:solidFill>
                <a:effectLst>
                  <a:outerShdw blurRad="50800" dist="38100" dir="5400000" algn="t" rotWithShape="0">
                    <a:prstClr val="black">
                      <a:alpha val="40000"/>
                    </a:prstClr>
                  </a:outerShdw>
                </a:effectLst>
              </a:rPr>
              <a:t>Based on information contained in Monsanto’s glyphosate studies on rats and mice [13–18]. In [13], changes in the kidneys associated with chronic progressive neuropathy were noted mostly in males, but also in some female animals of both control and treated groups. There was also mineralization and mineralized debris found in the pelvic epithelium of the kidney, most often in females. </a:t>
            </a:r>
          </a:p>
          <a:p>
            <a:r>
              <a:rPr lang="en-US" dirty="0">
                <a:solidFill>
                  <a:schemeClr val="bg1"/>
                </a:solidFill>
                <a:effectLst>
                  <a:outerShdw blurRad="50800" dist="38100" dir="5400000" algn="t" rotWithShape="0">
                    <a:prstClr val="black">
                      <a:alpha val="40000"/>
                    </a:prstClr>
                  </a:outerShdw>
                </a:effectLst>
              </a:rPr>
              <a:t>A 50% increase in changes to the kidney of the low-dose group and, in the high-dose group, a fourfold increase in incidence was found compared to the control. Associated with Interstitial renal fibrosis. (123)</a:t>
            </a:r>
          </a:p>
          <a:p>
            <a:endParaRPr lang="en-US" dirty="0">
              <a:solidFill>
                <a:schemeClr val="bg1"/>
              </a:solidFill>
              <a:effectLst>
                <a:outerShdw blurRad="50800" dist="38100" dir="5400000" algn="t" rotWithShape="0">
                  <a:prstClr val="black">
                    <a:alpha val="40000"/>
                  </a:prstClr>
                </a:outerShdw>
              </a:effectLst>
            </a:endParaRPr>
          </a:p>
          <a:p>
            <a:endParaRPr lang="en-US" dirty="0"/>
          </a:p>
        </p:txBody>
      </p:sp>
    </p:spTree>
    <p:extLst>
      <p:ext uri="{BB962C8B-B14F-4D97-AF65-F5344CB8AC3E}">
        <p14:creationId xmlns:p14="http://schemas.microsoft.com/office/powerpoint/2010/main" val="395803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TotalTime>
  <Words>1943</Words>
  <Application>Microsoft Macintosh PowerPoint</Application>
  <PresentationFormat>Widescreen</PresentationFormat>
  <Paragraphs>91</Paragraphs>
  <Slides>23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Glyphosate and cancer Samsel and Seneff</vt:lpstr>
      <vt:lpstr>It should be noted that the use of glyphosate for pre-harvest staging for perennial weed control is now a major crop management strategy. The increase in glyphosate usage in the United States is extremely well correlated with the concurrent increase in the incidence and/including several cancers or death rate of multiple diseases. (121)  </vt:lpstr>
      <vt:lpstr>A study of rats fed GM maize and/or Roundup in their water over their entire lifespan revealed significantly increased risk of massive mammary tumours in the females, along with kidney and liver damage in the males. (122)  </vt:lpstr>
      <vt:lpstr>Most of the tumours were benign, but there were three metastases (in female animals) and two Wilm’s tumours found in the kidneys of males, which had to be euthanized early due to the excessive tumours, which grew to more than 25% of their body size. The exposed animals also had a shortened life span compared to the controls.  (122)  </vt:lpstr>
      <vt:lpstr>PowerPoint Presentation</vt:lpstr>
      <vt:lpstr>The Paracelsus doctrine shattered</vt:lpstr>
      <vt:lpstr>Hydra-headed toxicity</vt:lpstr>
      <vt:lpstr>Inflammatory states and disease</vt:lpstr>
      <vt:lpstr>MONSANTO’S EARLY STUDIES  </vt:lpstr>
      <vt:lpstr>MONSANTO’S EARLY STUDIES  </vt:lpstr>
      <vt:lpstr>MONSANTO’S EARLY STUDIES  </vt:lpstr>
      <vt:lpstr>MONSANTO’S EARLY STUDIES  </vt:lpstr>
      <vt:lpstr>MONSANTO’S EARLY STUDIES  </vt:lpstr>
      <vt:lpstr>Other indications of bad trouble</vt:lpstr>
      <vt:lpstr>The GMO HFCS curse</vt:lpstr>
      <vt:lpstr>PowerPoint Presentation</vt:lpstr>
      <vt:lpstr>PowerPoint Presentation</vt:lpstr>
      <vt:lpstr>Glyphosate and the oxidation threat</vt:lpstr>
      <vt:lpstr>COLON AND LIVER CANCER </vt:lpstr>
      <vt:lpstr>COLON AND LIVER CANCER </vt:lpstr>
      <vt:lpstr>Conclusions</vt:lpstr>
      <vt:lpstr>Conclusions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Glyphosate and cancer Samsel and Seneff</dc:title>
  <dc:creator>Microsoft Office User</dc:creator>
  <cp:lastModifiedBy>Microsoft Office User</cp:lastModifiedBy>
  <cp:revision>8</cp:revision>
  <dcterms:created xsi:type="dcterms:W3CDTF">2020-08-12T19:24:33Z</dcterms:created>
  <dcterms:modified xsi:type="dcterms:W3CDTF">2020-08-12T20:26:38Z</dcterms:modified>
</cp:coreProperties>
</file>