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56" r:id="rId3"/>
    <p:sldId id="302" r:id="rId4"/>
    <p:sldId id="338" r:id="rId5"/>
    <p:sldId id="339" r:id="rId6"/>
    <p:sldId id="340" r:id="rId7"/>
    <p:sldId id="341" r:id="rId8"/>
    <p:sldId id="342" r:id="rId9"/>
    <p:sldId id="343" r:id="rId10"/>
    <p:sldId id="344" r:id="rId11"/>
    <p:sldId id="345" r:id="rId12"/>
    <p:sldId id="312" r:id="rId13"/>
    <p:sldId id="313" r:id="rId14"/>
    <p:sldId id="257" r:id="rId15"/>
    <p:sldId id="258" r:id="rId16"/>
    <p:sldId id="259" r:id="rId17"/>
    <p:sldId id="261" r:id="rId18"/>
    <p:sldId id="346" r:id="rId19"/>
    <p:sldId id="347" r:id="rId20"/>
    <p:sldId id="348" r:id="rId21"/>
    <p:sldId id="349" r:id="rId22"/>
    <p:sldId id="350" r:id="rId23"/>
    <p:sldId id="351" r:id="rId24"/>
    <p:sldId id="352" r:id="rId25"/>
    <p:sldId id="353" r:id="rId26"/>
    <p:sldId id="273" r:id="rId27"/>
    <p:sldId id="354" r:id="rId28"/>
    <p:sldId id="274"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8E73"/>
    <a:srgbClr val="4B651D"/>
    <a:srgbClr val="6A8C27"/>
    <a:srgbClr val="BEA080"/>
    <a:srgbClr val="460E5A"/>
    <a:srgbClr val="512573"/>
    <a:srgbClr val="0070C0"/>
    <a:srgbClr val="196D84"/>
    <a:srgbClr val="63B39E"/>
    <a:srgbClr val="6E3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19"/>
    <p:restoredTop sz="77157"/>
  </p:normalViewPr>
  <p:slideViewPr>
    <p:cSldViewPr snapToGrid="0" snapToObjects="1">
      <p:cViewPr>
        <p:scale>
          <a:sx n="73" d="100"/>
          <a:sy n="73" d="100"/>
        </p:scale>
        <p:origin x="14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dgm:spPr/>
      <dgm:t>
        <a:bodyPr/>
        <a:lstStyle/>
        <a:p>
          <a:r>
            <a:rPr lang="en-US" dirty="0"/>
            <a:t>Focus on wine and wheat is quite Eurocentric and none of the research mentioned is useful or focused on the polyculture crops and companion plants in Indigenous agroecology. </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dirty="0"/>
            <a:t>An analysis of the effects of BD soil treatments (like fermented herbal teas) on the rhizosphere ecology is missing here. They do mention quorum sensing and bacterial regulation effects. Early and intermediate shoot and root biomass is their principal metric. </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dirty="0"/>
            <a:t>Biomass at early stages of the lifecycle of wheat is not the best indicator of overall plant growth dynamics. They overlook PGPRs. Biomass is also a poor indicator for plant health (as ability to suppress pathogens) or harvest yield and yet “biomass” is a central metric in this study. </a:t>
          </a:r>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custT="1"/>
      <dgm:spPr/>
      <dgm:t>
        <a:bodyPr/>
        <a:lstStyle/>
        <a:p>
          <a:r>
            <a:rPr lang="en-US" sz="2800" dirty="0">
              <a:effectLst>
                <a:outerShdw blurRad="50800" dist="38100" dir="5400000" algn="t" rotWithShape="0">
                  <a:prstClr val="black">
                    <a:alpha val="40000"/>
                  </a:prstClr>
                </a:outerShdw>
              </a:effectLst>
            </a:rPr>
            <a:t>They disclosed a conflict of interest. The research was partly funded by Fetzer Vineyards.</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custT="1"/>
      <dgm:spPr/>
      <dgm:t>
        <a:bodyPr/>
        <a:lstStyle/>
        <a:p>
          <a:r>
            <a:rPr lang="en-US" sz="2800" dirty="0">
              <a:effectLst>
                <a:outerShdw blurRad="50800" dist="38100" dir="5400000" algn="t" rotWithShape="0">
                  <a:prstClr val="black">
                    <a:alpha val="40000"/>
                  </a:prstClr>
                </a:outerShdw>
              </a:effectLst>
            </a:rPr>
            <a:t>An explanation of the importance of dehydrogenase production and activity and its role in anti-oxidation processes would have been useful since this is also related to QS and regulation by PGPR (plant growth promoting rhizobacteria).</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2">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2">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142294"/>
          <a:ext cx="6513603" cy="1826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Focus on wine and wheat is quite Eurocentric and none of the research mentioned is useful or focused on the polyculture crops and companion plants in Indigenous agroecology. </a:t>
          </a:r>
        </a:p>
      </dsp:txBody>
      <dsp:txXfrm>
        <a:off x="89168" y="231462"/>
        <a:ext cx="6335267" cy="1648289"/>
      </dsp:txXfrm>
    </dsp:sp>
    <dsp:sp modelId="{199F697F-EB47-C04C-8268-0AF0CAA6A79C}">
      <dsp:nvSpPr>
        <dsp:cNvPr id="0" name=""/>
        <dsp:cNvSpPr/>
      </dsp:nvSpPr>
      <dsp:spPr>
        <a:xfrm>
          <a:off x="0" y="2029400"/>
          <a:ext cx="6513603" cy="18266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An analysis of the effects of BD soil treatments (like fermented herbal teas) on the rhizosphere ecology is missing here. They do mention quorum sensing and bacterial regulation effects. Early and intermediate shoot and root biomass is their principal metric. </a:t>
          </a:r>
        </a:p>
      </dsp:txBody>
      <dsp:txXfrm>
        <a:off x="89168" y="2118568"/>
        <a:ext cx="6335267" cy="1648289"/>
      </dsp:txXfrm>
    </dsp:sp>
    <dsp:sp modelId="{BB5AADBB-13E9-2140-9401-8A07D8C93C14}">
      <dsp:nvSpPr>
        <dsp:cNvPr id="0" name=""/>
        <dsp:cNvSpPr/>
      </dsp:nvSpPr>
      <dsp:spPr>
        <a:xfrm>
          <a:off x="0" y="3916505"/>
          <a:ext cx="6513603" cy="1826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Biomass at early stages of the lifecycle of wheat is not the best indicator of overall plant growth dynamics. They overlook PGPRs. Biomass is also a poor indicator for plant health (as ability to suppress pathogens) or harvest yield and yet “biomass” is a central metric in this study. </a:t>
          </a:r>
        </a:p>
      </dsp:txBody>
      <dsp:txXfrm>
        <a:off x="89168" y="4005673"/>
        <a:ext cx="6335267" cy="164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20055"/>
          <a:ext cx="6513603" cy="28405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50800" dist="38100" dir="5400000" algn="t" rotWithShape="0">
                  <a:prstClr val="black">
                    <a:alpha val="40000"/>
                  </a:prstClr>
                </a:outerShdw>
              </a:effectLst>
            </a:rPr>
            <a:t>They disclosed a conflict of interest. The research was partly funded by Fetzer Vineyards.</a:t>
          </a:r>
        </a:p>
      </dsp:txBody>
      <dsp:txXfrm>
        <a:off x="138666" y="158721"/>
        <a:ext cx="6236271" cy="2563245"/>
      </dsp:txXfrm>
    </dsp:sp>
    <dsp:sp modelId="{199F697F-EB47-C04C-8268-0AF0CAA6A79C}">
      <dsp:nvSpPr>
        <dsp:cNvPr id="0" name=""/>
        <dsp:cNvSpPr/>
      </dsp:nvSpPr>
      <dsp:spPr>
        <a:xfrm>
          <a:off x="0" y="3024793"/>
          <a:ext cx="6513603" cy="28405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50800" dist="38100" dir="5400000" algn="t" rotWithShape="0">
                  <a:prstClr val="black">
                    <a:alpha val="40000"/>
                  </a:prstClr>
                </a:outerShdw>
              </a:effectLst>
            </a:rPr>
            <a:t>An explanation of the importance of dehydrogenase production and activity and its role in anti-oxidation processes would have been useful since this is also related to QS and regulation by PGPR (plant growth promoting rhizobacteria).</a:t>
          </a:r>
        </a:p>
      </dsp:txBody>
      <dsp:txXfrm>
        <a:off x="138666" y="3163459"/>
        <a:ext cx="6236271" cy="2563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credit: Antonio </a:t>
            </a:r>
            <a:r>
              <a:rPr lang="en-US" sz="1200" b="0" i="0" kern="1200" dirty="0" err="1">
                <a:solidFill>
                  <a:schemeClr val="tx1"/>
                </a:solidFill>
                <a:effectLst/>
                <a:latin typeface="+mn-lt"/>
                <a:ea typeface="+mn-ea"/>
                <a:cs typeface="+mn-cs"/>
              </a:rPr>
              <a:t>Marxuach</a:t>
            </a:r>
            <a:r>
              <a:rPr lang="en-US" sz="1200" b="0" i="0" kern="1200" dirty="0">
                <a:solidFill>
                  <a:schemeClr val="tx1"/>
                </a:solidFill>
                <a:effectLst/>
                <a:latin typeface="+mn-lt"/>
                <a:ea typeface="+mn-ea"/>
                <a:cs typeface="+mn-cs"/>
              </a:rPr>
              <a:t>/Travel Word. BD farmers bury rams’ horns filled with fermented mixture derived from an assortment of herbs.</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a:t>
            </a:fld>
            <a:endParaRPr lang="en-US"/>
          </a:p>
        </p:txBody>
      </p:sp>
    </p:spTree>
    <p:extLst>
      <p:ext uri="{BB962C8B-B14F-4D97-AF65-F5344CB8AC3E}">
        <p14:creationId xmlns:p14="http://schemas.microsoft.com/office/powerpoint/2010/main" val="379142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19</a:t>
            </a:fld>
            <a:endParaRPr lang="en-US"/>
          </a:p>
        </p:txBody>
      </p:sp>
    </p:spTree>
    <p:extLst>
      <p:ext uri="{BB962C8B-B14F-4D97-AF65-F5344CB8AC3E}">
        <p14:creationId xmlns:p14="http://schemas.microsoft.com/office/powerpoint/2010/main" val="279952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20</a:t>
            </a:fld>
            <a:endParaRPr lang="en-US"/>
          </a:p>
        </p:txBody>
      </p:sp>
    </p:spTree>
    <p:extLst>
      <p:ext uri="{BB962C8B-B14F-4D97-AF65-F5344CB8AC3E}">
        <p14:creationId xmlns:p14="http://schemas.microsoft.com/office/powerpoint/2010/main" val="383456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21</a:t>
            </a:fld>
            <a:endParaRPr lang="en-US"/>
          </a:p>
        </p:txBody>
      </p:sp>
    </p:spTree>
    <p:extLst>
      <p:ext uri="{BB962C8B-B14F-4D97-AF65-F5344CB8AC3E}">
        <p14:creationId xmlns:p14="http://schemas.microsoft.com/office/powerpoint/2010/main" val="334523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22</a:t>
            </a:fld>
            <a:endParaRPr lang="en-US"/>
          </a:p>
        </p:txBody>
      </p:sp>
    </p:spTree>
    <p:extLst>
      <p:ext uri="{BB962C8B-B14F-4D97-AF65-F5344CB8AC3E}">
        <p14:creationId xmlns:p14="http://schemas.microsoft.com/office/powerpoint/2010/main" val="409816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23</a:t>
            </a:fld>
            <a:endParaRPr lang="en-US"/>
          </a:p>
        </p:txBody>
      </p:sp>
    </p:spTree>
    <p:extLst>
      <p:ext uri="{BB962C8B-B14F-4D97-AF65-F5344CB8AC3E}">
        <p14:creationId xmlns:p14="http://schemas.microsoft.com/office/powerpoint/2010/main" val="129816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24</a:t>
            </a:fld>
            <a:endParaRPr lang="en-US"/>
          </a:p>
        </p:txBody>
      </p:sp>
    </p:spTree>
    <p:extLst>
      <p:ext uri="{BB962C8B-B14F-4D97-AF65-F5344CB8AC3E}">
        <p14:creationId xmlns:p14="http://schemas.microsoft.com/office/powerpoint/2010/main" val="223337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25</a:t>
            </a:fld>
            <a:endParaRPr lang="en-US"/>
          </a:p>
        </p:txBody>
      </p:sp>
    </p:spTree>
    <p:extLst>
      <p:ext uri="{BB962C8B-B14F-4D97-AF65-F5344CB8AC3E}">
        <p14:creationId xmlns:p14="http://schemas.microsoft.com/office/powerpoint/2010/main" val="116044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26</a:t>
            </a:fld>
            <a:endParaRPr lang="en-US"/>
          </a:p>
        </p:txBody>
      </p:sp>
    </p:spTree>
    <p:extLst>
      <p:ext uri="{BB962C8B-B14F-4D97-AF65-F5344CB8AC3E}">
        <p14:creationId xmlns:p14="http://schemas.microsoft.com/office/powerpoint/2010/main" val="394586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27</a:t>
            </a:fld>
            <a:endParaRPr lang="en-US"/>
          </a:p>
        </p:txBody>
      </p:sp>
    </p:spTree>
    <p:extLst>
      <p:ext uri="{BB962C8B-B14F-4D97-AF65-F5344CB8AC3E}">
        <p14:creationId xmlns:p14="http://schemas.microsoft.com/office/powerpoint/2010/main" val="14709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28</a:t>
            </a:fld>
            <a:endParaRPr lang="en-US"/>
          </a:p>
        </p:txBody>
      </p:sp>
    </p:spTree>
    <p:extLst>
      <p:ext uri="{BB962C8B-B14F-4D97-AF65-F5344CB8AC3E}">
        <p14:creationId xmlns:p14="http://schemas.microsoft.com/office/powerpoint/2010/main" val="58690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My wish</a:t>
            </a:r>
            <a:r>
              <a:rPr lang="en-US" b="1" baseline="0"/>
              <a:t> here today is to advance a conversation between the Indigenous Agroecological Tradition (IAT) and the Western Biodynamics and Permaculture (WBP) movements. As one can see, given this quote from Rudolf Steiner, many thinkers, farmers, and advocates from European and American settler colonial societies share important ethical principles for an alternative science of soil and farming anticipated by the agroecologists of our First Nations/Peoples as we have seen in the epigrams from my grandmother and beloved elder mentor, </a:t>
            </a:r>
            <a:r>
              <a:rPr lang="en-US" b="1" baseline="0" err="1"/>
              <a:t>Adelmo</a:t>
            </a:r>
            <a:r>
              <a:rPr lang="en-US" b="1" baseline="0"/>
              <a:t> </a:t>
            </a:r>
            <a:r>
              <a:rPr lang="en-US" b="1" baseline="0" err="1"/>
              <a:t>Kaber</a:t>
            </a:r>
            <a:r>
              <a:rPr lang="en-US" b="1" baseline="0"/>
              <a:t>.</a:t>
            </a:r>
            <a:endParaRPr lang="en-US" b="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87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venir Next" charset="0"/>
                <a:ea typeface="Avenir Next" charset="0"/>
                <a:cs typeface="Avenir Next" charset="0"/>
              </a:rPr>
              <a:t>Ethnomedical and Biodynamic Properties of Companion Plants in Traditional ‘Three Sisters’ Milpas. Codex de</a:t>
            </a:r>
            <a:r>
              <a:rPr lang="en-US" sz="1200" baseline="0">
                <a:solidFill>
                  <a:schemeClr val="bg1"/>
                </a:solidFill>
                <a:latin typeface="Avenir Next" charset="0"/>
                <a:ea typeface="Avenir Next" charset="0"/>
                <a:cs typeface="Avenir Next" charset="0"/>
              </a:rPr>
              <a:t> la Cruz-</a:t>
            </a:r>
            <a:r>
              <a:rPr lang="en-US" sz="1200" baseline="0" err="1">
                <a:solidFill>
                  <a:schemeClr val="bg1"/>
                </a:solidFill>
                <a:latin typeface="Avenir Next" charset="0"/>
                <a:ea typeface="Avenir Next" charset="0"/>
                <a:cs typeface="Avenir Next" charset="0"/>
              </a:rPr>
              <a:t>Badiano</a:t>
            </a:r>
            <a:r>
              <a:rPr lang="en-US" sz="1200" baseline="0">
                <a:solidFill>
                  <a:schemeClr val="bg1"/>
                </a:solidFill>
                <a:latin typeface="Avenir Next" charset="0"/>
                <a:ea typeface="Avenir Next" charset="0"/>
                <a:cs typeface="Avenir Next" charset="0"/>
              </a:rPr>
              <a:t>. 257 plants in the catalog with 180+ illustrations.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69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latin typeface="Avenir Next" charset="0"/>
                <a:ea typeface="Avenir Next" charset="0"/>
                <a:cs typeface="Avenir Next" charset="0"/>
              </a:rPr>
              <a:t>Ethnomedical and Biodynamic Properties of Companion Plants in Traditional ‘Three Sisters’ Milpas</a:t>
            </a:r>
            <a:endParaRPr lang="en-US"/>
          </a:p>
        </p:txBody>
      </p:sp>
      <p:sp>
        <p:nvSpPr>
          <p:cNvPr id="4" name="Slide Number Placeholder 3"/>
          <p:cNvSpPr>
            <a:spLocks noGrp="1"/>
          </p:cNvSpPr>
          <p:nvPr>
            <p:ph type="sldNum" sz="quarter" idx="10"/>
          </p:nvPr>
        </p:nvSpPr>
        <p:spPr/>
        <p:txBody>
          <a:bodyPr/>
          <a:lstStyle/>
          <a:p>
            <a:fld id="{6E3E345B-DA37-CE4E-966B-6968CD5D2609}" type="slidenum">
              <a:rPr lang="en-US" smtClean="0"/>
              <a:t>12</a:t>
            </a:fld>
            <a:endParaRPr lang="en-US"/>
          </a:p>
        </p:txBody>
      </p:sp>
    </p:spTree>
    <p:extLst>
      <p:ext uri="{BB962C8B-B14F-4D97-AF65-F5344CB8AC3E}">
        <p14:creationId xmlns:p14="http://schemas.microsoft.com/office/powerpoint/2010/main" val="224558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14</a:t>
            </a:fld>
            <a:endParaRPr lang="en-US"/>
          </a:p>
        </p:txBody>
      </p:sp>
    </p:spTree>
    <p:extLst>
      <p:ext uri="{BB962C8B-B14F-4D97-AF65-F5344CB8AC3E}">
        <p14:creationId xmlns:p14="http://schemas.microsoft.com/office/powerpoint/2010/main" val="331698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15</a:t>
            </a:fld>
            <a:endParaRPr lang="en-US"/>
          </a:p>
        </p:txBody>
      </p:sp>
    </p:spTree>
    <p:extLst>
      <p:ext uri="{BB962C8B-B14F-4D97-AF65-F5344CB8AC3E}">
        <p14:creationId xmlns:p14="http://schemas.microsoft.com/office/powerpoint/2010/main" val="108687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16</a:t>
            </a:fld>
            <a:endParaRPr lang="en-US"/>
          </a:p>
        </p:txBody>
      </p:sp>
    </p:spTree>
    <p:extLst>
      <p:ext uri="{BB962C8B-B14F-4D97-AF65-F5344CB8AC3E}">
        <p14:creationId xmlns:p14="http://schemas.microsoft.com/office/powerpoint/2010/main" val="83237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17</a:t>
            </a:fld>
            <a:endParaRPr lang="en-US"/>
          </a:p>
        </p:txBody>
      </p:sp>
    </p:spTree>
    <p:extLst>
      <p:ext uri="{BB962C8B-B14F-4D97-AF65-F5344CB8AC3E}">
        <p14:creationId xmlns:p14="http://schemas.microsoft.com/office/powerpoint/2010/main" val="402456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18</a:t>
            </a:fld>
            <a:endParaRPr lang="en-US"/>
          </a:p>
        </p:txBody>
      </p:sp>
    </p:spTree>
    <p:extLst>
      <p:ext uri="{BB962C8B-B14F-4D97-AF65-F5344CB8AC3E}">
        <p14:creationId xmlns:p14="http://schemas.microsoft.com/office/powerpoint/2010/main" val="345136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10367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35147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74167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46757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ED3AB-6EED-BF4B-82B9-9E7A5278025C}" type="datetimeFigureOut">
              <a:rPr lang="en-US" smtClean="0"/>
              <a:pPr/>
              <a:t>8/13/20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27366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ED3AB-6EED-BF4B-82B9-9E7A5278025C}" type="datetimeFigureOut">
              <a:rPr lang="en-US" smtClean="0"/>
              <a:pPr/>
              <a:t>8/13/20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84249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ED3AB-6EED-BF4B-82B9-9E7A5278025C}" type="datetimeFigureOut">
              <a:rPr lang="en-US" smtClean="0"/>
              <a:pPr/>
              <a:t>8/13/20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848600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45453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84827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412950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655495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lipArt Placeholder 2"/>
          <p:cNvSpPr>
            <a:spLocks noGrp="1"/>
          </p:cNvSpPr>
          <p:nvPr>
            <p:ph type="clipArt" sz="half" idx="1"/>
          </p:nvPr>
        </p:nvSpPr>
        <p:spPr>
          <a:xfrm>
            <a:off x="1117601" y="1905000"/>
            <a:ext cx="5236633" cy="4191000"/>
          </a:xfrm>
        </p:spPr>
        <p:txBody>
          <a:bodyPr/>
          <a:lstStyle/>
          <a:p>
            <a:pPr lvl="0"/>
            <a:endParaRPr lang="en-US" noProof="0"/>
          </a:p>
        </p:txBody>
      </p:sp>
      <p:sp>
        <p:nvSpPr>
          <p:cNvPr id="4" name="Text Placeholder 3"/>
          <p:cNvSpPr>
            <a:spLocks noGrp="1"/>
          </p:cNvSpPr>
          <p:nvPr>
            <p:ph type="body"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25F0AB1-DFB9-194A-AD32-FFF286C54107}" type="slidenum">
              <a:rPr lang="en-US"/>
              <a:pPr>
                <a:defRPr/>
              </a:pPr>
              <a:t>‹#›</a:t>
            </a:fld>
            <a:endParaRPr lang="en-US"/>
          </a:p>
        </p:txBody>
      </p:sp>
    </p:spTree>
    <p:extLst>
      <p:ext uri="{BB962C8B-B14F-4D97-AF65-F5344CB8AC3E}">
        <p14:creationId xmlns:p14="http://schemas.microsoft.com/office/powerpoint/2010/main" val="499387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44476"/>
            <a:ext cx="11184467"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00B6ABC-62E1-A448-BDE7-AE05C4FB3533}" type="slidenum">
              <a:rPr lang="en-US"/>
              <a:pPr>
                <a:defRPr/>
              </a:pPr>
              <a:t>‹#›</a:t>
            </a:fld>
            <a:endParaRPr lang="en-US"/>
          </a:p>
        </p:txBody>
      </p:sp>
    </p:spTree>
    <p:extLst>
      <p:ext uri="{BB962C8B-B14F-4D97-AF65-F5344CB8AC3E}">
        <p14:creationId xmlns:p14="http://schemas.microsoft.com/office/powerpoint/2010/main" val="268143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D3AB-6EED-BF4B-82B9-9E7A5278025C}" type="datetimeFigureOut">
              <a:rPr lang="en-US" smtClean="0"/>
              <a:pPr/>
              <a:t>8/13/20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3E190-6B86-C14A-9C52-0B552D119EBA}" type="slidenum">
              <a:rPr lang="en-US" smtClean="0"/>
              <a:pPr/>
              <a:t>‹#›</a:t>
            </a:fld>
            <a:endParaRPr lang="en-US"/>
          </a:p>
        </p:txBody>
      </p:sp>
    </p:spTree>
    <p:extLst>
      <p:ext uri="{BB962C8B-B14F-4D97-AF65-F5344CB8AC3E}">
        <p14:creationId xmlns:p14="http://schemas.microsoft.com/office/powerpoint/2010/main" val="187153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odynamicshoax.wordpress.co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nas.org/content/62/4/1018.short" TargetMode="External"/><Relationship Id="rId2" Type="http://schemas.openxmlformats.org/officeDocument/2006/relationships/hyperlink" Target="http://wn.rsarchive.org/Lectures/GA327/English/BDA1958/Ag1958_index.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lightofdayorganics.com/biodynamics/"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2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D0DB-0CD1-C34D-A311-BB2B9A854FB4}"/>
              </a:ext>
            </a:extLst>
          </p:cNvPr>
          <p:cNvSpPr>
            <a:spLocks noGrp="1"/>
          </p:cNvSpPr>
          <p:nvPr>
            <p:ph type="ctrTitle"/>
          </p:nvPr>
        </p:nvSpPr>
        <p:spPr>
          <a:xfrm>
            <a:off x="643468" y="276192"/>
            <a:ext cx="3363974" cy="1597315"/>
          </a:xfrm>
          <a:noFill/>
          <a:ln w="19050">
            <a:solidFill>
              <a:schemeClr val="bg1"/>
            </a:solidFill>
          </a:ln>
        </p:spPr>
        <p:txBody>
          <a:bodyPr vert="horz" wrap="square" lIns="91440" tIns="45720" rIns="91440" bIns="45720" rtlCol="0" anchor="ctr">
            <a:normAutofit/>
          </a:bodyPr>
          <a:lstStyle/>
          <a:p>
            <a:r>
              <a:rPr lang="en-US" sz="2800" kern="1200" dirty="0">
                <a:solidFill>
                  <a:schemeClr val="bg1"/>
                </a:solidFill>
                <a:latin typeface="+mj-lt"/>
                <a:ea typeface="+mj-ea"/>
                <a:cs typeface="+mj-cs"/>
              </a:rPr>
              <a:t>Biodynamics and compost</a:t>
            </a:r>
            <a:br>
              <a:rPr lang="en-US" sz="2800" kern="1200" dirty="0">
                <a:solidFill>
                  <a:schemeClr val="bg1"/>
                </a:solidFill>
                <a:latin typeface="+mj-lt"/>
                <a:ea typeface="+mj-ea"/>
                <a:cs typeface="+mj-cs"/>
              </a:rPr>
            </a:br>
            <a:r>
              <a:rPr lang="en-US" sz="2400" i="1" kern="1200" dirty="0">
                <a:solidFill>
                  <a:schemeClr val="bg1"/>
                </a:solidFill>
                <a:latin typeface="+mj-lt"/>
                <a:ea typeface="+mj-ea"/>
                <a:cs typeface="+mj-cs"/>
              </a:rPr>
              <a:t>Reeve, et al.</a:t>
            </a:r>
          </a:p>
        </p:txBody>
      </p:sp>
      <p:sp>
        <p:nvSpPr>
          <p:cNvPr id="3" name="Subtitle 2">
            <a:extLst>
              <a:ext uri="{FF2B5EF4-FFF2-40B4-BE49-F238E27FC236}">
                <a16:creationId xmlns:a16="http://schemas.microsoft.com/office/drawing/2014/main" id="{08B235C0-5BE0-AD4F-8A2E-3C0F57499C8F}"/>
              </a:ext>
            </a:extLst>
          </p:cNvPr>
          <p:cNvSpPr>
            <a:spLocks noGrp="1"/>
          </p:cNvSpPr>
          <p:nvPr>
            <p:ph type="subTitle" idx="1"/>
          </p:nvPr>
        </p:nvSpPr>
        <p:spPr>
          <a:xfrm>
            <a:off x="176981" y="2149699"/>
            <a:ext cx="4306529" cy="4432109"/>
          </a:xfrm>
        </p:spPr>
        <p:txBody>
          <a:bodyPr vert="horz" lIns="91440" tIns="45720" rIns="91440" bIns="45720" rtlCol="0">
            <a:normAutofit/>
          </a:bodyPr>
          <a:lstStyle/>
          <a:p>
            <a:pPr algn="l"/>
            <a:r>
              <a:rPr lang="en-US" dirty="0">
                <a:solidFill>
                  <a:schemeClr val="bg1"/>
                </a:solidFill>
              </a:rPr>
              <a:t>Biodynamic (BD) agriculture was first presented as an alternative form of agriculture in 1924 by the Austrian philosopher Rudolf Steiner (Steiner, 1993). Since then it has gained considerable following, especially in Europe, Australia, New Zealand and India. </a:t>
            </a:r>
            <a:endParaRPr lang="en-US" sz="1400" dirty="0">
              <a:solidFill>
                <a:schemeClr val="bg1"/>
              </a:solidFill>
            </a:endParaRPr>
          </a:p>
          <a:p>
            <a:pPr indent="-228600" algn="l">
              <a:buFont typeface="Arial" panose="020B0604020202020204" pitchFamily="34" charset="0"/>
              <a:buChar char="•"/>
            </a:pPr>
            <a:endParaRPr lang="en-US" sz="1400" dirty="0">
              <a:solidFill>
                <a:schemeClr val="bg1"/>
              </a:solidFill>
            </a:endParaRPr>
          </a:p>
        </p:txBody>
      </p:sp>
      <p:pic>
        <p:nvPicPr>
          <p:cNvPr id="12" name="Picture 11">
            <a:extLst>
              <a:ext uri="{FF2B5EF4-FFF2-40B4-BE49-F238E27FC236}">
                <a16:creationId xmlns:a16="http://schemas.microsoft.com/office/drawing/2014/main" id="{2BC09DBC-240E-F948-8C7D-1A522EDE3B46}"/>
              </a:ext>
            </a:extLst>
          </p:cNvPr>
          <p:cNvPicPr>
            <a:picLocks noChangeAspect="1"/>
          </p:cNvPicPr>
          <p:nvPr/>
        </p:nvPicPr>
        <p:blipFill>
          <a:blip r:embed="rId3"/>
          <a:stretch>
            <a:fillRect/>
          </a:stretch>
        </p:blipFill>
        <p:spPr>
          <a:xfrm>
            <a:off x="4660490" y="762000"/>
            <a:ext cx="7531509" cy="5334000"/>
          </a:xfrm>
          <a:prstGeom prst="rect">
            <a:avLst/>
          </a:prstGeom>
        </p:spPr>
      </p:pic>
    </p:spTree>
    <p:extLst>
      <p:ext uri="{BB962C8B-B14F-4D97-AF65-F5344CB8AC3E}">
        <p14:creationId xmlns:p14="http://schemas.microsoft.com/office/powerpoint/2010/main" val="365593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9" y="309808"/>
            <a:ext cx="8229600" cy="768043"/>
          </a:xfrm>
        </p:spPr>
        <p:txBody>
          <a:bodyPr/>
          <a:lstStyle/>
          <a:p>
            <a:r>
              <a:rPr lang="en-US" dirty="0">
                <a:solidFill>
                  <a:schemeClr val="bg1"/>
                </a:solidFill>
                <a:effectLst>
                  <a:outerShdw blurRad="38100" dist="38100" dir="2700000" algn="tl">
                    <a:srgbClr val="000000">
                      <a:alpha val="43137"/>
                    </a:srgbClr>
                  </a:outerShdw>
                </a:effectLst>
              </a:rPr>
              <a:t>Discourse politics</a:t>
            </a:r>
          </a:p>
        </p:txBody>
      </p:sp>
      <p:sp>
        <p:nvSpPr>
          <p:cNvPr id="3" name="Content Placeholder 2"/>
          <p:cNvSpPr>
            <a:spLocks noGrp="1"/>
          </p:cNvSpPr>
          <p:nvPr>
            <p:ph idx="1"/>
          </p:nvPr>
        </p:nvSpPr>
        <p:spPr>
          <a:xfrm>
            <a:off x="1371599" y="1424355"/>
            <a:ext cx="7907215" cy="4525963"/>
          </a:xfrm>
        </p:spPr>
        <p:txBody>
          <a:bodyPr>
            <a:normAutofit fontScale="92500" lnSpcReduction="10000"/>
          </a:bodyPr>
          <a:lstStyle/>
          <a:p>
            <a:r>
              <a:rPr lang="en-US" dirty="0">
                <a:solidFill>
                  <a:schemeClr val="bg1"/>
                </a:solidFill>
                <a:effectLst>
                  <a:outerShdw blurRad="38100" dist="38100" dir="2700000" algn="tl">
                    <a:srgbClr val="000000">
                      <a:alpha val="43137"/>
                    </a:srgbClr>
                  </a:outerShdw>
                </a:effectLst>
              </a:rPr>
              <a:t>Like Rachel Carson, Steiner was attacked by the chemical industry and accused of peddling “pseudoscience”. </a:t>
            </a:r>
            <a:r>
              <a:rPr lang="en-US" dirty="0" err="1">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Biodynamics</a:t>
            </a:r>
            <a:r>
              <a:rPr lang="en-US"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 is a hoax</a:t>
            </a:r>
            <a:r>
              <a:rPr lang="en-US" dirty="0">
                <a:solidFill>
                  <a:schemeClr val="bg1"/>
                </a:solidFill>
                <a:effectLst>
                  <a:outerShdw blurRad="38100" dist="38100" dir="2700000" algn="tl">
                    <a:srgbClr val="000000">
                      <a:alpha val="43137"/>
                    </a:srgbClr>
                  </a:outerShdw>
                </a:effectLst>
              </a:rPr>
              <a:t>.</a:t>
            </a:r>
          </a:p>
          <a:p>
            <a:r>
              <a:rPr lang="en-US" dirty="0">
                <a:solidFill>
                  <a:schemeClr val="bg1"/>
                </a:solidFill>
                <a:effectLst>
                  <a:outerShdw blurRad="38100" dist="38100" dir="2700000" algn="tl">
                    <a:srgbClr val="000000">
                      <a:alpha val="43137"/>
                    </a:srgbClr>
                  </a:outerShdw>
                </a:effectLst>
              </a:rPr>
              <a:t>Despite these attacks, there is a considerable body of scientific evidence supporting key tenets of the theory and praxis of </a:t>
            </a:r>
            <a:r>
              <a:rPr lang="en-US" dirty="0" err="1">
                <a:solidFill>
                  <a:schemeClr val="bg1"/>
                </a:solidFill>
                <a:effectLst>
                  <a:outerShdw blurRad="38100" dist="38100" dir="2700000" algn="tl">
                    <a:srgbClr val="000000">
                      <a:alpha val="43137"/>
                    </a:srgbClr>
                  </a:outerShdw>
                </a:effectLst>
              </a:rPr>
              <a:t>biodynamics</a:t>
            </a:r>
            <a:r>
              <a:rPr lang="en-US" dirty="0">
                <a:solidFill>
                  <a:schemeClr val="bg1"/>
                </a:solidFill>
                <a:effectLst>
                  <a:outerShdw blurRad="38100" dist="38100" dir="2700000" algn="tl">
                    <a:srgbClr val="000000">
                      <a:alpha val="43137"/>
                    </a:srgbClr>
                  </a:outerShdw>
                </a:effectLst>
              </a:rPr>
              <a:t>.</a:t>
            </a:r>
          </a:p>
          <a:p>
            <a:r>
              <a:rPr lang="en-US" dirty="0">
                <a:solidFill>
                  <a:schemeClr val="bg1"/>
                </a:solidFill>
                <a:effectLst>
                  <a:outerShdw blurRad="38100" dist="38100" dir="2700000" algn="tl">
                    <a:srgbClr val="000000">
                      <a:alpha val="43137"/>
                    </a:srgbClr>
                  </a:outerShdw>
                </a:effectLst>
              </a:rPr>
              <a:t>Colonialist parallel: Likewise, indigenous knowledge systems for regenerative soil practices have until recently been erased or discounted as unscientific superstitions.</a:t>
            </a:r>
          </a:p>
        </p:txBody>
      </p:sp>
    </p:spTree>
    <p:extLst>
      <p:ext uri="{BB962C8B-B14F-4D97-AF65-F5344CB8AC3E}">
        <p14:creationId xmlns:p14="http://schemas.microsoft.com/office/powerpoint/2010/main" val="133272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567241646"/>
              </p:ext>
            </p:extLst>
          </p:nvPr>
        </p:nvGraphicFramePr>
        <p:xfrm>
          <a:off x="707942" y="287866"/>
          <a:ext cx="8737602" cy="6282268"/>
        </p:xfrm>
        <a:graphic>
          <a:graphicData uri="http://schemas.openxmlformats.org/drawingml/2006/table">
            <a:tbl>
              <a:tblPr firstRow="1" bandRow="1">
                <a:tableStyleId>{5C22544A-7EE6-4342-B048-85BDC9FD1C3A}</a:tableStyleId>
              </a:tblPr>
              <a:tblGrid>
                <a:gridCol w="2912534">
                  <a:extLst>
                    <a:ext uri="{9D8B030D-6E8A-4147-A177-3AD203B41FA5}">
                      <a16:colId xmlns:a16="http://schemas.microsoft.com/office/drawing/2014/main" val="20000"/>
                    </a:ext>
                  </a:extLst>
                </a:gridCol>
                <a:gridCol w="2912534">
                  <a:extLst>
                    <a:ext uri="{9D8B030D-6E8A-4147-A177-3AD203B41FA5}">
                      <a16:colId xmlns:a16="http://schemas.microsoft.com/office/drawing/2014/main" val="20001"/>
                    </a:ext>
                  </a:extLst>
                </a:gridCol>
                <a:gridCol w="2912534">
                  <a:extLst>
                    <a:ext uri="{9D8B030D-6E8A-4147-A177-3AD203B41FA5}">
                      <a16:colId xmlns:a16="http://schemas.microsoft.com/office/drawing/2014/main" val="20002"/>
                    </a:ext>
                  </a:extLst>
                </a:gridCol>
              </a:tblGrid>
              <a:tr h="1069282">
                <a:tc>
                  <a:txBody>
                    <a:bodyPr/>
                    <a:lstStyle/>
                    <a:p>
                      <a:r>
                        <a:rPr lang="en-US"/>
                        <a:t>Plant</a:t>
                      </a:r>
                    </a:p>
                  </a:txBody>
                  <a:tcPr/>
                </a:tc>
                <a:tc>
                  <a:txBody>
                    <a:bodyPr/>
                    <a:lstStyle/>
                    <a:p>
                      <a:r>
                        <a:rPr lang="en-US"/>
                        <a:t>Ethnomedical</a:t>
                      </a:r>
                      <a:r>
                        <a:rPr lang="en-US" baseline="0"/>
                        <a:t> Value</a:t>
                      </a:r>
                      <a:endParaRPr lang="en-US"/>
                    </a:p>
                  </a:txBody>
                  <a:tcPr/>
                </a:tc>
                <a:tc>
                  <a:txBody>
                    <a:bodyPr/>
                    <a:lstStyle/>
                    <a:p>
                      <a:r>
                        <a:rPr lang="en-US"/>
                        <a:t>Biodynamic</a:t>
                      </a:r>
                      <a:r>
                        <a:rPr lang="en-US" baseline="0"/>
                        <a:t> properties</a:t>
                      </a:r>
                      <a:endParaRPr lang="en-US"/>
                    </a:p>
                  </a:txBody>
                  <a:tcPr/>
                </a:tc>
                <a:extLst>
                  <a:ext uri="{0D108BD9-81ED-4DB2-BD59-A6C34878D82A}">
                    <a16:rowId xmlns:a16="http://schemas.microsoft.com/office/drawing/2014/main" val="10000"/>
                  </a:ext>
                </a:extLst>
              </a:tr>
              <a:tr h="2993834">
                <a:tc>
                  <a:txBody>
                    <a:bodyPr/>
                    <a:lstStyle/>
                    <a:p>
                      <a:r>
                        <a:rPr lang="en-US" sz="1600" kern="1200" dirty="0">
                          <a:solidFill>
                            <a:schemeClr val="dk1"/>
                          </a:solidFill>
                          <a:effectLst/>
                          <a:latin typeface="+mn-lt"/>
                          <a:ea typeface="+mn-ea"/>
                          <a:cs typeface="+mn-cs"/>
                        </a:rPr>
                        <a:t>Chamomile</a:t>
                      </a:r>
                    </a:p>
                    <a:p>
                      <a:r>
                        <a:rPr lang="en-US" sz="1600" i="1" kern="1200" dirty="0">
                          <a:solidFill>
                            <a:schemeClr val="dk1"/>
                          </a:solidFill>
                          <a:effectLst/>
                          <a:latin typeface="+mn-lt"/>
                          <a:ea typeface="+mn-ea"/>
                          <a:cs typeface="+mn-cs"/>
                        </a:rPr>
                        <a:t>Manzanilla</a:t>
                      </a:r>
                      <a:r>
                        <a:rPr lang="en-US" sz="1600" dirty="0">
                          <a:effectLst/>
                        </a:rPr>
                        <a:t> </a:t>
                      </a:r>
                    </a:p>
                    <a:p>
                      <a:r>
                        <a:rPr lang="en-US" sz="1600" kern="1200" dirty="0">
                          <a:solidFill>
                            <a:schemeClr val="dk1"/>
                          </a:solidFill>
                          <a:effectLst/>
                          <a:latin typeface="+mn-lt"/>
                          <a:ea typeface="+mn-ea"/>
                          <a:cs typeface="+mn-cs"/>
                        </a:rPr>
                        <a:t>(</a:t>
                      </a:r>
                      <a:r>
                        <a:rPr lang="en-US" sz="1600" kern="1200" dirty="0" err="1">
                          <a:solidFill>
                            <a:schemeClr val="dk1"/>
                          </a:solidFill>
                          <a:effectLst/>
                          <a:latin typeface="+mn-lt"/>
                          <a:ea typeface="+mn-ea"/>
                          <a:cs typeface="+mn-cs"/>
                        </a:rPr>
                        <a:t>Matricaria</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recutita</a:t>
                      </a:r>
                      <a:r>
                        <a:rPr lang="en-US" sz="1600" kern="1200" dirty="0">
                          <a:solidFill>
                            <a:schemeClr val="dk1"/>
                          </a:solidFill>
                          <a:effectLst/>
                          <a:latin typeface="+mn-lt"/>
                          <a:ea typeface="+mn-ea"/>
                          <a:cs typeface="+mn-cs"/>
                        </a:rPr>
                        <a:t>).</a:t>
                      </a:r>
                      <a:r>
                        <a:rPr lang="en-US" sz="1600" kern="1200" baseline="0" dirty="0">
                          <a:solidFill>
                            <a:schemeClr val="dk1"/>
                          </a:solidFill>
                          <a:effectLst/>
                          <a:latin typeface="+mn-lt"/>
                          <a:ea typeface="+mn-ea"/>
                          <a:cs typeface="+mn-cs"/>
                        </a:rPr>
                        <a:t> This is an</a:t>
                      </a:r>
                    </a:p>
                    <a:p>
                      <a:r>
                        <a:rPr lang="en-US" sz="1600" kern="1200" baseline="0" dirty="0">
                          <a:solidFill>
                            <a:schemeClr val="dk1"/>
                          </a:solidFill>
                          <a:effectLst/>
                          <a:latin typeface="+mn-lt"/>
                          <a:ea typeface="+mn-ea"/>
                          <a:cs typeface="+mn-cs"/>
                        </a:rPr>
                        <a:t>Introduced and ‘naturalized’ plant.</a:t>
                      </a:r>
                      <a:endParaRPr lang="en-US" sz="1600" dirty="0"/>
                    </a:p>
                  </a:txBody>
                  <a:tcPr/>
                </a:tc>
                <a:tc>
                  <a:txBody>
                    <a:bodyPr/>
                    <a:lstStyle/>
                    <a:p>
                      <a:r>
                        <a:rPr lang="en-US" sz="1600" kern="1200">
                          <a:solidFill>
                            <a:schemeClr val="dk1"/>
                          </a:solidFill>
                          <a:effectLst/>
                          <a:latin typeface="+mn-lt"/>
                          <a:ea typeface="+mn-ea"/>
                          <a:cs typeface="+mn-cs"/>
                        </a:rPr>
                        <a:t>Tea has calming effect; sulfur content has antifungal</a:t>
                      </a:r>
                      <a:r>
                        <a:rPr lang="en-US" sz="1600">
                          <a:effectLst/>
                        </a:rPr>
                        <a:t> </a:t>
                      </a:r>
                      <a:r>
                        <a:rPr lang="en-US" sz="1600" kern="1200">
                          <a:solidFill>
                            <a:schemeClr val="dk1"/>
                          </a:solidFill>
                          <a:effectLst/>
                          <a:latin typeface="+mn-lt"/>
                          <a:ea typeface="+mn-ea"/>
                          <a:cs typeface="+mn-cs"/>
                        </a:rPr>
                        <a:t>properties; hay fever relief; anti-inflammatory; muscle</a:t>
                      </a:r>
                      <a:r>
                        <a:rPr lang="en-US" sz="1600">
                          <a:effectLst/>
                        </a:rPr>
                        <a:t> </a:t>
                      </a:r>
                      <a:r>
                        <a:rPr lang="en-US" sz="1600" kern="1200">
                          <a:solidFill>
                            <a:schemeClr val="dk1"/>
                          </a:solidFill>
                          <a:effectLst/>
                          <a:latin typeface="+mn-lt"/>
                          <a:ea typeface="+mn-ea"/>
                          <a:cs typeface="+mn-cs"/>
                        </a:rPr>
                        <a:t>spasms; menstrual disorders; insomnia; ulcers; wounds;</a:t>
                      </a:r>
                      <a:r>
                        <a:rPr lang="en-US" sz="1600">
                          <a:effectLst/>
                        </a:rPr>
                        <a:t> </a:t>
                      </a:r>
                      <a:r>
                        <a:rPr lang="en-US" sz="1600" kern="1200">
                          <a:solidFill>
                            <a:schemeClr val="dk1"/>
                          </a:solidFill>
                          <a:effectLst/>
                          <a:latin typeface="+mn-lt"/>
                          <a:ea typeface="+mn-ea"/>
                          <a:cs typeface="+mn-cs"/>
                        </a:rPr>
                        <a:t>gastrointestinal disorders; prevents rheumatic pain;</a:t>
                      </a:r>
                      <a:r>
                        <a:rPr lang="en-US" sz="1600">
                          <a:effectLst/>
                        </a:rPr>
                        <a:t> </a:t>
                      </a:r>
                      <a:r>
                        <a:rPr lang="en-US" sz="1600" kern="1200">
                          <a:solidFill>
                            <a:schemeClr val="dk1"/>
                          </a:solidFill>
                          <a:effectLst/>
                          <a:latin typeface="+mn-lt"/>
                          <a:ea typeface="+mn-ea"/>
                          <a:cs typeface="+mn-cs"/>
                        </a:rPr>
                        <a:t>reduces swelling of hemorrhoids.</a:t>
                      </a:r>
                      <a:r>
                        <a:rPr lang="en-US" sz="1600">
                          <a:effectLst/>
                        </a:rPr>
                        <a:t> </a:t>
                      </a:r>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Roots loosen compacted earth so other plants can find nutrients &amp; water. Preparation of flower ‘tea’ helps unblock plant sap &amp; prevents stress from excess heat/cold; adds sulfur &amp; calcium to compost mixes; high in potassium. Stabilizes nitrogen within</a:t>
                      </a:r>
                      <a:r>
                        <a:rPr lang="en-US" sz="1600" dirty="0">
                          <a:effectLst/>
                        </a:rPr>
                        <a:t> </a:t>
                      </a:r>
                    </a:p>
                    <a:p>
                      <a:r>
                        <a:rPr lang="en-US" sz="1600" kern="1200" dirty="0">
                          <a:solidFill>
                            <a:schemeClr val="dk1"/>
                          </a:solidFill>
                          <a:effectLst/>
                          <a:latin typeface="+mn-lt"/>
                          <a:ea typeface="+mn-ea"/>
                          <a:cs typeface="+mn-cs"/>
                        </a:rPr>
                        <a:t>compost &amp; increases soil life to stimulate plant growth.</a:t>
                      </a:r>
                      <a:endParaRPr lang="en-US" sz="1600" dirty="0">
                        <a:effectLst/>
                      </a:endParaRPr>
                    </a:p>
                  </a:txBody>
                  <a:tcPr/>
                </a:tc>
                <a:extLst>
                  <a:ext uri="{0D108BD9-81ED-4DB2-BD59-A6C34878D82A}">
                    <a16:rowId xmlns:a16="http://schemas.microsoft.com/office/drawing/2014/main" val="10001"/>
                  </a:ext>
                </a:extLst>
              </a:tr>
              <a:tr h="2219152">
                <a:tc>
                  <a:txBody>
                    <a:bodyPr/>
                    <a:lstStyle/>
                    <a:p>
                      <a:r>
                        <a:rPr lang="en-US" sz="1600" kern="1200">
                          <a:solidFill>
                            <a:schemeClr val="dk1"/>
                          </a:solidFill>
                          <a:effectLst/>
                          <a:latin typeface="+mn-lt"/>
                          <a:ea typeface="+mn-ea"/>
                          <a:cs typeface="+mn-cs"/>
                        </a:rPr>
                        <a:t>Datura</a:t>
                      </a:r>
                    </a:p>
                    <a:p>
                      <a:r>
                        <a:rPr lang="en-US" sz="1600" i="1" kern="1200" err="1">
                          <a:solidFill>
                            <a:schemeClr val="dk1"/>
                          </a:solidFill>
                          <a:effectLst/>
                          <a:latin typeface="+mn-lt"/>
                          <a:ea typeface="+mn-ea"/>
                          <a:cs typeface="+mn-cs"/>
                        </a:rPr>
                        <a:t>Tolohua</a:t>
                      </a:r>
                      <a:r>
                        <a:rPr lang="en-US" sz="1600">
                          <a:effectLst/>
                        </a:rPr>
                        <a:t> </a:t>
                      </a:r>
                    </a:p>
                    <a:p>
                      <a:r>
                        <a:rPr lang="en-US" sz="1600" kern="1200">
                          <a:solidFill>
                            <a:schemeClr val="dk1"/>
                          </a:solidFill>
                          <a:effectLst/>
                          <a:latin typeface="+mn-lt"/>
                          <a:ea typeface="+mn-ea"/>
                          <a:cs typeface="+mn-cs"/>
                        </a:rPr>
                        <a:t>(Datura </a:t>
                      </a:r>
                      <a:r>
                        <a:rPr lang="en-US" sz="1600" kern="1200" err="1">
                          <a:solidFill>
                            <a:schemeClr val="dk1"/>
                          </a:solidFill>
                          <a:effectLst/>
                          <a:latin typeface="+mn-lt"/>
                          <a:ea typeface="+mn-ea"/>
                          <a:cs typeface="+mn-cs"/>
                        </a:rPr>
                        <a:t>innoxia</a:t>
                      </a:r>
                      <a:r>
                        <a:rPr lang="en-US" sz="1600" kern="1200">
                          <a:solidFill>
                            <a:schemeClr val="dk1"/>
                          </a:solidFill>
                          <a:effectLst/>
                          <a:latin typeface="+mn-lt"/>
                          <a:ea typeface="+mn-ea"/>
                          <a:cs typeface="+mn-cs"/>
                        </a:rPr>
                        <a:t>)</a:t>
                      </a:r>
                      <a:r>
                        <a:rPr lang="en-US" sz="1600">
                          <a:effectLst/>
                        </a:rPr>
                        <a:t> </a:t>
                      </a:r>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Analgesic; narcotic effects used in setting broken bones;</a:t>
                      </a:r>
                      <a:r>
                        <a:rPr lang="en-US" sz="1600">
                          <a:effectLst/>
                        </a:rPr>
                        <a:t> </a:t>
                      </a:r>
                      <a:r>
                        <a:rPr lang="en-US" sz="1600" kern="1200">
                          <a:solidFill>
                            <a:schemeClr val="dk1"/>
                          </a:solidFill>
                          <a:effectLst/>
                          <a:latin typeface="+mn-lt"/>
                          <a:ea typeface="+mn-ea"/>
                          <a:cs typeface="+mn-cs"/>
                        </a:rPr>
                        <a:t>in making incisions as well as relieving painful bruises and other injuries. Anti-angiogenesis properties.  </a:t>
                      </a:r>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Insecticidal potential of leaf hexane extract.</a:t>
                      </a:r>
                      <a:r>
                        <a:rPr lang="en-US" sz="1600" kern="1200" baseline="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Phytoextraction</a:t>
                      </a:r>
                      <a:r>
                        <a:rPr lang="en-US" sz="1600" kern="1200" dirty="0">
                          <a:solidFill>
                            <a:schemeClr val="dk1"/>
                          </a:solidFill>
                          <a:effectLst/>
                          <a:latin typeface="+mn-lt"/>
                          <a:ea typeface="+mn-ea"/>
                          <a:cs typeface="+mn-cs"/>
                        </a:rPr>
                        <a:t> of</a:t>
                      </a:r>
                      <a:r>
                        <a:rPr lang="en-US" sz="1600" dirty="0">
                          <a:effectLst/>
                        </a:rPr>
                        <a:t> </a:t>
                      </a:r>
                      <a:r>
                        <a:rPr lang="en-US" sz="1600" kern="1200" dirty="0">
                          <a:solidFill>
                            <a:schemeClr val="dk1"/>
                          </a:solidFill>
                          <a:effectLst/>
                          <a:latin typeface="+mn-lt"/>
                          <a:ea typeface="+mn-ea"/>
                          <a:cs typeface="+mn-cs"/>
                        </a:rPr>
                        <a:t>heavy metals from soil (e.g., excess cadmium, chromium). Grows in alkaline soils. Should not be grown alongside potato plants as it can be a center of viral infections.</a:t>
                      </a:r>
                      <a:endParaRPr lang="en-US" sz="1600" dirty="0">
                        <a:effectLst/>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001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80130586"/>
              </p:ext>
            </p:extLst>
          </p:nvPr>
        </p:nvGraphicFramePr>
        <p:xfrm>
          <a:off x="655188" y="287866"/>
          <a:ext cx="8737602" cy="6282268"/>
        </p:xfrm>
        <a:graphic>
          <a:graphicData uri="http://schemas.openxmlformats.org/drawingml/2006/table">
            <a:tbl>
              <a:tblPr firstRow="1" bandRow="1">
                <a:tableStyleId>{5C22544A-7EE6-4342-B048-85BDC9FD1C3A}</a:tableStyleId>
              </a:tblPr>
              <a:tblGrid>
                <a:gridCol w="2912534">
                  <a:extLst>
                    <a:ext uri="{9D8B030D-6E8A-4147-A177-3AD203B41FA5}">
                      <a16:colId xmlns:a16="http://schemas.microsoft.com/office/drawing/2014/main" val="20000"/>
                    </a:ext>
                  </a:extLst>
                </a:gridCol>
                <a:gridCol w="2912534">
                  <a:extLst>
                    <a:ext uri="{9D8B030D-6E8A-4147-A177-3AD203B41FA5}">
                      <a16:colId xmlns:a16="http://schemas.microsoft.com/office/drawing/2014/main" val="20001"/>
                    </a:ext>
                  </a:extLst>
                </a:gridCol>
                <a:gridCol w="2912534">
                  <a:extLst>
                    <a:ext uri="{9D8B030D-6E8A-4147-A177-3AD203B41FA5}">
                      <a16:colId xmlns:a16="http://schemas.microsoft.com/office/drawing/2014/main" val="20002"/>
                    </a:ext>
                  </a:extLst>
                </a:gridCol>
              </a:tblGrid>
              <a:tr h="1069282">
                <a:tc>
                  <a:txBody>
                    <a:bodyPr/>
                    <a:lstStyle/>
                    <a:p>
                      <a:r>
                        <a:rPr lang="en-US"/>
                        <a:t>Plant</a:t>
                      </a:r>
                    </a:p>
                  </a:txBody>
                  <a:tcPr/>
                </a:tc>
                <a:tc>
                  <a:txBody>
                    <a:bodyPr/>
                    <a:lstStyle/>
                    <a:p>
                      <a:r>
                        <a:rPr lang="en-US"/>
                        <a:t>Ethnomedical</a:t>
                      </a:r>
                      <a:r>
                        <a:rPr lang="en-US" baseline="0"/>
                        <a:t> Value</a:t>
                      </a:r>
                      <a:endParaRPr lang="en-US"/>
                    </a:p>
                  </a:txBody>
                  <a:tcPr/>
                </a:tc>
                <a:tc>
                  <a:txBody>
                    <a:bodyPr/>
                    <a:lstStyle/>
                    <a:p>
                      <a:r>
                        <a:rPr lang="en-US"/>
                        <a:t>Biodynamic</a:t>
                      </a:r>
                      <a:r>
                        <a:rPr lang="en-US" baseline="0"/>
                        <a:t> properties</a:t>
                      </a:r>
                      <a:endParaRPr lang="en-US"/>
                    </a:p>
                  </a:txBody>
                  <a:tcPr/>
                </a:tc>
                <a:extLst>
                  <a:ext uri="{0D108BD9-81ED-4DB2-BD59-A6C34878D82A}">
                    <a16:rowId xmlns:a16="http://schemas.microsoft.com/office/drawing/2014/main" val="10000"/>
                  </a:ext>
                </a:extLst>
              </a:tr>
              <a:tr h="2993834">
                <a:tc>
                  <a:txBody>
                    <a:bodyPr/>
                    <a:lstStyle/>
                    <a:p>
                      <a:r>
                        <a:rPr lang="en-US" sz="1600" kern="1200" dirty="0">
                          <a:solidFill>
                            <a:schemeClr val="dk1"/>
                          </a:solidFill>
                          <a:effectLst/>
                          <a:latin typeface="+mn-lt"/>
                          <a:ea typeface="+mn-ea"/>
                          <a:cs typeface="+mn-cs"/>
                        </a:rPr>
                        <a:t>Lambs quarters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i="1" dirty="0" err="1"/>
                        <a:t>Quelite</a:t>
                      </a:r>
                      <a:endParaRPr lang="en-US" sz="1600"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(Chenopodium album)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Astringent; upset stomach relief; prevents scurvy.	 Tea used to treat diarrhea.</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Useful as ‘trap crop’ for leaf miners. Hosts beet leaf hopper.  Restores nutrients to the soil (phosphorous may not be bioavailable to plants for many years through green manure).</a:t>
                      </a:r>
                    </a:p>
                  </a:txBody>
                  <a:tcPr/>
                </a:tc>
                <a:extLst>
                  <a:ext uri="{0D108BD9-81ED-4DB2-BD59-A6C34878D82A}">
                    <a16:rowId xmlns:a16="http://schemas.microsoft.com/office/drawing/2014/main" val="10001"/>
                  </a:ext>
                </a:extLst>
              </a:tr>
              <a:tr h="2219152">
                <a:tc>
                  <a:txBody>
                    <a:bodyPr/>
                    <a:lstStyle/>
                    <a:p>
                      <a:r>
                        <a:rPr lang="en-US" sz="1600" kern="1200">
                          <a:solidFill>
                            <a:schemeClr val="dk1"/>
                          </a:solidFill>
                          <a:effectLst/>
                          <a:latin typeface="+mn-lt"/>
                          <a:ea typeface="+mn-ea"/>
                          <a:cs typeface="+mn-cs"/>
                        </a:rPr>
                        <a:t>Laurel; Mexican Bay Leaf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i="1" kern="1200" err="1">
                          <a:solidFill>
                            <a:schemeClr val="dk1"/>
                          </a:solidFill>
                          <a:effectLst/>
                          <a:latin typeface="+mn-lt"/>
                          <a:ea typeface="+mn-ea"/>
                          <a:cs typeface="+mn-cs"/>
                        </a:rPr>
                        <a:t>Eca-patli</a:t>
                      </a:r>
                      <a:r>
                        <a:rPr lang="en-US" sz="1600" i="1" kern="1200">
                          <a:solidFill>
                            <a:schemeClr val="dk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i="0"/>
                        <a:t>(L. </a:t>
                      </a:r>
                      <a:r>
                        <a:rPr lang="en-US" sz="1600" i="0" err="1"/>
                        <a:t>glaucescens</a:t>
                      </a:r>
                      <a:r>
                        <a:rPr lang="en-US" sz="1600" i="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Bruised together in frigid water with other herbs &amp; stones,</a:t>
                      </a:r>
                      <a:r>
                        <a:rPr lang="en-US" sz="1600" kern="1200" baseline="0">
                          <a:solidFill>
                            <a:schemeClr val="dk1"/>
                          </a:solidFill>
                          <a:effectLst/>
                          <a:latin typeface="+mn-lt"/>
                          <a:ea typeface="+mn-ea"/>
                          <a:cs typeface="+mn-cs"/>
                        </a:rPr>
                        <a:t> </a:t>
                      </a:r>
                      <a:r>
                        <a:rPr lang="en-US" sz="1600" kern="1200">
                          <a:solidFill>
                            <a:schemeClr val="dk1"/>
                          </a:solidFill>
                          <a:effectLst/>
                          <a:latin typeface="+mn-lt"/>
                          <a:ea typeface="+mn-ea"/>
                          <a:cs typeface="+mn-cs"/>
                        </a:rPr>
                        <a:t>then soaked in a neck wrap for sore throats</a:t>
                      </a:r>
                      <a:r>
                        <a:rPr lang="en-US" sz="1600" kern="1200" baseline="0">
                          <a:solidFill>
                            <a:schemeClr val="dk1"/>
                          </a:solidFill>
                          <a:effectLst/>
                          <a:latin typeface="+mn-lt"/>
                          <a:ea typeface="+mn-ea"/>
                          <a:cs typeface="+mn-cs"/>
                        </a:rPr>
                        <a:t> or </a:t>
                      </a:r>
                      <a:r>
                        <a:rPr lang="en-US" sz="1600" kern="1200">
                          <a:solidFill>
                            <a:schemeClr val="dk1"/>
                          </a:solidFill>
                          <a:effectLst/>
                          <a:latin typeface="+mn-lt"/>
                          <a:ea typeface="+mn-ea"/>
                          <a:cs typeface="+mn-cs"/>
                        </a:rPr>
                        <a:t>relief of head &amp; neck pains.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mn-lt"/>
                          <a:ea typeface="+mn-ea"/>
                          <a:cs typeface="+mn-cs"/>
                        </a:rPr>
                        <a:t> </a:t>
                      </a:r>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Creates a supportive microclimate for shade-tolerant pulses</a:t>
                      </a:r>
                      <a:r>
                        <a:rPr lang="en-US" sz="1600" kern="1200" baseline="0" dirty="0">
                          <a:solidFill>
                            <a:schemeClr val="dk1"/>
                          </a:solidFill>
                          <a:effectLst/>
                          <a:latin typeface="+mn-lt"/>
                          <a:ea typeface="+mn-ea"/>
                          <a:cs typeface="+mn-cs"/>
                        </a:rPr>
                        <a:t> and vegetables.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278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08CFCD-C76A-D646-A086-086740BC86A4}"/>
              </a:ext>
            </a:extLst>
          </p:cNvPr>
          <p:cNvSpPr>
            <a:spLocks noGrp="1"/>
          </p:cNvSpPr>
          <p:nvPr>
            <p:ph type="title"/>
          </p:nvPr>
        </p:nvSpPr>
        <p:spPr>
          <a:xfrm>
            <a:off x="524256" y="4767072"/>
            <a:ext cx="6594189" cy="1625210"/>
          </a:xfrm>
        </p:spPr>
        <p:txBody>
          <a:bodyPr>
            <a:normAutofit/>
          </a:bodyPr>
          <a:lstStyle/>
          <a:p>
            <a:pPr algn="ctr"/>
            <a:r>
              <a:rPr lang="en-US" sz="4100" dirty="0">
                <a:solidFill>
                  <a:srgbClr val="FFFFFF"/>
                </a:solidFill>
              </a:rPr>
              <a:t>Core principles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6DD64-C854-7E44-B562-8190E1052AB8}"/>
              </a:ext>
            </a:extLst>
          </p:cNvPr>
          <p:cNvSpPr>
            <a:spLocks noGrp="1"/>
          </p:cNvSpPr>
          <p:nvPr>
            <p:ph idx="1"/>
          </p:nvPr>
        </p:nvSpPr>
        <p:spPr>
          <a:xfrm>
            <a:off x="7728155" y="560438"/>
            <a:ext cx="3939589" cy="5831843"/>
          </a:xfrm>
        </p:spPr>
        <p:txBody>
          <a:bodyPr anchor="ctr">
            <a:normAutofit/>
          </a:bodyPr>
          <a:lstStyle/>
          <a:p>
            <a:pPr marL="0" indent="0">
              <a:buNone/>
            </a:pPr>
            <a:r>
              <a:rPr lang="en-US" sz="2400" dirty="0">
                <a:solidFill>
                  <a:srgbClr val="FFFFFF"/>
                </a:solidFill>
              </a:rPr>
              <a:t>Biodynamics shares much in common with organic methods of farming, including soil building, crop rotations, and composting. A key aspect of the BD method is the use of special preparations that are applied to the soil, crops and composts. The compost preparations consist of six fermented herbal substances. (5658) </a:t>
            </a:r>
          </a:p>
          <a:p>
            <a:pPr marL="0" indent="0">
              <a:buNone/>
            </a:pPr>
            <a:endParaRPr lang="en-US" sz="1600" dirty="0">
              <a:solidFill>
                <a:srgbClr val="FFFFFF"/>
              </a:solidFill>
            </a:endParaRPr>
          </a:p>
        </p:txBody>
      </p:sp>
      <p:pic>
        <p:nvPicPr>
          <p:cNvPr id="6" name="Picture 5">
            <a:extLst>
              <a:ext uri="{FF2B5EF4-FFF2-40B4-BE49-F238E27FC236}">
                <a16:creationId xmlns:a16="http://schemas.microsoft.com/office/drawing/2014/main" id="{45A3D15A-83C8-4846-A601-8B974E97A6BF}"/>
              </a:ext>
            </a:extLst>
          </p:cNvPr>
          <p:cNvPicPr>
            <a:picLocks noChangeAspect="1"/>
          </p:cNvPicPr>
          <p:nvPr/>
        </p:nvPicPr>
        <p:blipFill>
          <a:blip r:embed="rId2"/>
          <a:stretch>
            <a:fillRect/>
          </a:stretch>
        </p:blipFill>
        <p:spPr>
          <a:xfrm>
            <a:off x="321732" y="0"/>
            <a:ext cx="7058307" cy="4572000"/>
          </a:xfrm>
          <a:prstGeom prst="rect">
            <a:avLst/>
          </a:prstGeom>
        </p:spPr>
      </p:pic>
    </p:spTree>
    <p:extLst>
      <p:ext uri="{BB962C8B-B14F-4D97-AF65-F5344CB8AC3E}">
        <p14:creationId xmlns:p14="http://schemas.microsoft.com/office/powerpoint/2010/main" val="114885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BD36-B694-2B4F-B473-DF7A68C47133}"/>
              </a:ext>
            </a:extLst>
          </p:cNvPr>
          <p:cNvSpPr>
            <a:spLocks noGrp="1"/>
          </p:cNvSpPr>
          <p:nvPr>
            <p:ph type="title"/>
          </p:nvPr>
        </p:nvSpPr>
        <p:spPr>
          <a:xfrm>
            <a:off x="762001" y="803325"/>
            <a:ext cx="5314536" cy="1325563"/>
          </a:xfrm>
        </p:spPr>
        <p:txBody>
          <a:bodyPr>
            <a:normAutofit/>
          </a:bodyPr>
          <a:lstStyle/>
          <a:p>
            <a:r>
              <a:rPr lang="en-US" sz="3700" dirty="0"/>
              <a:t>Sample of plants used in BD soil amendments</a:t>
            </a:r>
          </a:p>
        </p:txBody>
      </p:sp>
      <p:sp>
        <p:nvSpPr>
          <p:cNvPr id="3" name="Content Placeholder 2">
            <a:extLst>
              <a:ext uri="{FF2B5EF4-FFF2-40B4-BE49-F238E27FC236}">
                <a16:creationId xmlns:a16="http://schemas.microsoft.com/office/drawing/2014/main" id="{79F70BB3-F04D-5646-83A8-6CD677617CC8}"/>
              </a:ext>
            </a:extLst>
          </p:cNvPr>
          <p:cNvSpPr>
            <a:spLocks noGrp="1"/>
          </p:cNvSpPr>
          <p:nvPr>
            <p:ph idx="1"/>
          </p:nvPr>
        </p:nvSpPr>
        <p:spPr>
          <a:xfrm>
            <a:off x="762000" y="2279018"/>
            <a:ext cx="5314543" cy="4281802"/>
          </a:xfrm>
        </p:spPr>
        <p:txBody>
          <a:bodyPr anchor="t">
            <a:normAutofit fontScale="92500" lnSpcReduction="10000"/>
          </a:bodyPr>
          <a:lstStyle/>
          <a:p>
            <a:r>
              <a:rPr lang="en-US" dirty="0"/>
              <a:t>Yarrow blossoms (</a:t>
            </a:r>
            <a:r>
              <a:rPr lang="en-US" dirty="0" err="1"/>
              <a:t>Achilliea</a:t>
            </a:r>
            <a:r>
              <a:rPr lang="en-US" dirty="0"/>
              <a:t> </a:t>
            </a:r>
            <a:r>
              <a:rPr lang="en-US" dirty="0" err="1"/>
              <a:t>millefoilium</a:t>
            </a:r>
            <a:r>
              <a:rPr lang="en-US" dirty="0"/>
              <a:t> L.) </a:t>
            </a:r>
            <a:endParaRPr lang="en-US" sz="2400" dirty="0"/>
          </a:p>
          <a:p>
            <a:r>
              <a:rPr lang="en-US" dirty="0"/>
              <a:t>Chamomile blossoms (</a:t>
            </a:r>
            <a:r>
              <a:rPr lang="en-US" dirty="0" err="1"/>
              <a:t>Matricata</a:t>
            </a:r>
            <a:r>
              <a:rPr lang="en-US" dirty="0"/>
              <a:t> </a:t>
            </a:r>
            <a:r>
              <a:rPr lang="en-US" dirty="0" err="1"/>
              <a:t>recutita</a:t>
            </a:r>
            <a:r>
              <a:rPr lang="en-US" dirty="0"/>
              <a:t> L.) </a:t>
            </a:r>
            <a:endParaRPr lang="en-US" sz="2400" dirty="0"/>
          </a:p>
          <a:p>
            <a:r>
              <a:rPr lang="en-US" dirty="0"/>
              <a:t>Stinging nettle shoots (</a:t>
            </a:r>
            <a:r>
              <a:rPr lang="en-US" dirty="0" err="1"/>
              <a:t>Urtica</a:t>
            </a:r>
            <a:r>
              <a:rPr lang="en-US" dirty="0"/>
              <a:t> </a:t>
            </a:r>
            <a:r>
              <a:rPr lang="en-US" dirty="0" err="1"/>
              <a:t>dioica</a:t>
            </a:r>
            <a:r>
              <a:rPr lang="en-US" dirty="0"/>
              <a:t> L.) </a:t>
            </a:r>
            <a:endParaRPr lang="en-US" sz="2400" dirty="0"/>
          </a:p>
          <a:p>
            <a:r>
              <a:rPr lang="en-US" dirty="0"/>
              <a:t>Oak bark (Quercus </a:t>
            </a:r>
            <a:r>
              <a:rPr lang="en-US" dirty="0" err="1"/>
              <a:t>robur</a:t>
            </a:r>
            <a:r>
              <a:rPr lang="en-US" dirty="0"/>
              <a:t> L.) </a:t>
            </a:r>
            <a:endParaRPr lang="en-US" sz="2400" dirty="0"/>
          </a:p>
          <a:p>
            <a:r>
              <a:rPr lang="en-US" dirty="0"/>
              <a:t>Dandelion flowers (</a:t>
            </a:r>
            <a:r>
              <a:rPr lang="en-US" dirty="0" err="1"/>
              <a:t>Taraxacum</a:t>
            </a:r>
            <a:r>
              <a:rPr lang="en-US" dirty="0"/>
              <a:t> </a:t>
            </a:r>
            <a:r>
              <a:rPr lang="en-US" dirty="0" err="1"/>
              <a:t>officinale</a:t>
            </a:r>
            <a:r>
              <a:rPr lang="en-US" dirty="0"/>
              <a:t> L.) </a:t>
            </a:r>
            <a:endParaRPr lang="en-US" sz="2400" dirty="0"/>
          </a:p>
          <a:p>
            <a:r>
              <a:rPr lang="en-US" dirty="0" err="1"/>
              <a:t>alerian</a:t>
            </a:r>
            <a:r>
              <a:rPr lang="en-US" dirty="0"/>
              <a:t> flower extract (</a:t>
            </a:r>
            <a:r>
              <a:rPr lang="en-US" dirty="0" err="1"/>
              <a:t>Valeriana</a:t>
            </a:r>
            <a:r>
              <a:rPr lang="en-US" dirty="0"/>
              <a:t> officinalis L.)  Table 1 (5659)</a:t>
            </a:r>
            <a:endParaRPr lang="en-US" sz="2400" dirty="0"/>
          </a:p>
          <a:p>
            <a:pPr marL="0" indent="0">
              <a:buNone/>
            </a:pPr>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A6BEDD5-BB4A-E749-B26E-B580EB907F89}"/>
              </a:ext>
            </a:extLst>
          </p:cNvPr>
          <p:cNvPicPr>
            <a:picLocks noChangeAspect="1"/>
          </p:cNvPicPr>
          <p:nvPr/>
        </p:nvPicPr>
        <p:blipFill>
          <a:blip r:embed="rId3"/>
          <a:stretch>
            <a:fillRect/>
          </a:stretch>
        </p:blipFill>
        <p:spPr>
          <a:xfrm>
            <a:off x="6186990" y="-2008"/>
            <a:ext cx="6400800" cy="6860008"/>
          </a:xfrm>
          <a:prstGeom prst="rect">
            <a:avLst/>
          </a:prstGeom>
          <a:solidFill>
            <a:schemeClr val="bg1">
              <a:tint val="95000"/>
              <a:satMod val="170000"/>
            </a:schemeClr>
          </a:solidFill>
        </p:spPr>
      </p:pic>
    </p:spTree>
    <p:extLst>
      <p:ext uri="{BB962C8B-B14F-4D97-AF65-F5344CB8AC3E}">
        <p14:creationId xmlns:p14="http://schemas.microsoft.com/office/powerpoint/2010/main" val="21170825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643468" y="287144"/>
            <a:ext cx="3363974" cy="1597315"/>
          </a:xfrm>
          <a:noFill/>
          <a:ln w="19050">
            <a:solidFill>
              <a:schemeClr val="bg1"/>
            </a:solidFill>
          </a:ln>
        </p:spPr>
        <p:txBody>
          <a:bodyPr wrap="square">
            <a:normAutofit/>
          </a:bodyPr>
          <a:lstStyle/>
          <a:p>
            <a:pPr algn="ctr"/>
            <a:r>
              <a:rPr lang="en-US" sz="3600" b="1" dirty="0">
                <a:solidFill>
                  <a:schemeClr val="bg1"/>
                </a:solidFill>
              </a:rPr>
              <a:t>Purpose of the study</a:t>
            </a:r>
            <a:endParaRPr lang="en-US" sz="3600" dirty="0">
              <a:solidFill>
                <a:schemeClr val="bg1"/>
              </a:solidFill>
            </a:endParaRP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60010" y="2171603"/>
            <a:ext cx="4076016" cy="4399253"/>
          </a:xfrm>
        </p:spPr>
        <p:txBody>
          <a:bodyPr>
            <a:normAutofit/>
          </a:bodyPr>
          <a:lstStyle/>
          <a:p>
            <a:pPr marL="0" indent="0">
              <a:buNone/>
            </a:pPr>
            <a:r>
              <a:rPr lang="en-US" sz="2400" dirty="0">
                <a:solidFill>
                  <a:schemeClr val="bg1"/>
                </a:solidFill>
              </a:rPr>
              <a:t>…firstly, to test the effect of BD compost preparations on the quality of compost produced on a commercial California vineyard. Secondly, water extracts of finished BD-treated and non-treated pomace composts with and without added fertilizer were tested for effects on wheat seedling growth.  (5659)</a:t>
            </a:r>
          </a:p>
          <a:p>
            <a:endParaRPr lang="en-US" sz="1700" dirty="0">
              <a:solidFill>
                <a:schemeClr val="bg1"/>
              </a:solidFill>
            </a:endParaRPr>
          </a:p>
        </p:txBody>
      </p:sp>
      <p:pic>
        <p:nvPicPr>
          <p:cNvPr id="6" name="Picture 5">
            <a:extLst>
              <a:ext uri="{FF2B5EF4-FFF2-40B4-BE49-F238E27FC236}">
                <a16:creationId xmlns:a16="http://schemas.microsoft.com/office/drawing/2014/main" id="{86F8DE35-0A9F-6A48-BDE6-C2E80F88115E}"/>
              </a:ext>
            </a:extLst>
          </p:cNvPr>
          <p:cNvPicPr>
            <a:picLocks noChangeAspect="1"/>
          </p:cNvPicPr>
          <p:nvPr/>
        </p:nvPicPr>
        <p:blipFill>
          <a:blip r:embed="rId3"/>
          <a:stretch>
            <a:fillRect/>
          </a:stretch>
        </p:blipFill>
        <p:spPr>
          <a:xfrm>
            <a:off x="4650910" y="287144"/>
            <a:ext cx="9620834" cy="6400800"/>
          </a:xfrm>
          <a:prstGeom prst="rect">
            <a:avLst/>
          </a:prstGeom>
        </p:spPr>
      </p:pic>
    </p:spTree>
    <p:extLst>
      <p:ext uri="{BB962C8B-B14F-4D97-AF65-F5344CB8AC3E}">
        <p14:creationId xmlns:p14="http://schemas.microsoft.com/office/powerpoint/2010/main" val="206308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0E5A"/>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EF3B2-D2BD-E649-B149-2624E815FD99}"/>
              </a:ext>
            </a:extLst>
          </p:cNvPr>
          <p:cNvSpPr>
            <a:spLocks noGrp="1"/>
          </p:cNvSpPr>
          <p:nvPr>
            <p:ph type="title"/>
          </p:nvPr>
        </p:nvSpPr>
        <p:spPr>
          <a:xfrm>
            <a:off x="232877" y="221226"/>
            <a:ext cx="4188542" cy="1597315"/>
          </a:xfrm>
          <a:noFill/>
          <a:ln w="19050">
            <a:solidFill>
              <a:schemeClr val="bg1"/>
            </a:solidFill>
          </a:ln>
        </p:spPr>
        <p:txBody>
          <a:bodyPr wrap="square">
            <a:normAutofit/>
          </a:bodyPr>
          <a:lstStyle/>
          <a:p>
            <a:pPr algn="ctr"/>
            <a:r>
              <a:rPr lang="en-US" sz="3600" dirty="0">
                <a:solidFill>
                  <a:schemeClr val="bg1"/>
                </a:solidFill>
              </a:rPr>
              <a:t>The case of BD wine</a:t>
            </a:r>
            <a:br>
              <a:rPr lang="en-US" sz="3600" dirty="0">
                <a:solidFill>
                  <a:schemeClr val="bg1"/>
                </a:solidFill>
              </a:rPr>
            </a:br>
            <a:r>
              <a:rPr lang="en-US" sz="2700" i="1" dirty="0">
                <a:solidFill>
                  <a:schemeClr val="bg1"/>
                </a:solidFill>
              </a:rPr>
              <a:t>McNab Ranch, Hopland, CA </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45C4FD21-63CD-5343-ADB9-FBCFC98459B4}"/>
              </a:ext>
            </a:extLst>
          </p:cNvPr>
          <p:cNvSpPr>
            <a:spLocks noGrp="1"/>
          </p:cNvSpPr>
          <p:nvPr>
            <p:ph idx="1"/>
          </p:nvPr>
        </p:nvSpPr>
        <p:spPr>
          <a:xfrm>
            <a:off x="232877" y="2039767"/>
            <a:ext cx="4188542" cy="4597007"/>
          </a:xfrm>
        </p:spPr>
        <p:txBody>
          <a:bodyPr>
            <a:normAutofit/>
          </a:bodyPr>
          <a:lstStyle/>
          <a:p>
            <a:pPr marL="0" indent="0">
              <a:buNone/>
            </a:pPr>
            <a:r>
              <a:rPr lang="en-US" sz="2400" dirty="0">
                <a:solidFill>
                  <a:schemeClr val="bg1"/>
                </a:solidFill>
              </a:rPr>
              <a:t>Wine production creates considerable volumes of organic waste called grape pomace, which includes grape seeds, skins, and stems. Composting has become the obvious solution for pomace disposal for many wineries. The resulting compost is often used on site in the vineyards to increase soil organic matter, soil nutrients, water holding capacity and porosity. (5659) </a:t>
            </a:r>
          </a:p>
          <a:p>
            <a:endParaRPr lang="en-US" sz="1700" dirty="0">
              <a:solidFill>
                <a:schemeClr val="bg1"/>
              </a:solidFill>
            </a:endParaRPr>
          </a:p>
        </p:txBody>
      </p:sp>
      <p:pic>
        <p:nvPicPr>
          <p:cNvPr id="5" name="Picture 4">
            <a:extLst>
              <a:ext uri="{FF2B5EF4-FFF2-40B4-BE49-F238E27FC236}">
                <a16:creationId xmlns:a16="http://schemas.microsoft.com/office/drawing/2014/main" id="{B544C4B1-E8A5-914D-A177-DC11E0C087D6}"/>
              </a:ext>
            </a:extLst>
          </p:cNvPr>
          <p:cNvPicPr>
            <a:picLocks noChangeAspect="1"/>
          </p:cNvPicPr>
          <p:nvPr/>
        </p:nvPicPr>
        <p:blipFill>
          <a:blip r:embed="rId3"/>
          <a:stretch>
            <a:fillRect/>
          </a:stretch>
        </p:blipFill>
        <p:spPr>
          <a:xfrm>
            <a:off x="4654296" y="685800"/>
            <a:ext cx="7620000" cy="5486400"/>
          </a:xfrm>
          <a:prstGeom prst="rect">
            <a:avLst/>
          </a:prstGeom>
        </p:spPr>
      </p:pic>
    </p:spTree>
    <p:extLst>
      <p:ext uri="{BB962C8B-B14F-4D97-AF65-F5344CB8AC3E}">
        <p14:creationId xmlns:p14="http://schemas.microsoft.com/office/powerpoint/2010/main" val="325461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2F8A-4147-9F44-9082-876AB33AF0AE}"/>
              </a:ext>
            </a:extLst>
          </p:cNvPr>
          <p:cNvSpPr>
            <a:spLocks noGrp="1"/>
          </p:cNvSpPr>
          <p:nvPr>
            <p:ph type="title"/>
          </p:nvPr>
        </p:nvSpPr>
        <p:spPr>
          <a:xfrm>
            <a:off x="363415" y="228600"/>
            <a:ext cx="2203938" cy="848213"/>
          </a:xfrm>
        </p:spPr>
        <p:txBody>
          <a:bodyPr/>
          <a:lstStyle/>
          <a:p>
            <a:r>
              <a:rPr lang="en-US" dirty="0">
                <a:solidFill>
                  <a:schemeClr val="bg1"/>
                </a:solidFill>
                <a:effectLst>
                  <a:outerShdw blurRad="50800" dist="38100" dir="5400000" algn="t" rotWithShape="0">
                    <a:prstClr val="black">
                      <a:alpha val="40000"/>
                    </a:prstClr>
                  </a:outerShdw>
                </a:effectLst>
              </a:rPr>
              <a:t>Findings</a:t>
            </a:r>
          </a:p>
        </p:txBody>
      </p:sp>
      <p:pic>
        <p:nvPicPr>
          <p:cNvPr id="4" name="Content Placeholder 3">
            <a:extLst>
              <a:ext uri="{FF2B5EF4-FFF2-40B4-BE49-F238E27FC236}">
                <a16:creationId xmlns:a16="http://schemas.microsoft.com/office/drawing/2014/main" id="{18DF46C7-BBFA-6445-AE87-89A6D24E9AF8}"/>
              </a:ext>
            </a:extLst>
          </p:cNvPr>
          <p:cNvPicPr>
            <a:picLocks noGrp="1" noChangeAspect="1"/>
          </p:cNvPicPr>
          <p:nvPr>
            <p:ph idx="1"/>
          </p:nvPr>
        </p:nvPicPr>
        <p:blipFill>
          <a:blip r:embed="rId3"/>
          <a:stretch>
            <a:fillRect/>
          </a:stretch>
        </p:blipFill>
        <p:spPr>
          <a:xfrm>
            <a:off x="4015402" y="228600"/>
            <a:ext cx="7813183" cy="6400800"/>
          </a:xfrm>
          <a:prstGeom prst="rect">
            <a:avLst/>
          </a:prstGeom>
        </p:spPr>
      </p:pic>
      <p:sp>
        <p:nvSpPr>
          <p:cNvPr id="5" name="TextBox 4">
            <a:extLst>
              <a:ext uri="{FF2B5EF4-FFF2-40B4-BE49-F238E27FC236}">
                <a16:creationId xmlns:a16="http://schemas.microsoft.com/office/drawing/2014/main" id="{2F405EC0-727F-9E42-B193-9ACAB152970F}"/>
              </a:ext>
            </a:extLst>
          </p:cNvPr>
          <p:cNvSpPr txBox="1"/>
          <p:nvPr/>
        </p:nvSpPr>
        <p:spPr>
          <a:xfrm>
            <a:off x="363415" y="1076813"/>
            <a:ext cx="3522785" cy="5632311"/>
          </a:xfrm>
          <a:prstGeom prst="rect">
            <a:avLst/>
          </a:prstGeom>
          <a:noFill/>
        </p:spPr>
        <p:txBody>
          <a:bodyPr wrap="square" rtlCol="0">
            <a:spAutoFit/>
          </a:bodyPr>
          <a:lstStyle/>
          <a:p>
            <a:r>
              <a:rPr lang="en-US" sz="2400" dirty="0">
                <a:solidFill>
                  <a:schemeClr val="bg1"/>
                </a:solidFill>
                <a:effectLst>
                  <a:outerShdw blurRad="50800" dist="38100" dir="5400000" algn="t" rotWithShape="0">
                    <a:prstClr val="black">
                      <a:alpha val="40000"/>
                    </a:prstClr>
                  </a:outerShdw>
                </a:effectLst>
              </a:rPr>
              <a:t>Oxidation-reduction reactions are essential to growth and survival of organisms, as the oxidation of organic molecules produces energy.</a:t>
            </a:r>
          </a:p>
          <a:p>
            <a:endParaRPr lang="en-US" sz="2400" dirty="0">
              <a:solidFill>
                <a:schemeClr val="bg1"/>
              </a:solidFill>
              <a:effectLst>
                <a:outerShdw blurRad="50800" dist="38100" dir="5400000" algn="t" rotWithShape="0">
                  <a:prstClr val="black">
                    <a:alpha val="40000"/>
                  </a:prstClr>
                </a:outerShdw>
              </a:effectLst>
            </a:endParaRPr>
          </a:p>
          <a:p>
            <a:r>
              <a:rPr lang="en-US" sz="2400" dirty="0">
                <a:solidFill>
                  <a:schemeClr val="bg1"/>
                </a:solidFill>
                <a:effectLst>
                  <a:outerShdw blurRad="50800" dist="38100" dir="5400000" algn="t" rotWithShape="0">
                    <a:prstClr val="black">
                      <a:alpha val="40000"/>
                    </a:prstClr>
                  </a:outerShdw>
                </a:effectLst>
              </a:rPr>
              <a:t>Note: Dehydrogenases are a subclass of the class of enzymes called “oxidoreductases.” Oxidoreductases, in general, catalyze oxidation and reduction reactions. </a:t>
            </a:r>
          </a:p>
        </p:txBody>
      </p:sp>
    </p:spTree>
    <p:extLst>
      <p:ext uri="{BB962C8B-B14F-4D97-AF65-F5344CB8AC3E}">
        <p14:creationId xmlns:p14="http://schemas.microsoft.com/office/powerpoint/2010/main" val="249517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2F8A-4147-9F44-9082-876AB33AF0AE}"/>
              </a:ext>
            </a:extLst>
          </p:cNvPr>
          <p:cNvSpPr>
            <a:spLocks noGrp="1"/>
          </p:cNvSpPr>
          <p:nvPr>
            <p:ph type="title"/>
          </p:nvPr>
        </p:nvSpPr>
        <p:spPr>
          <a:xfrm>
            <a:off x="363415" y="228600"/>
            <a:ext cx="2203938" cy="848213"/>
          </a:xfrm>
        </p:spPr>
        <p:txBody>
          <a:bodyPr/>
          <a:lstStyle/>
          <a:p>
            <a:r>
              <a:rPr lang="en-US" dirty="0">
                <a:solidFill>
                  <a:schemeClr val="bg1"/>
                </a:solidFill>
                <a:effectLst>
                  <a:outerShdw blurRad="50800" dist="38100" dir="5400000" algn="t" rotWithShape="0">
                    <a:prstClr val="black">
                      <a:alpha val="40000"/>
                    </a:prstClr>
                  </a:outerShdw>
                </a:effectLst>
              </a:rPr>
              <a:t>Findings</a:t>
            </a:r>
          </a:p>
        </p:txBody>
      </p:sp>
      <p:sp>
        <p:nvSpPr>
          <p:cNvPr id="5" name="TextBox 4">
            <a:extLst>
              <a:ext uri="{FF2B5EF4-FFF2-40B4-BE49-F238E27FC236}">
                <a16:creationId xmlns:a16="http://schemas.microsoft.com/office/drawing/2014/main" id="{2F405EC0-727F-9E42-B193-9ACAB152970F}"/>
              </a:ext>
            </a:extLst>
          </p:cNvPr>
          <p:cNvSpPr txBox="1"/>
          <p:nvPr/>
        </p:nvSpPr>
        <p:spPr>
          <a:xfrm>
            <a:off x="140677" y="1076812"/>
            <a:ext cx="2884175" cy="5262979"/>
          </a:xfrm>
          <a:prstGeom prst="rect">
            <a:avLst/>
          </a:prstGeom>
          <a:noFill/>
        </p:spPr>
        <p:txBody>
          <a:bodyPr wrap="square" rtlCol="0">
            <a:spAutoFit/>
          </a:bodyPr>
          <a:lstStyle/>
          <a:p>
            <a:pPr algn="r"/>
            <a:r>
              <a:rPr lang="en-US" sz="2400" dirty="0">
                <a:solidFill>
                  <a:schemeClr val="bg1"/>
                </a:solidFill>
                <a:effectLst>
                  <a:outerShdw blurRad="50800" dist="38100" dir="5400000" algn="t" rotWithShape="0">
                    <a:prstClr val="black">
                      <a:alpha val="40000"/>
                    </a:prstClr>
                  </a:outerShdw>
                </a:effectLst>
              </a:rPr>
              <a:t>There were no differences in mineral elements by treatment at the start or end of composting (Table 2). Potassium was significantly higher in 2005 and Na and Mg were higher in 2002 at the end of composting suggesting some accumulation of salts. </a:t>
            </a:r>
          </a:p>
          <a:p>
            <a:endParaRPr lang="en-US" sz="2400" dirty="0"/>
          </a:p>
        </p:txBody>
      </p:sp>
      <p:pic>
        <p:nvPicPr>
          <p:cNvPr id="7" name="Picture 6">
            <a:extLst>
              <a:ext uri="{FF2B5EF4-FFF2-40B4-BE49-F238E27FC236}">
                <a16:creationId xmlns:a16="http://schemas.microsoft.com/office/drawing/2014/main" id="{16D8EAAE-9A71-334C-AA09-A222AA4CBD3F}"/>
              </a:ext>
            </a:extLst>
          </p:cNvPr>
          <p:cNvPicPr>
            <a:picLocks noChangeAspect="1"/>
          </p:cNvPicPr>
          <p:nvPr/>
        </p:nvPicPr>
        <p:blipFill>
          <a:blip r:embed="rId3"/>
          <a:stretch>
            <a:fillRect/>
          </a:stretch>
        </p:blipFill>
        <p:spPr>
          <a:xfrm>
            <a:off x="3024851" y="685800"/>
            <a:ext cx="9167149" cy="5486400"/>
          </a:xfrm>
          <a:prstGeom prst="rect">
            <a:avLst/>
          </a:prstGeom>
        </p:spPr>
      </p:pic>
    </p:spTree>
    <p:extLst>
      <p:ext uri="{BB962C8B-B14F-4D97-AF65-F5344CB8AC3E}">
        <p14:creationId xmlns:p14="http://schemas.microsoft.com/office/powerpoint/2010/main" val="91379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592A-478A-BF41-BF2A-093BFBC765D1}"/>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Findings</a:t>
            </a:r>
          </a:p>
        </p:txBody>
      </p:sp>
      <p:sp>
        <p:nvSpPr>
          <p:cNvPr id="3" name="Content Placeholder 2">
            <a:extLst>
              <a:ext uri="{FF2B5EF4-FFF2-40B4-BE49-F238E27FC236}">
                <a16:creationId xmlns:a16="http://schemas.microsoft.com/office/drawing/2014/main" id="{BFB8E7DC-19D1-1246-B259-3596F198778D}"/>
              </a:ext>
            </a:extLst>
          </p:cNvPr>
          <p:cNvSpPr>
            <a:spLocks noGrp="1"/>
          </p:cNvSpPr>
          <p:nvPr>
            <p:ph idx="1"/>
          </p:nvPr>
        </p:nvSpPr>
        <p:spPr>
          <a:xfrm>
            <a:off x="838200" y="1690688"/>
            <a:ext cx="10515600" cy="4802187"/>
          </a:xfrm>
        </p:spPr>
        <p:txBody>
          <a:bodyPr>
            <a:normAutofit/>
          </a:bodyPr>
          <a:lstStyle/>
          <a:p>
            <a:r>
              <a:rPr lang="en-US" dirty="0">
                <a:solidFill>
                  <a:schemeClr val="bg1"/>
                </a:solidFill>
                <a:effectLst>
                  <a:outerShdw blurRad="50800" dist="38100" dir="5400000" algn="t" rotWithShape="0">
                    <a:prstClr val="black">
                      <a:alpha val="40000"/>
                    </a:prstClr>
                  </a:outerShdw>
                </a:effectLst>
              </a:rPr>
              <a:t>Compost pH can also be influenced by the initial pH of the feedstocks. Grape pomace is usually a highly acidic material, with a pH as low as 3.5. (5662)</a:t>
            </a:r>
          </a:p>
          <a:p>
            <a:r>
              <a:rPr lang="en-US" dirty="0">
                <a:solidFill>
                  <a:schemeClr val="bg1"/>
                </a:solidFill>
                <a:effectLst>
                  <a:outerShdw blurRad="50800" dist="38100" dir="5400000" algn="t" rotWithShape="0">
                    <a:prstClr val="black">
                      <a:alpha val="40000"/>
                    </a:prstClr>
                  </a:outerShdw>
                </a:effectLst>
              </a:rPr>
              <a:t>The BD-treated compost had greater dehydrogenase activity in both years suggesting that BD compost had greater microbial activity. </a:t>
            </a:r>
          </a:p>
          <a:p>
            <a:r>
              <a:rPr lang="en-US" dirty="0">
                <a:solidFill>
                  <a:schemeClr val="bg1"/>
                </a:solidFill>
                <a:effectLst>
                  <a:outerShdw blurRad="50800" dist="38100" dir="5400000" algn="t" rotWithShape="0">
                    <a:prstClr val="black">
                      <a:alpha val="40000"/>
                    </a:prstClr>
                  </a:outerShdw>
                </a:effectLst>
              </a:rPr>
              <a:t>Composting in both treatments resulted in a 99.8% reduction in fecal coliforms over the 200 d process, confirming the efficiency at which these organisms are reduced during composting.</a:t>
            </a:r>
          </a:p>
          <a:p>
            <a:r>
              <a:rPr lang="en-US" dirty="0">
                <a:solidFill>
                  <a:schemeClr val="bg1"/>
                </a:solidFill>
                <a:effectLst>
                  <a:outerShdw blurRad="50800" dist="38100" dir="5400000" algn="t" rotWithShape="0">
                    <a:prstClr val="black">
                      <a:alpha val="40000"/>
                    </a:prstClr>
                  </a:outerShdw>
                </a:effectLst>
              </a:rPr>
              <a:t>Composting in both treatments resulted in a 99.8% reduction in fecal coliforms over the 200 day process, confirming the efficiency at which these organisms are reduced during composting. (5665)</a:t>
            </a:r>
          </a:p>
        </p:txBody>
      </p:sp>
    </p:spTree>
    <p:extLst>
      <p:ext uri="{BB962C8B-B14F-4D97-AF65-F5344CB8AC3E}">
        <p14:creationId xmlns:p14="http://schemas.microsoft.com/office/powerpoint/2010/main" val="33150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2801" y="1066801"/>
            <a:ext cx="3623733" cy="3602566"/>
          </a:xfrm>
        </p:spPr>
        <p:txBody>
          <a:bodyPr>
            <a:normAutofit lnSpcReduction="10000"/>
          </a:bodyPr>
          <a:lstStyle/>
          <a:p>
            <a:pPr marL="0" indent="0">
              <a:buNone/>
            </a:pPr>
            <a:r>
              <a:rPr lang="en-US" i="1">
                <a:solidFill>
                  <a:schemeClr val="bg1"/>
                </a:solidFill>
                <a:effectLst>
                  <a:outerShdw blurRad="50800" dist="38100" dir="18900000" algn="bl" rotWithShape="0">
                    <a:prstClr val="black">
                      <a:alpha val="68000"/>
                    </a:prstClr>
                  </a:outerShdw>
                </a:effectLst>
                <a:latin typeface="Avenir Next" charset="0"/>
                <a:ea typeface="Avenir Next" charset="0"/>
                <a:cs typeface="Avenir Next" charset="0"/>
              </a:rPr>
              <a:t>That which secures life from exhaustion lies in the unseen world, deep at the roots of things.</a:t>
            </a:r>
          </a:p>
          <a:p>
            <a:pPr marL="0" indent="0" algn="r">
              <a:buNone/>
            </a:pPr>
            <a:r>
              <a:rPr lang="en-US">
                <a:solidFill>
                  <a:schemeClr val="bg1"/>
                </a:solidFill>
                <a:effectLst>
                  <a:innerShdw blurRad="63500" dist="50800" dir="13500000">
                    <a:prstClr val="black">
                      <a:alpha val="64000"/>
                    </a:prstClr>
                  </a:innerShdw>
                </a:effectLst>
                <a:latin typeface="Avenir Next" charset="0"/>
                <a:ea typeface="Avenir Next" charset="0"/>
                <a:cs typeface="Avenir Next" charset="0"/>
              </a:rPr>
              <a:t>- Rudolf Steiner </a:t>
            </a:r>
          </a:p>
          <a:p>
            <a:pPr marL="0" indent="0">
              <a:buNone/>
            </a:pPr>
            <a:endParaRPr lang="en-US"/>
          </a:p>
        </p:txBody>
      </p:sp>
      <p:pic>
        <p:nvPicPr>
          <p:cNvPr id="4" name="Picture 3" descr="NRCSHI07028_-_Hawaii_(716090)(NRCS_Photo_Gallery)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066" y="660401"/>
            <a:ext cx="3657600" cy="5486400"/>
          </a:xfrm>
          <a:prstGeom prst="rect">
            <a:avLst/>
          </a:prstGeom>
        </p:spPr>
      </p:pic>
    </p:spTree>
    <p:extLst>
      <p:ext uri="{BB962C8B-B14F-4D97-AF65-F5344CB8AC3E}">
        <p14:creationId xmlns:p14="http://schemas.microsoft.com/office/powerpoint/2010/main" val="393386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592A-478A-BF41-BF2A-093BFBC765D1}"/>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Caveats</a:t>
            </a:r>
          </a:p>
        </p:txBody>
      </p:sp>
      <p:sp>
        <p:nvSpPr>
          <p:cNvPr id="3" name="Content Placeholder 2">
            <a:extLst>
              <a:ext uri="{FF2B5EF4-FFF2-40B4-BE49-F238E27FC236}">
                <a16:creationId xmlns:a16="http://schemas.microsoft.com/office/drawing/2014/main" id="{BFB8E7DC-19D1-1246-B259-3596F198778D}"/>
              </a:ext>
            </a:extLst>
          </p:cNvPr>
          <p:cNvSpPr>
            <a:spLocks noGrp="1"/>
          </p:cNvSpPr>
          <p:nvPr>
            <p:ph idx="1"/>
          </p:nvPr>
        </p:nvSpPr>
        <p:spPr>
          <a:xfrm>
            <a:off x="838200" y="1825625"/>
            <a:ext cx="10515600" cy="4667250"/>
          </a:xfrm>
        </p:spPr>
        <p:txBody>
          <a:bodyPr>
            <a:normAutofit lnSpcReduction="10000"/>
          </a:bodyPr>
          <a:lstStyle/>
          <a:p>
            <a:r>
              <a:rPr lang="en-US" dirty="0">
                <a:solidFill>
                  <a:schemeClr val="bg1"/>
                </a:solidFill>
                <a:effectLst>
                  <a:outerShdw blurRad="50800" dist="38100" dir="5400000" algn="t" rotWithShape="0">
                    <a:prstClr val="black">
                      <a:alpha val="40000"/>
                    </a:prstClr>
                  </a:outerShdw>
                </a:effectLst>
              </a:rPr>
              <a:t>Compost pH can also be influenced by the initial pH of the feedstocks. Grape pomace is usually a highly acidic material, with a pH as low as 3.5. (5662)</a:t>
            </a:r>
          </a:p>
          <a:p>
            <a:r>
              <a:rPr lang="en-US" dirty="0">
                <a:solidFill>
                  <a:schemeClr val="bg1"/>
                </a:solidFill>
                <a:effectLst>
                  <a:outerShdw blurRad="50800" dist="38100" dir="5400000" algn="t" rotWithShape="0">
                    <a:prstClr val="black">
                      <a:alpha val="40000"/>
                    </a:prstClr>
                  </a:outerShdw>
                </a:effectLst>
              </a:rPr>
              <a:t>The BD-treated compost had greater dehydrogenase activity in both years suggesting that BD compost had greater microbial activity. (5665)</a:t>
            </a:r>
          </a:p>
          <a:p>
            <a:r>
              <a:rPr lang="en-US" dirty="0">
                <a:solidFill>
                  <a:schemeClr val="bg1"/>
                </a:solidFill>
                <a:effectLst>
                  <a:outerShdw blurRad="50800" dist="38100" dir="5400000" algn="t" rotWithShape="0">
                    <a:prstClr val="black">
                      <a:alpha val="40000"/>
                    </a:prstClr>
                  </a:outerShdw>
                </a:effectLst>
              </a:rPr>
              <a:t>In 2005, compost analysis showed a lack of NO􏰁3 formation. These findings were likely due to excessive pH in the compost. </a:t>
            </a:r>
          </a:p>
          <a:p>
            <a:r>
              <a:rPr lang="en-US" dirty="0">
                <a:solidFill>
                  <a:schemeClr val="bg1"/>
                </a:solidFill>
                <a:effectLst>
                  <a:outerShdw blurRad="50800" dist="38100" dir="5400000" algn="t" rotWithShape="0">
                    <a:prstClr val="black">
                      <a:alpha val="40000"/>
                    </a:prstClr>
                  </a:outerShdw>
                </a:effectLst>
              </a:rPr>
              <a:t>High pH could have been caused by fresher manure with a higher concentration of urea. Composting conditions were also somewhat wet in both years which could have contributed to the problem. </a:t>
            </a:r>
          </a:p>
        </p:txBody>
      </p:sp>
    </p:spTree>
    <p:extLst>
      <p:ext uri="{BB962C8B-B14F-4D97-AF65-F5344CB8AC3E}">
        <p14:creationId xmlns:p14="http://schemas.microsoft.com/office/powerpoint/2010/main" val="226630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78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C4F-FD4B-3346-8391-68D06488ABF5}"/>
              </a:ext>
            </a:extLst>
          </p:cNvPr>
          <p:cNvSpPr>
            <a:spLocks noGrp="1"/>
          </p:cNvSpPr>
          <p:nvPr>
            <p:ph type="title"/>
          </p:nvPr>
        </p:nvSpPr>
        <p:spPr>
          <a:xfrm>
            <a:off x="838200" y="365126"/>
            <a:ext cx="10515600" cy="689952"/>
          </a:xfrm>
        </p:spPr>
        <p:txBody>
          <a:bodyPr>
            <a:normAutofit fontScale="90000"/>
          </a:bodyPr>
          <a:lstStyle/>
          <a:p>
            <a:pPr algn="r"/>
            <a:r>
              <a:rPr lang="en-US" dirty="0">
                <a:solidFill>
                  <a:schemeClr val="bg1"/>
                </a:solidFill>
                <a:effectLst>
                  <a:outerShdw blurRad="50800" dist="38100" dir="5400000" algn="t" rotWithShape="0">
                    <a:prstClr val="black">
                      <a:alpha val="40000"/>
                    </a:prstClr>
                  </a:outerShdw>
                </a:effectLst>
              </a:rPr>
              <a:t>The wheat seedling results</a:t>
            </a:r>
          </a:p>
        </p:txBody>
      </p:sp>
      <p:sp>
        <p:nvSpPr>
          <p:cNvPr id="3" name="Content Placeholder 2">
            <a:extLst>
              <a:ext uri="{FF2B5EF4-FFF2-40B4-BE49-F238E27FC236}">
                <a16:creationId xmlns:a16="http://schemas.microsoft.com/office/drawing/2014/main" id="{2B91F25D-3E00-8243-A909-FC6A1E4A1C60}"/>
              </a:ext>
            </a:extLst>
          </p:cNvPr>
          <p:cNvSpPr>
            <a:spLocks noGrp="1"/>
          </p:cNvSpPr>
          <p:nvPr>
            <p:ph idx="1"/>
          </p:nvPr>
        </p:nvSpPr>
        <p:spPr>
          <a:xfrm>
            <a:off x="7227277" y="1253331"/>
            <a:ext cx="4126523" cy="4351338"/>
          </a:xfrm>
        </p:spPr>
        <p:txBody>
          <a:bodyPr>
            <a:normAutofit/>
          </a:bodyPr>
          <a:lstStyle/>
          <a:p>
            <a:pPr marL="0" indent="0">
              <a:buNone/>
            </a:pPr>
            <a:r>
              <a:rPr lang="en-US" dirty="0">
                <a:solidFill>
                  <a:schemeClr val="bg1"/>
                </a:solidFill>
                <a:effectLst>
                  <a:outerShdw blurRad="50800" dist="38100" dir="5400000" algn="t" rotWithShape="0">
                    <a:prstClr val="black">
                      <a:alpha val="40000"/>
                    </a:prstClr>
                  </a:outerShdw>
                </a:effectLst>
              </a:rPr>
              <a:t>Compost extracts from this study were also tested for their effects on growth of wheat seedlings. Wheat growth in all treatments including water controls was greater in 2003 than in 2005, indicating different growth conditions between the two years. (5662) </a:t>
            </a:r>
          </a:p>
          <a:p>
            <a:endParaRPr lang="en-US" dirty="0"/>
          </a:p>
        </p:txBody>
      </p:sp>
      <p:pic>
        <p:nvPicPr>
          <p:cNvPr id="5" name="Picture 4">
            <a:extLst>
              <a:ext uri="{FF2B5EF4-FFF2-40B4-BE49-F238E27FC236}">
                <a16:creationId xmlns:a16="http://schemas.microsoft.com/office/drawing/2014/main" id="{37EDE8A6-5212-DA4A-9F0F-FEB7B16C5CAE}"/>
              </a:ext>
            </a:extLst>
          </p:cNvPr>
          <p:cNvPicPr>
            <a:picLocks noChangeAspect="1"/>
          </p:cNvPicPr>
          <p:nvPr/>
        </p:nvPicPr>
        <p:blipFill>
          <a:blip r:embed="rId3"/>
          <a:stretch>
            <a:fillRect/>
          </a:stretch>
        </p:blipFill>
        <p:spPr>
          <a:xfrm>
            <a:off x="216877" y="1253331"/>
            <a:ext cx="6858000" cy="4572000"/>
          </a:xfrm>
          <a:prstGeom prst="rect">
            <a:avLst/>
          </a:prstGeom>
        </p:spPr>
      </p:pic>
    </p:spTree>
    <p:extLst>
      <p:ext uri="{BB962C8B-B14F-4D97-AF65-F5344CB8AC3E}">
        <p14:creationId xmlns:p14="http://schemas.microsoft.com/office/powerpoint/2010/main" val="329028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78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C4F-FD4B-3346-8391-68D06488ABF5}"/>
              </a:ext>
            </a:extLst>
          </p:cNvPr>
          <p:cNvSpPr>
            <a:spLocks noGrp="1"/>
          </p:cNvSpPr>
          <p:nvPr>
            <p:ph type="title"/>
          </p:nvPr>
        </p:nvSpPr>
        <p:spPr>
          <a:xfrm>
            <a:off x="5205047" y="400294"/>
            <a:ext cx="6682154" cy="689952"/>
          </a:xfrm>
        </p:spPr>
        <p:txBody>
          <a:bodyPr>
            <a:normAutofit fontScale="90000"/>
          </a:bodyPr>
          <a:lstStyle/>
          <a:p>
            <a:pPr algn="ctr"/>
            <a:r>
              <a:rPr lang="en-US" dirty="0">
                <a:solidFill>
                  <a:schemeClr val="bg1"/>
                </a:solidFill>
                <a:effectLst>
                  <a:outerShdw blurRad="50800" dist="38100" dir="5400000" algn="t" rotWithShape="0">
                    <a:prstClr val="black">
                      <a:alpha val="40000"/>
                    </a:prstClr>
                  </a:outerShdw>
                </a:effectLst>
              </a:rPr>
              <a:t>The wheat seedling results</a:t>
            </a:r>
          </a:p>
        </p:txBody>
      </p:sp>
      <p:sp>
        <p:nvSpPr>
          <p:cNvPr id="3" name="Content Placeholder 2">
            <a:extLst>
              <a:ext uri="{FF2B5EF4-FFF2-40B4-BE49-F238E27FC236}">
                <a16:creationId xmlns:a16="http://schemas.microsoft.com/office/drawing/2014/main" id="{2B91F25D-3E00-8243-A909-FC6A1E4A1C60}"/>
              </a:ext>
            </a:extLst>
          </p:cNvPr>
          <p:cNvSpPr>
            <a:spLocks noGrp="1"/>
          </p:cNvSpPr>
          <p:nvPr>
            <p:ph idx="1"/>
          </p:nvPr>
        </p:nvSpPr>
        <p:spPr>
          <a:xfrm>
            <a:off x="5205047" y="1253331"/>
            <a:ext cx="6682154" cy="4351338"/>
          </a:xfrm>
        </p:spPr>
        <p:txBody>
          <a:bodyPr>
            <a:normAutofit fontScale="92500" lnSpcReduction="20000"/>
          </a:bodyPr>
          <a:lstStyle/>
          <a:p>
            <a:r>
              <a:rPr lang="en-US" dirty="0">
                <a:solidFill>
                  <a:schemeClr val="bg1"/>
                </a:solidFill>
                <a:effectLst>
                  <a:outerShdw blurRad="50800" dist="38100" dir="5400000" algn="t" rotWithShape="0">
                    <a:prstClr val="black">
                      <a:alpha val="40000"/>
                    </a:prstClr>
                  </a:outerShdw>
                </a:effectLst>
              </a:rPr>
              <a:t>Wheat seedlings that received 1% extract of either BD or control composts in 2005 grew similar root and shoot biomass as fertilized seedlings, despite the 1% compost extracts containing only 30% as much nitrogen as the fertilizer treatment. (5662) </a:t>
            </a:r>
          </a:p>
          <a:p>
            <a:r>
              <a:rPr lang="en-US" dirty="0">
                <a:solidFill>
                  <a:schemeClr val="bg1"/>
                </a:solidFill>
                <a:effectLst>
                  <a:outerShdw blurRad="50800" dist="38100" dir="5400000" algn="t" rotWithShape="0">
                    <a:prstClr val="black">
                      <a:alpha val="40000"/>
                    </a:prstClr>
                  </a:outerShdw>
                </a:effectLst>
              </a:rPr>
              <a:t>All 1% compost extracts with or without fertilizer resulted in greater shoot height, and root biomass in both years than water only controls. This effect was not seen as consistently in the shoot biomass data; of the unfertilized treatments only 1% BD compost produced greater shoot biomass than water in 2002. </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pic>
        <p:nvPicPr>
          <p:cNvPr id="7" name="Picture 6">
            <a:extLst>
              <a:ext uri="{FF2B5EF4-FFF2-40B4-BE49-F238E27FC236}">
                <a16:creationId xmlns:a16="http://schemas.microsoft.com/office/drawing/2014/main" id="{A52D4BA4-225D-A14B-A0CF-10F6BFE35666}"/>
              </a:ext>
            </a:extLst>
          </p:cNvPr>
          <p:cNvPicPr>
            <a:picLocks noChangeAspect="1"/>
          </p:cNvPicPr>
          <p:nvPr/>
        </p:nvPicPr>
        <p:blipFill>
          <a:blip r:embed="rId3"/>
          <a:stretch>
            <a:fillRect/>
          </a:stretch>
        </p:blipFill>
        <p:spPr>
          <a:xfrm>
            <a:off x="1143001" y="685800"/>
            <a:ext cx="3657600" cy="5486400"/>
          </a:xfrm>
          <a:prstGeom prst="rect">
            <a:avLst/>
          </a:prstGeom>
        </p:spPr>
      </p:pic>
    </p:spTree>
    <p:extLst>
      <p:ext uri="{BB962C8B-B14F-4D97-AF65-F5344CB8AC3E}">
        <p14:creationId xmlns:p14="http://schemas.microsoft.com/office/powerpoint/2010/main" val="119870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78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C4F-FD4B-3346-8391-68D06488ABF5}"/>
              </a:ext>
            </a:extLst>
          </p:cNvPr>
          <p:cNvSpPr>
            <a:spLocks noGrp="1"/>
          </p:cNvSpPr>
          <p:nvPr>
            <p:ph type="title"/>
          </p:nvPr>
        </p:nvSpPr>
        <p:spPr>
          <a:xfrm>
            <a:off x="5205047" y="400294"/>
            <a:ext cx="6682154" cy="689952"/>
          </a:xfrm>
        </p:spPr>
        <p:txBody>
          <a:bodyPr>
            <a:normAutofit fontScale="90000"/>
          </a:bodyPr>
          <a:lstStyle/>
          <a:p>
            <a:pPr algn="ctr"/>
            <a:r>
              <a:rPr lang="en-US" dirty="0">
                <a:solidFill>
                  <a:schemeClr val="bg1"/>
                </a:solidFill>
                <a:effectLst>
                  <a:outerShdw blurRad="50800" dist="38100" dir="5400000" algn="t" rotWithShape="0">
                    <a:prstClr val="black">
                      <a:alpha val="40000"/>
                    </a:prstClr>
                  </a:outerShdw>
                </a:effectLst>
              </a:rPr>
              <a:t>The wheat seedling results</a:t>
            </a:r>
          </a:p>
        </p:txBody>
      </p:sp>
      <p:sp>
        <p:nvSpPr>
          <p:cNvPr id="3" name="Content Placeholder 2">
            <a:extLst>
              <a:ext uri="{FF2B5EF4-FFF2-40B4-BE49-F238E27FC236}">
                <a16:creationId xmlns:a16="http://schemas.microsoft.com/office/drawing/2014/main" id="{2B91F25D-3E00-8243-A909-FC6A1E4A1C60}"/>
              </a:ext>
            </a:extLst>
          </p:cNvPr>
          <p:cNvSpPr>
            <a:spLocks noGrp="1"/>
          </p:cNvSpPr>
          <p:nvPr>
            <p:ph idx="1"/>
          </p:nvPr>
        </p:nvSpPr>
        <p:spPr>
          <a:xfrm>
            <a:off x="5205047" y="1253331"/>
            <a:ext cx="6682154" cy="4351338"/>
          </a:xfrm>
        </p:spPr>
        <p:txBody>
          <a:bodyPr>
            <a:normAutofit fontScale="92500" lnSpcReduction="20000"/>
          </a:bodyPr>
          <a:lstStyle/>
          <a:p>
            <a:r>
              <a:rPr lang="en-US" dirty="0">
                <a:solidFill>
                  <a:schemeClr val="bg1"/>
                </a:solidFill>
                <a:effectLst>
                  <a:outerShdw blurRad="50800" dist="38100" dir="5400000" algn="t" rotWithShape="0">
                    <a:prstClr val="black">
                      <a:alpha val="40000"/>
                    </a:prstClr>
                  </a:outerShdw>
                </a:effectLst>
              </a:rPr>
              <a:t>In 2005 the 1% compost extract alone resulted in similar growth to the highest level of fertilizer and the addition of fertilizer to the compost extract had no further effect on growth. In both years there was a distinct compost effect on shoot and root biomass. </a:t>
            </a:r>
          </a:p>
          <a:p>
            <a:r>
              <a:rPr lang="en-US" dirty="0">
                <a:solidFill>
                  <a:schemeClr val="bg1"/>
                </a:solidFill>
                <a:effectLst>
                  <a:outerShdw blurRad="50800" dist="38100" dir="5400000" algn="t" rotWithShape="0">
                    <a:prstClr val="black">
                      <a:alpha val="40000"/>
                    </a:prstClr>
                  </a:outerShdw>
                </a:effectLst>
              </a:rPr>
              <a:t>Shoot biomass was highest in all treatments receiving 1% compost extract. In 2005 root biomass equaled the highest fertilizer rate in all 1% compost treatments. There were no differences between 0.1% compost extract and water with the exception that 0.1% BD compost extract grew taller plants than water in 2002. </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pic>
        <p:nvPicPr>
          <p:cNvPr id="7" name="Picture 6">
            <a:extLst>
              <a:ext uri="{FF2B5EF4-FFF2-40B4-BE49-F238E27FC236}">
                <a16:creationId xmlns:a16="http://schemas.microsoft.com/office/drawing/2014/main" id="{A52D4BA4-225D-A14B-A0CF-10F6BFE35666}"/>
              </a:ext>
            </a:extLst>
          </p:cNvPr>
          <p:cNvPicPr>
            <a:picLocks noChangeAspect="1"/>
          </p:cNvPicPr>
          <p:nvPr/>
        </p:nvPicPr>
        <p:blipFill>
          <a:blip r:embed="rId3"/>
          <a:stretch>
            <a:fillRect/>
          </a:stretch>
        </p:blipFill>
        <p:spPr>
          <a:xfrm>
            <a:off x="1143001" y="685800"/>
            <a:ext cx="3657600" cy="5486400"/>
          </a:xfrm>
          <a:prstGeom prst="rect">
            <a:avLst/>
          </a:prstGeom>
        </p:spPr>
      </p:pic>
    </p:spTree>
    <p:extLst>
      <p:ext uri="{BB962C8B-B14F-4D97-AF65-F5344CB8AC3E}">
        <p14:creationId xmlns:p14="http://schemas.microsoft.com/office/powerpoint/2010/main" val="44646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78E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C4F-FD4B-3346-8391-68D06488ABF5}"/>
              </a:ext>
            </a:extLst>
          </p:cNvPr>
          <p:cNvSpPr>
            <a:spLocks noGrp="1"/>
          </p:cNvSpPr>
          <p:nvPr>
            <p:ph type="title"/>
          </p:nvPr>
        </p:nvSpPr>
        <p:spPr>
          <a:xfrm>
            <a:off x="175847" y="340824"/>
            <a:ext cx="6682154" cy="689952"/>
          </a:xfrm>
        </p:spPr>
        <p:txBody>
          <a:bodyPr>
            <a:normAutofit fontScale="90000"/>
          </a:bodyPr>
          <a:lstStyle/>
          <a:p>
            <a:pPr algn="ctr"/>
            <a:r>
              <a:rPr lang="en-US" dirty="0">
                <a:solidFill>
                  <a:schemeClr val="bg1"/>
                </a:solidFill>
                <a:effectLst>
                  <a:outerShdw blurRad="50800" dist="38100" dir="5400000" algn="t" rotWithShape="0">
                    <a:prstClr val="black">
                      <a:alpha val="40000"/>
                    </a:prstClr>
                  </a:outerShdw>
                </a:effectLst>
              </a:rPr>
              <a:t>Other studies</a:t>
            </a:r>
          </a:p>
        </p:txBody>
      </p:sp>
      <p:sp>
        <p:nvSpPr>
          <p:cNvPr id="3" name="Content Placeholder 2">
            <a:extLst>
              <a:ext uri="{FF2B5EF4-FFF2-40B4-BE49-F238E27FC236}">
                <a16:creationId xmlns:a16="http://schemas.microsoft.com/office/drawing/2014/main" id="{2B91F25D-3E00-8243-A909-FC6A1E4A1C60}"/>
              </a:ext>
            </a:extLst>
          </p:cNvPr>
          <p:cNvSpPr>
            <a:spLocks noGrp="1"/>
          </p:cNvSpPr>
          <p:nvPr>
            <p:ph idx="1"/>
          </p:nvPr>
        </p:nvSpPr>
        <p:spPr>
          <a:xfrm>
            <a:off x="175847" y="1253330"/>
            <a:ext cx="6682154" cy="5263845"/>
          </a:xfrm>
        </p:spPr>
        <p:txBody>
          <a:bodyPr>
            <a:normAutofit fontScale="85000" lnSpcReduction="20000"/>
          </a:bodyPr>
          <a:lstStyle/>
          <a:p>
            <a:pPr marL="0" indent="0">
              <a:buNone/>
            </a:pPr>
            <a:r>
              <a:rPr lang="en-US" dirty="0">
                <a:solidFill>
                  <a:schemeClr val="bg1"/>
                </a:solidFill>
                <a:effectLst>
                  <a:outerShdw blurRad="50800" dist="38100" dir="5400000" algn="t" rotWithShape="0">
                    <a:prstClr val="black">
                      <a:alpha val="40000"/>
                    </a:prstClr>
                  </a:outerShdw>
                </a:effectLst>
              </a:rPr>
              <a:t>Controlled studies on the nutritive effects of compost teas are rare. A few: </a:t>
            </a:r>
          </a:p>
          <a:p>
            <a:r>
              <a:rPr lang="en-US" dirty="0">
                <a:solidFill>
                  <a:schemeClr val="bg1"/>
                </a:solidFill>
                <a:effectLst>
                  <a:outerShdw blurRad="50800" dist="38100" dir="5400000" algn="t" rotWithShape="0">
                    <a:prstClr val="black">
                      <a:alpha val="40000"/>
                    </a:prstClr>
                  </a:outerShdw>
                </a:effectLst>
              </a:rPr>
              <a:t>Hargreaves et al. (2008) showed compost tea (10% extraction) to be as effective as compost applied to the soil in growth of raspberry canes. </a:t>
            </a:r>
          </a:p>
          <a:p>
            <a:r>
              <a:rPr lang="en-US" dirty="0">
                <a:solidFill>
                  <a:schemeClr val="bg1"/>
                </a:solidFill>
                <a:effectLst>
                  <a:outerShdw blurRad="50800" dist="38100" dir="5400000" algn="t" rotWithShape="0">
                    <a:prstClr val="black">
                      <a:alpha val="40000"/>
                    </a:prstClr>
                  </a:outerShdw>
                </a:effectLst>
              </a:rPr>
              <a:t>Keeling et al. (2003) showed growth promoting effects on wheat and oilseed rape beyond expected nutritive response when combining mature compost extracts with fertilizer at a 17% dilution. They did not see any response at greater dilutions than this. </a:t>
            </a:r>
          </a:p>
          <a:p>
            <a:r>
              <a:rPr lang="en-US" dirty="0">
                <a:solidFill>
                  <a:schemeClr val="bg1"/>
                </a:solidFill>
                <a:effectLst>
                  <a:outerShdw blurRad="50800" dist="38100" dir="5400000" algn="t" rotWithShape="0">
                    <a:prstClr val="black">
                      <a:alpha val="40000"/>
                    </a:prstClr>
                  </a:outerShdw>
                </a:effectLst>
              </a:rPr>
              <a:t>Evidence is mounting that growth promotion by compost extracts may be due to effects other than nutrient additions. Sikora and </a:t>
            </a:r>
            <a:r>
              <a:rPr lang="en-US" dirty="0" err="1">
                <a:solidFill>
                  <a:schemeClr val="bg1"/>
                </a:solidFill>
                <a:effectLst>
                  <a:outerShdw blurRad="50800" dist="38100" dir="5400000" algn="t" rotWithShape="0">
                    <a:prstClr val="black">
                      <a:alpha val="40000"/>
                    </a:prstClr>
                  </a:outerShdw>
                </a:effectLst>
              </a:rPr>
              <a:t>Enkiri</a:t>
            </a:r>
            <a:r>
              <a:rPr lang="en-US" dirty="0">
                <a:solidFill>
                  <a:schemeClr val="bg1"/>
                </a:solidFill>
                <a:effectLst>
                  <a:outerShdw blurRad="50800" dist="38100" dir="5400000" algn="t" rotWithShape="0">
                    <a:prstClr val="black">
                      <a:alpha val="40000"/>
                    </a:prstClr>
                  </a:outerShdw>
                </a:effectLst>
              </a:rPr>
              <a:t> (1999) found greater N use when fertilizer was supplied together with compost at lower N contents than fertilizer alone, suggesting constituents other than N were responsible. </a:t>
            </a:r>
          </a:p>
          <a:p>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a:p>
            <a:endParaRPr lang="en-US" dirty="0"/>
          </a:p>
        </p:txBody>
      </p:sp>
      <p:pic>
        <p:nvPicPr>
          <p:cNvPr id="5" name="Picture 4">
            <a:extLst>
              <a:ext uri="{FF2B5EF4-FFF2-40B4-BE49-F238E27FC236}">
                <a16:creationId xmlns:a16="http://schemas.microsoft.com/office/drawing/2014/main" id="{F1F2D206-EF98-6347-AB06-C8F7BE20E86B}"/>
              </a:ext>
            </a:extLst>
          </p:cNvPr>
          <p:cNvPicPr>
            <a:picLocks noChangeAspect="1"/>
          </p:cNvPicPr>
          <p:nvPr/>
        </p:nvPicPr>
        <p:blipFill>
          <a:blip r:embed="rId3"/>
          <a:stretch>
            <a:fillRect/>
          </a:stretch>
        </p:blipFill>
        <p:spPr>
          <a:xfrm>
            <a:off x="7160846" y="1905000"/>
            <a:ext cx="4064000" cy="3048000"/>
          </a:xfrm>
          <a:prstGeom prst="rect">
            <a:avLst/>
          </a:prstGeom>
        </p:spPr>
      </p:pic>
    </p:spTree>
    <p:extLst>
      <p:ext uri="{BB962C8B-B14F-4D97-AF65-F5344CB8AC3E}">
        <p14:creationId xmlns:p14="http://schemas.microsoft.com/office/powerpoint/2010/main" val="251342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B651D">
            <a:alpha val="84706"/>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158262" y="0"/>
            <a:ext cx="5011615" cy="6594231"/>
          </a:xfrm>
          <a:solidFill>
            <a:srgbClr val="A78E73"/>
          </a:solidFill>
          <a:ln w="25400" cap="sq">
            <a:solidFill>
              <a:srgbClr val="404040"/>
            </a:solidFill>
            <a:miter lim="800000"/>
          </a:ln>
        </p:spPr>
        <p:txBody>
          <a:bodyPr>
            <a:normAutofit/>
          </a:bodyPr>
          <a:lstStyle/>
          <a:p>
            <a:pPr algn="ctr"/>
            <a:r>
              <a:rPr lang="en-US" sz="4000" dirty="0">
                <a:effectLst>
                  <a:outerShdw blurRad="50800" dist="38100" dir="5400000" algn="t" rotWithShape="0">
                    <a:prstClr val="black">
                      <a:alpha val="40000"/>
                    </a:prstClr>
                  </a:outerShdw>
                </a:effectLst>
              </a:rPr>
              <a:t>Implications</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8"/>
            <a:ext cx="5408696" cy="5252722"/>
          </a:xfrm>
        </p:spPr>
        <p:txBody>
          <a:bodyPr anchor="ctr">
            <a:normAutofit lnSpcReduction="10000"/>
          </a:bodyPr>
          <a:lstStyle/>
          <a:p>
            <a:pPr marL="0" indent="0">
              <a:buNone/>
            </a:pPr>
            <a:r>
              <a:rPr lang="en-US" dirty="0"/>
              <a:t>Our data indicate compost teas or extracts can be as effective as fertilizer applications at an extraction rate of 1% in promoting growth of young wheat seedlings in the greenhouse, despite the 1% compost extracts containing only 30% as much nitrogen as the fertilizer treatment. The potential for compost tea/extracts for supplementing or replacing other fertilizer seems promising and warrants further testing both in greenhouse situations and in the field. (5664)</a:t>
            </a:r>
            <a:endParaRPr lang="en-US" sz="2400" dirty="0"/>
          </a:p>
        </p:txBody>
      </p:sp>
      <p:pic>
        <p:nvPicPr>
          <p:cNvPr id="11" name="Picture 10">
            <a:extLst>
              <a:ext uri="{FF2B5EF4-FFF2-40B4-BE49-F238E27FC236}">
                <a16:creationId xmlns:a16="http://schemas.microsoft.com/office/drawing/2014/main" id="{37335599-8883-194C-8010-CA6F18DF3D63}"/>
              </a:ext>
            </a:extLst>
          </p:cNvPr>
          <p:cNvPicPr>
            <a:picLocks noChangeAspect="1"/>
          </p:cNvPicPr>
          <p:nvPr/>
        </p:nvPicPr>
        <p:blipFill>
          <a:blip r:embed="rId3"/>
          <a:stretch>
            <a:fillRect/>
          </a:stretch>
        </p:blipFill>
        <p:spPr>
          <a:xfrm>
            <a:off x="158262" y="4004896"/>
            <a:ext cx="5029841" cy="2853103"/>
          </a:xfrm>
          <a:prstGeom prst="rect">
            <a:avLst/>
          </a:prstGeom>
        </p:spPr>
      </p:pic>
    </p:spTree>
    <p:extLst>
      <p:ext uri="{BB962C8B-B14F-4D97-AF65-F5344CB8AC3E}">
        <p14:creationId xmlns:p14="http://schemas.microsoft.com/office/powerpoint/2010/main" val="130568593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B651D">
            <a:alpha val="84706"/>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421FD-971B-B24D-B033-DEA5363943D5}"/>
              </a:ext>
            </a:extLst>
          </p:cNvPr>
          <p:cNvSpPr>
            <a:spLocks noGrp="1"/>
          </p:cNvSpPr>
          <p:nvPr>
            <p:ph type="title"/>
          </p:nvPr>
        </p:nvSpPr>
        <p:spPr>
          <a:xfrm>
            <a:off x="158262" y="0"/>
            <a:ext cx="5011615" cy="6594231"/>
          </a:xfrm>
          <a:solidFill>
            <a:srgbClr val="A78E73"/>
          </a:solidFill>
          <a:ln w="25400" cap="sq">
            <a:solidFill>
              <a:srgbClr val="404040"/>
            </a:solidFill>
            <a:miter lim="800000"/>
          </a:ln>
        </p:spPr>
        <p:txBody>
          <a:bodyPr>
            <a:normAutofit/>
          </a:bodyPr>
          <a:lstStyle/>
          <a:p>
            <a:pPr algn="ctr"/>
            <a:r>
              <a:rPr lang="en-US" sz="4000" dirty="0">
                <a:effectLst>
                  <a:outerShdw blurRad="50800" dist="38100" dir="5400000" algn="t" rotWithShape="0">
                    <a:prstClr val="black">
                      <a:alpha val="40000"/>
                    </a:prstClr>
                  </a:outerShdw>
                </a:effectLst>
              </a:rPr>
              <a:t>Implications</a:t>
            </a:r>
          </a:p>
        </p:txBody>
      </p:sp>
      <p:sp>
        <p:nvSpPr>
          <p:cNvPr id="3" name="Content Placeholder 2">
            <a:extLst>
              <a:ext uri="{FF2B5EF4-FFF2-40B4-BE49-F238E27FC236}">
                <a16:creationId xmlns:a16="http://schemas.microsoft.com/office/drawing/2014/main" id="{8819637E-D65C-5347-9AD9-878471024E90}"/>
              </a:ext>
            </a:extLst>
          </p:cNvPr>
          <p:cNvSpPr>
            <a:spLocks noGrp="1"/>
          </p:cNvSpPr>
          <p:nvPr>
            <p:ph idx="1"/>
          </p:nvPr>
        </p:nvSpPr>
        <p:spPr>
          <a:xfrm>
            <a:off x="6049182" y="802637"/>
            <a:ext cx="5408696" cy="5791593"/>
          </a:xfrm>
        </p:spPr>
        <p:txBody>
          <a:bodyPr anchor="ctr">
            <a:normAutofit fontScale="92500" lnSpcReduction="10000"/>
          </a:bodyPr>
          <a:lstStyle/>
          <a:p>
            <a:r>
              <a:rPr lang="en-US" dirty="0"/>
              <a:t>A more plausible potential mode of action for the preparations may be through hormonal effects. Studies have found plant growth stimulatory substances in the BD preparations. (5665)</a:t>
            </a:r>
          </a:p>
          <a:p>
            <a:r>
              <a:rPr lang="en-US" dirty="0"/>
              <a:t>Another possible mode of action could be through bacterial regulation effects. Bacteria detect and react to extremely low levels of signal molecules in their environment, as shown in work on quorum sensing. </a:t>
            </a:r>
          </a:p>
          <a:p>
            <a:r>
              <a:rPr lang="en-US" dirty="0"/>
              <a:t>Many higher plants have been shown to produce signal-mimicking compounds, thereby affecting bacterial density relationships.</a:t>
            </a:r>
          </a:p>
          <a:p>
            <a:endParaRPr lang="en-US" dirty="0"/>
          </a:p>
        </p:txBody>
      </p:sp>
      <p:pic>
        <p:nvPicPr>
          <p:cNvPr id="11" name="Picture 10">
            <a:extLst>
              <a:ext uri="{FF2B5EF4-FFF2-40B4-BE49-F238E27FC236}">
                <a16:creationId xmlns:a16="http://schemas.microsoft.com/office/drawing/2014/main" id="{37335599-8883-194C-8010-CA6F18DF3D63}"/>
              </a:ext>
            </a:extLst>
          </p:cNvPr>
          <p:cNvPicPr>
            <a:picLocks noChangeAspect="1"/>
          </p:cNvPicPr>
          <p:nvPr/>
        </p:nvPicPr>
        <p:blipFill>
          <a:blip r:embed="rId3"/>
          <a:stretch>
            <a:fillRect/>
          </a:stretch>
        </p:blipFill>
        <p:spPr>
          <a:xfrm>
            <a:off x="158262" y="4004896"/>
            <a:ext cx="5029841" cy="2853103"/>
          </a:xfrm>
          <a:prstGeom prst="rect">
            <a:avLst/>
          </a:prstGeom>
        </p:spPr>
      </p:pic>
    </p:spTree>
    <p:extLst>
      <p:ext uri="{BB962C8B-B14F-4D97-AF65-F5344CB8AC3E}">
        <p14:creationId xmlns:p14="http://schemas.microsoft.com/office/powerpoint/2010/main" val="425688556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Critique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175397115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58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Critique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7720659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3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85060"/>
            <a:ext cx="8229600" cy="964000"/>
          </a:xfrm>
        </p:spPr>
        <p:txBody>
          <a:bodyPr>
            <a:noAutofit/>
          </a:bodyPr>
          <a:lstStyle/>
          <a:p>
            <a:r>
              <a:rPr lang="en-US" sz="3600" dirty="0">
                <a:solidFill>
                  <a:schemeClr val="bg1"/>
                </a:solidFill>
                <a:effectLst>
                  <a:outerShdw blurRad="50800" dist="38100" dir="5400000" algn="t" rotWithShape="0">
                    <a:prstClr val="black">
                      <a:alpha val="40000"/>
                    </a:prstClr>
                  </a:outerShdw>
                </a:effectLst>
              </a:rPr>
              <a:t>Rudolf Steiner’s Principles of </a:t>
            </a:r>
            <a:r>
              <a:rPr lang="en-US" sz="3600" dirty="0" err="1">
                <a:solidFill>
                  <a:schemeClr val="bg1"/>
                </a:solidFill>
                <a:effectLst>
                  <a:outerShdw blurRad="50800" dist="38100" dir="5400000" algn="t" rotWithShape="0">
                    <a:prstClr val="black">
                      <a:alpha val="40000"/>
                    </a:prstClr>
                  </a:outerShdw>
                </a:effectLst>
              </a:rPr>
              <a:t>Biodynamics</a:t>
            </a:r>
            <a:endParaRPr lang="en-US" sz="3600" dirty="0">
              <a:solidFill>
                <a:schemeClr val="bg1"/>
              </a:solidFill>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955964" y="1317721"/>
            <a:ext cx="10370127" cy="4480406"/>
          </a:xfrm>
        </p:spPr>
        <p:txBody>
          <a:bodyPr>
            <a:noAutofit/>
          </a:bodyPr>
          <a:lstStyle/>
          <a:p>
            <a:pPr marL="0" indent="0">
              <a:buNone/>
            </a:pPr>
            <a:r>
              <a:rPr lang="en-US" sz="2800" dirty="0">
                <a:solidFill>
                  <a:srgbClr val="FFFFFF"/>
                </a:solidFill>
                <a:effectLst>
                  <a:outerShdw blurRad="50800" dist="38100" dir="5400000" algn="t" rotWithShape="0">
                    <a:prstClr val="black">
                      <a:alpha val="40000"/>
                    </a:prstClr>
                  </a:outerShdw>
                </a:effectLst>
                <a:hlinkClick r:id="rId2">
                  <a:extLst>
                    <a:ext uri="{A12FA001-AC4F-418D-AE19-62706E023703}">
                      <ahyp:hlinkClr xmlns:ahyp="http://schemas.microsoft.com/office/drawing/2018/hyperlinkcolor" val="tx"/>
                    </a:ext>
                  </a:extLst>
                </a:hlinkClick>
              </a:rPr>
              <a:t>Agriculture course</a:t>
            </a:r>
            <a:r>
              <a:rPr lang="en-US" sz="2800" dirty="0">
                <a:solidFill>
                  <a:srgbClr val="FFFFFF"/>
                </a:solidFill>
                <a:effectLst>
                  <a:outerShdw blurRad="50800" dist="38100" dir="5400000" algn="t" rotWithShape="0">
                    <a:prstClr val="black">
                      <a:alpha val="40000"/>
                    </a:prstClr>
                  </a:outerShdw>
                </a:effectLst>
              </a:rPr>
              <a:t> (1924)</a:t>
            </a:r>
          </a:p>
          <a:p>
            <a:pPr lvl="1">
              <a:buFont typeface="Arial"/>
              <a:buChar char="•"/>
            </a:pPr>
            <a:r>
              <a:rPr lang="en-US" dirty="0">
                <a:solidFill>
                  <a:srgbClr val="FFFFFF"/>
                </a:solidFill>
                <a:effectLst>
                  <a:outerShdw blurRad="50800" dist="38100" dir="5400000" algn="t" rotWithShape="0">
                    <a:prstClr val="black">
                      <a:alpha val="40000"/>
                    </a:prstClr>
                  </a:outerShdw>
                </a:effectLst>
              </a:rPr>
              <a:t>Treat soil as a living organism.</a:t>
            </a:r>
          </a:p>
          <a:p>
            <a:pPr lvl="1">
              <a:buFont typeface="Arial"/>
              <a:buChar char="•"/>
            </a:pPr>
            <a:r>
              <a:rPr lang="en-US" dirty="0">
                <a:solidFill>
                  <a:srgbClr val="FFFFFF"/>
                </a:solidFill>
                <a:effectLst>
                  <a:outerShdw blurRad="50800" dist="38100" dir="5400000" algn="t" rotWithShape="0">
                    <a:prstClr val="black">
                      <a:alpha val="40000"/>
                    </a:prstClr>
                  </a:outerShdw>
                </a:effectLst>
              </a:rPr>
              <a:t>Regenerate soil through manure, compost, and </a:t>
            </a:r>
            <a:r>
              <a:rPr lang="en-US" dirty="0" err="1">
                <a:solidFill>
                  <a:srgbClr val="FFFFFF"/>
                </a:solidFill>
                <a:effectLst>
                  <a:outerShdw blurRad="50800" dist="38100" dir="5400000" algn="t" rotWithShape="0">
                    <a:prstClr val="black">
                      <a:alpha val="40000"/>
                    </a:prstClr>
                  </a:outerShdw>
                </a:effectLst>
              </a:rPr>
              <a:t>allelopathic</a:t>
            </a:r>
            <a:r>
              <a:rPr lang="en-US" dirty="0">
                <a:solidFill>
                  <a:srgbClr val="FFFFFF"/>
                </a:solidFill>
                <a:effectLst>
                  <a:outerShdw blurRad="50800" dist="38100" dir="5400000" algn="t" rotWithShape="0">
                    <a:prstClr val="black">
                      <a:alpha val="40000"/>
                    </a:prstClr>
                  </a:outerShdw>
                </a:effectLst>
              </a:rPr>
              <a:t> companion planting and treatment.</a:t>
            </a:r>
          </a:p>
          <a:p>
            <a:pPr lvl="1">
              <a:buFont typeface="Arial"/>
              <a:buChar char="•"/>
            </a:pPr>
            <a:r>
              <a:rPr lang="en-US" dirty="0">
                <a:solidFill>
                  <a:srgbClr val="FFFFFF"/>
                </a:solidFill>
                <a:effectLst>
                  <a:outerShdw blurRad="50800" dist="38100" dir="5400000" algn="t" rotWithShape="0">
                    <a:prstClr val="black">
                      <a:alpha val="40000"/>
                    </a:prstClr>
                  </a:outerShdw>
                </a:effectLst>
              </a:rPr>
              <a:t>Always go with </a:t>
            </a:r>
            <a:r>
              <a:rPr lang="en-US" dirty="0" err="1">
                <a:solidFill>
                  <a:srgbClr val="FFFFFF"/>
                </a:solidFill>
                <a:effectLst>
                  <a:outerShdw blurRad="50800" dist="38100" dir="5400000" algn="t" rotWithShape="0">
                    <a:prstClr val="black">
                      <a:alpha val="40000"/>
                    </a:prstClr>
                  </a:outerShdw>
                </a:effectLst>
              </a:rPr>
              <a:t>polycultures</a:t>
            </a:r>
            <a:r>
              <a:rPr lang="en-US" dirty="0">
                <a:solidFill>
                  <a:srgbClr val="FFFFFF"/>
                </a:solidFill>
                <a:effectLst>
                  <a:outerShdw blurRad="50800" dist="38100" dir="5400000" algn="t" rotWithShape="0">
                    <a:prstClr val="black">
                      <a:alpha val="40000"/>
                    </a:prstClr>
                  </a:outerShdw>
                </a:effectLst>
              </a:rPr>
              <a:t>: include mix of perennial and annual crops with livestock.</a:t>
            </a:r>
          </a:p>
          <a:p>
            <a:pPr lvl="1">
              <a:buFont typeface="Arial"/>
              <a:buChar char="•"/>
            </a:pPr>
            <a:r>
              <a:rPr lang="en-US" dirty="0">
                <a:solidFill>
                  <a:srgbClr val="FFFFFF"/>
                </a:solidFill>
                <a:effectLst>
                  <a:outerShdw blurRad="50800" dist="38100" dir="5400000" algn="t" rotWithShape="0">
                    <a:prstClr val="black">
                      <a:alpha val="40000"/>
                    </a:prstClr>
                  </a:outerShdw>
                </a:effectLst>
              </a:rPr>
              <a:t>Be aware that a plant’s growth and nutritive qualities are affected by soil fertility and ‘cosmic’ forces like moon- and star-light.  See </a:t>
            </a:r>
            <a:r>
              <a:rPr lang="en-US" dirty="0">
                <a:solidFill>
                  <a:srgbClr val="FFFFFF"/>
                </a:solidFill>
                <a:effectLst>
                  <a:outerShdw blurRad="50800" dist="38100" dir="5400000" algn="t" rotWithShape="0">
                    <a:prstClr val="black">
                      <a:alpha val="40000"/>
                    </a:prstClr>
                  </a:outerShdw>
                </a:effectLst>
                <a:hlinkClick r:id="rId3">
                  <a:extLst>
                    <a:ext uri="{A12FA001-AC4F-418D-AE19-62706E023703}">
                      <ahyp:hlinkClr xmlns:ahyp="http://schemas.microsoft.com/office/drawing/2018/hyperlinkcolor" val="tx"/>
                    </a:ext>
                  </a:extLst>
                </a:hlinkClick>
              </a:rPr>
              <a:t>Bünning and Moser (1969)</a:t>
            </a:r>
            <a:endParaRPr lang="en-US" dirty="0">
              <a:solidFill>
                <a:srgbClr val="FFFFFF"/>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69662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descr="640px-Steiner_um_19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203" y="1131790"/>
            <a:ext cx="2770909" cy="4572000"/>
          </a:xfrm>
          <a:prstGeom prst="rect">
            <a:avLst/>
          </a:prstGeom>
        </p:spPr>
      </p:pic>
      <p:sp>
        <p:nvSpPr>
          <p:cNvPr id="5" name="TextBox 4"/>
          <p:cNvSpPr txBox="1"/>
          <p:nvPr/>
        </p:nvSpPr>
        <p:spPr>
          <a:xfrm>
            <a:off x="1080655" y="595566"/>
            <a:ext cx="6168125" cy="5262979"/>
          </a:xfrm>
          <a:prstGeom prst="rect">
            <a:avLst/>
          </a:prstGeom>
          <a:noFill/>
        </p:spPr>
        <p:txBody>
          <a:bodyPr wrap="square" rtlCol="0">
            <a:spAutoFit/>
          </a:bodyPr>
          <a:lstStyle/>
          <a:p>
            <a:r>
              <a:rPr lang="en-US" sz="2400" dirty="0">
                <a:solidFill>
                  <a:srgbClr val="FFFFFF"/>
                </a:solidFill>
                <a:effectLst>
                  <a:outerShdw blurRad="38100" dist="38100" dir="2700000" algn="tl">
                    <a:srgbClr val="000000">
                      <a:alpha val="43137"/>
                    </a:srgbClr>
                  </a:outerShdw>
                </a:effectLst>
              </a:rPr>
              <a:t>Lord </a:t>
            </a:r>
            <a:r>
              <a:rPr lang="en-US" sz="2400" dirty="0" err="1">
                <a:solidFill>
                  <a:srgbClr val="FFFFFF"/>
                </a:solidFill>
                <a:effectLst>
                  <a:outerShdw blurRad="38100" dist="38100" dir="2700000" algn="tl">
                    <a:srgbClr val="000000">
                      <a:alpha val="43137"/>
                    </a:srgbClr>
                  </a:outerShdw>
                </a:effectLst>
              </a:rPr>
              <a:t>Northbourne</a:t>
            </a:r>
            <a:r>
              <a:rPr lang="en-US" sz="2400" dirty="0">
                <a:solidFill>
                  <a:srgbClr val="FFFFFF"/>
                </a:solidFill>
                <a:effectLst>
                  <a:outerShdw blurRad="38100" dist="38100" dir="2700000" algn="tl">
                    <a:srgbClr val="000000">
                      <a:alpha val="43137"/>
                    </a:srgbClr>
                  </a:outerShdw>
                </a:effectLst>
              </a:rPr>
              <a:t> adopts Steiner’s concept of “farm as organism” in 1940s and coins the term “organic farming.”  In 1950’s, influenced by the rise of biodynamic farming in Europe, the American Jerome. I. Rodale adopts the term “organic” in his book, </a:t>
            </a:r>
            <a:r>
              <a:rPr lang="en-US" sz="2400" i="1" dirty="0">
                <a:solidFill>
                  <a:srgbClr val="FFFFFF"/>
                </a:solidFill>
                <a:effectLst>
                  <a:outerShdw blurRad="38100" dist="38100" dir="2700000" algn="tl">
                    <a:srgbClr val="000000">
                      <a:alpha val="43137"/>
                    </a:srgbClr>
                  </a:outerShdw>
                </a:effectLst>
              </a:rPr>
              <a:t>The Organic Farmer. </a:t>
            </a:r>
          </a:p>
          <a:p>
            <a:endParaRPr lang="en-US" sz="2400" dirty="0">
              <a:solidFill>
                <a:srgbClr val="FFFFFF"/>
              </a:solidFill>
              <a:effectLst>
                <a:outerShdw blurRad="38100" dist="38100" dir="2700000" algn="tl">
                  <a:srgbClr val="000000">
                    <a:alpha val="43137"/>
                  </a:srgbClr>
                </a:outerShdw>
              </a:effectLst>
            </a:endParaRPr>
          </a:p>
          <a:p>
            <a:r>
              <a:rPr lang="en-US" sz="2400" dirty="0">
                <a:solidFill>
                  <a:srgbClr val="FFFFFF"/>
                </a:solidFill>
                <a:effectLst>
                  <a:outerShdw blurRad="38100" dist="38100" dir="2700000" algn="tl">
                    <a:srgbClr val="000000">
                      <a:alpha val="43137"/>
                    </a:srgbClr>
                  </a:outerShdw>
                </a:effectLst>
              </a:rPr>
              <a:t>Like biodynamic forbearer, Rodale’s  primary emphasis was soil health; avoidance of synthetic chemicals; use of compost and cover crops; and holistic pest and weed management. He diverged from the fundamental view of the farm as organism</a:t>
            </a:r>
            <a:r>
              <a:rPr lang="en-US" sz="2400" dirty="0">
                <a:solidFill>
                  <a:schemeClr val="bg1"/>
                </a:solidFill>
                <a:effectLst>
                  <a:outerShdw blurRad="38100" dist="38100" dir="2700000" algn="tl">
                    <a:srgbClr val="000000">
                      <a:alpha val="43137"/>
                    </a:srgbClr>
                  </a:outerShdw>
                </a:effectLst>
              </a:rPr>
              <a:t>.    </a:t>
            </a:r>
          </a:p>
          <a:p>
            <a:pPr algn="r"/>
            <a:r>
              <a:rPr lang="en-US" sz="2400" i="1" dirty="0">
                <a:solidFill>
                  <a:schemeClr val="bg1"/>
                </a:solidFill>
                <a:hlinkClick r:id="rId3">
                  <a:extLst>
                    <a:ext uri="{A12FA001-AC4F-418D-AE19-62706E023703}">
                      <ahyp:hlinkClr xmlns:ahyp="http://schemas.microsoft.com/office/drawing/2018/hyperlinkcolor" val="tx"/>
                    </a:ext>
                  </a:extLst>
                </a:hlinkClick>
              </a:rPr>
              <a:t>- Light of Day Organics</a:t>
            </a:r>
            <a:endParaRPr lang="en-US" sz="2400" i="1" dirty="0">
              <a:solidFill>
                <a:schemeClr val="bg1"/>
              </a:solidFill>
            </a:endParaRPr>
          </a:p>
        </p:txBody>
      </p:sp>
      <p:sp>
        <p:nvSpPr>
          <p:cNvPr id="8" name="Title 1"/>
          <p:cNvSpPr>
            <a:spLocks noGrp="1"/>
          </p:cNvSpPr>
          <p:nvPr>
            <p:ph type="title"/>
          </p:nvPr>
        </p:nvSpPr>
        <p:spPr>
          <a:xfrm>
            <a:off x="7717203" y="5703791"/>
            <a:ext cx="2770909" cy="596625"/>
          </a:xfrm>
        </p:spPr>
        <p:txBody>
          <a:bodyPr>
            <a:normAutofit fontScale="90000"/>
          </a:bodyPr>
          <a:lstStyle/>
          <a:p>
            <a:r>
              <a:rPr lang="en-US" sz="2800" dirty="0">
                <a:solidFill>
                  <a:prstClr val="white"/>
                </a:solidFill>
                <a:effectLst>
                  <a:outerShdw blurRad="38100" dist="38100" dir="2700000" algn="tl">
                    <a:srgbClr val="000000">
                      <a:alpha val="43137"/>
                    </a:srgbClr>
                  </a:outerShdw>
                </a:effectLst>
              </a:rPr>
              <a:t>Steiner (1861-1929)</a:t>
            </a:r>
            <a:endParaRPr lang="en-US" sz="2800" dirty="0"/>
          </a:p>
        </p:txBody>
      </p:sp>
    </p:spTree>
    <p:extLst>
      <p:ext uri="{BB962C8B-B14F-4D97-AF65-F5344CB8AC3E}">
        <p14:creationId xmlns:p14="http://schemas.microsoft.com/office/powerpoint/2010/main" val="143236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87001"/>
          </a:xfrm>
        </p:spPr>
        <p:txBody>
          <a:bodyPr/>
          <a:lstStyle/>
          <a:p>
            <a:r>
              <a:rPr lang="en-US" dirty="0" err="1">
                <a:solidFill>
                  <a:schemeClr val="bg1"/>
                </a:solidFill>
                <a:effectLst>
                  <a:outerShdw blurRad="50800" dist="38100" dir="5400000" algn="t" rotWithShape="0">
                    <a:prstClr val="black">
                      <a:alpha val="40000"/>
                    </a:prstClr>
                  </a:outerShdw>
                </a:effectLst>
              </a:rPr>
              <a:t>Biodynamics</a:t>
            </a:r>
            <a:r>
              <a:rPr lang="en-US" dirty="0">
                <a:solidFill>
                  <a:schemeClr val="bg1"/>
                </a:solidFill>
                <a:effectLst>
                  <a:outerShdw blurRad="50800" dist="38100" dir="5400000" algn="t" rotWithShape="0">
                    <a:prstClr val="black">
                      <a:alpha val="40000"/>
                    </a:prstClr>
                  </a:outerShdw>
                </a:effectLst>
              </a:rPr>
              <a:t> timeline (modified)</a:t>
            </a:r>
          </a:p>
        </p:txBody>
      </p:sp>
      <p:sp>
        <p:nvSpPr>
          <p:cNvPr id="3" name="Content Placeholder 2"/>
          <p:cNvSpPr>
            <a:spLocks noGrp="1"/>
          </p:cNvSpPr>
          <p:nvPr>
            <p:ph idx="1"/>
          </p:nvPr>
        </p:nvSpPr>
        <p:spPr>
          <a:xfrm>
            <a:off x="1981200" y="1704110"/>
            <a:ext cx="8499764" cy="3973406"/>
          </a:xfrm>
        </p:spPr>
        <p:txBody>
          <a:bodyPr>
            <a:normAutofit fontScale="85000" lnSpcReduction="20000"/>
          </a:bodyPr>
          <a:lstStyle/>
          <a:p>
            <a:pPr marL="0" indent="0" algn="ctr">
              <a:buNone/>
            </a:pPr>
            <a:r>
              <a:rPr lang="en-US" sz="2800" b="1" dirty="0">
                <a:solidFill>
                  <a:schemeClr val="bg1"/>
                </a:solidFill>
                <a:effectLst>
                  <a:outerShdw blurRad="50800" dist="38100" dir="5400000" algn="t" rotWithShape="0">
                    <a:prstClr val="black">
                      <a:alpha val="40000"/>
                    </a:prstClr>
                  </a:outerShdw>
                </a:effectLst>
              </a:rPr>
              <a:t>Chronology of modern agroecological factors </a:t>
            </a:r>
          </a:p>
          <a:p>
            <a:pPr marL="0" indent="0" algn="ctr">
              <a:buNone/>
            </a:pPr>
            <a:r>
              <a:rPr lang="en-US" sz="2800" b="1" dirty="0">
                <a:solidFill>
                  <a:schemeClr val="bg1"/>
                </a:solidFill>
                <a:effectLst>
                  <a:outerShdw blurRad="50800" dist="38100" dir="5400000" algn="t" rotWithShape="0">
                    <a:prstClr val="black">
                      <a:alpha val="40000"/>
                    </a:prstClr>
                  </a:outerShdw>
                </a:effectLst>
              </a:rPr>
              <a:t>affecting nutritive quality of crops</a:t>
            </a:r>
          </a:p>
          <a:p>
            <a:pPr marL="0" indent="0">
              <a:buNone/>
            </a:pPr>
            <a:endParaRPr lang="en-US" sz="2400" dirty="0">
              <a:solidFill>
                <a:schemeClr val="bg1"/>
              </a:solidFill>
              <a:effectLst>
                <a:outerShdw blurRad="50800" dist="38100" dir="5400000" algn="t" rotWithShape="0">
                  <a:prstClr val="black">
                    <a:alpha val="40000"/>
                  </a:prstClr>
                </a:outerShdw>
              </a:effectLst>
            </a:endParaRPr>
          </a:p>
          <a:p>
            <a:pPr marL="0" indent="0">
              <a:buNone/>
            </a:pPr>
            <a:r>
              <a:rPr lang="en-US" sz="2400" u="sng" dirty="0">
                <a:solidFill>
                  <a:schemeClr val="bg1"/>
                </a:solidFill>
                <a:effectLst>
                  <a:outerShdw blurRad="50800" dist="38100" dir="5400000" algn="t" rotWithShape="0">
                    <a:prstClr val="black">
                      <a:alpha val="40000"/>
                    </a:prstClr>
                  </a:outerShdw>
                </a:effectLst>
              </a:rPr>
              <a:t>1750-1850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1920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1930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1940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1950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1960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1970</a:t>
            </a:r>
            <a:r>
              <a:rPr lang="en-US" sz="2400" dirty="0">
                <a:solidFill>
                  <a:schemeClr val="bg1"/>
                </a:solidFill>
                <a:effectLst>
                  <a:outerShdw blurRad="50800" dist="38100" dir="5400000" algn="t" rotWithShape="0">
                    <a:prstClr val="black">
                      <a:alpha val="40000"/>
                    </a:prstClr>
                  </a:outerShdw>
                </a:effectLst>
              </a:rPr>
              <a:t>	</a:t>
            </a:r>
            <a:r>
              <a:rPr lang="en-US" sz="2400" u="sng" dirty="0">
                <a:solidFill>
                  <a:schemeClr val="bg1"/>
                </a:solidFill>
                <a:effectLst>
                  <a:outerShdw blurRad="50800" dist="38100" dir="5400000" algn="t" rotWithShape="0">
                    <a:prstClr val="black">
                      <a:alpha val="40000"/>
                    </a:prstClr>
                  </a:outerShdw>
                </a:effectLst>
              </a:rPr>
              <a:t>1980</a:t>
            </a:r>
          </a:p>
          <a:p>
            <a:pPr marL="0" indent="0">
              <a:buNone/>
            </a:pPr>
            <a:r>
              <a:rPr lang="en-US" sz="2400" dirty="0">
                <a:solidFill>
                  <a:schemeClr val="bg1"/>
                </a:solidFill>
                <a:effectLst>
                  <a:outerShdw blurRad="50800" dist="38100" dir="5400000" algn="t" rotWithShape="0">
                    <a:prstClr val="black">
                      <a:alpha val="40000"/>
                    </a:prstClr>
                  </a:outerShdw>
                </a:effectLst>
              </a:rPr>
              <a:t>		R. Steiner 	 Nazism</a:t>
            </a:r>
          </a:p>
          <a:p>
            <a:pPr marL="0" indent="0">
              <a:buNone/>
            </a:pPr>
            <a:r>
              <a:rPr lang="en-US" sz="2400" b="1" dirty="0">
                <a:solidFill>
                  <a:schemeClr val="bg1"/>
                </a:solidFill>
                <a:effectLst>
                  <a:outerShdw blurRad="50800" dist="38100" dir="5400000" algn="t" rotWithShape="0">
                    <a:prstClr val="black">
                      <a:alpha val="40000"/>
                    </a:prstClr>
                  </a:outerShdw>
                </a:effectLst>
              </a:rPr>
              <a:t>Enclosure  </a:t>
            </a:r>
            <a:r>
              <a:rPr lang="en-US" sz="2400" dirty="0">
                <a:solidFill>
                  <a:schemeClr val="bg1"/>
                </a:solidFill>
                <a:effectLst>
                  <a:outerShdw blurRad="50800" dist="38100" dir="5400000" algn="t" rotWithShape="0">
                    <a:prstClr val="black">
                      <a:alpha val="40000"/>
                    </a:prstClr>
                  </a:outerShdw>
                </a:effectLst>
              </a:rPr>
              <a:t>(1861-1925)	    Dust Bowl	    Pesticides	</a:t>
            </a:r>
            <a:r>
              <a:rPr lang="en-US" sz="2400" b="1" dirty="0">
                <a:solidFill>
                  <a:schemeClr val="bg1"/>
                </a:solidFill>
                <a:effectLst>
                  <a:outerShdw blurRad="50800" dist="38100" dir="5400000" algn="t" rotWithShape="0">
                    <a:prstClr val="black">
                      <a:alpha val="40000"/>
                    </a:prstClr>
                  </a:outerShdw>
                </a:effectLst>
              </a:rPr>
              <a:t>Monocultures	</a:t>
            </a:r>
          </a:p>
          <a:p>
            <a:pPr marL="0" indent="0">
              <a:buNone/>
            </a:pPr>
            <a:r>
              <a:rPr lang="en-US" sz="2400" b="1" dirty="0">
                <a:solidFill>
                  <a:schemeClr val="bg1"/>
                </a:solidFill>
                <a:effectLst>
                  <a:outerShdw blurRad="50800" dist="38100" dir="5400000" algn="t" rotWithShape="0">
                    <a:prstClr val="black">
                      <a:alpha val="40000"/>
                    </a:prstClr>
                  </a:outerShdw>
                </a:effectLst>
                <a:latin typeface="Wingdings"/>
                <a:ea typeface="Wingdings"/>
                <a:cs typeface="Wingdings"/>
                <a:sym typeface="Wingdings"/>
              </a:rPr>
              <a:t></a:t>
            </a:r>
            <a:r>
              <a:rPr lang="en-US" sz="2400" b="1" dirty="0">
                <a:solidFill>
                  <a:schemeClr val="bg1"/>
                </a:solidFill>
                <a:effectLst>
                  <a:outerShdw blurRad="50800" dist="38100" dir="5400000" algn="t" rotWithShape="0">
                    <a:prstClr val="black">
                      <a:alpha val="40000"/>
                    </a:prstClr>
                  </a:outerShdw>
                </a:effectLst>
              </a:rPr>
              <a:t>Colonialism</a:t>
            </a:r>
            <a:r>
              <a:rPr lang="en-US" sz="2400" dirty="0">
                <a:solidFill>
                  <a:schemeClr val="bg1"/>
                </a:solidFill>
                <a:effectLst>
                  <a:outerShdw blurRad="50800" dist="38100" dir="5400000" algn="t" rotWithShape="0">
                    <a:prstClr val="black">
                      <a:alpha val="40000"/>
                    </a:prstClr>
                  </a:outerShdw>
                </a:effectLst>
              </a:rPr>
              <a:t>	    </a:t>
            </a:r>
            <a:r>
              <a:rPr lang="en-US" sz="2400" b="1" dirty="0">
                <a:solidFill>
                  <a:schemeClr val="bg1"/>
                </a:solidFill>
                <a:effectLst>
                  <a:outerShdw blurRad="50800" dist="38100" dir="5400000" algn="t" rotWithShape="0">
                    <a:prstClr val="black">
                      <a:alpha val="40000"/>
                    </a:prstClr>
                  </a:outerShdw>
                </a:effectLst>
              </a:rPr>
              <a:t>                SCS      </a:t>
            </a:r>
            <a:r>
              <a:rPr lang="en-US" sz="2400" dirty="0">
                <a:solidFill>
                  <a:schemeClr val="bg1"/>
                </a:solidFill>
                <a:effectLst>
                  <a:outerShdw blurRad="50800" dist="38100" dir="5400000" algn="t" rotWithShape="0">
                    <a:prstClr val="black">
                      <a:alpha val="40000"/>
                    </a:prstClr>
                  </a:outerShdw>
                </a:effectLst>
              </a:rPr>
              <a:t>	</a:t>
            </a:r>
            <a:r>
              <a:rPr lang="en-US" sz="2400" b="1" dirty="0">
                <a:solidFill>
                  <a:schemeClr val="bg1"/>
                </a:solidFill>
                <a:effectLst>
                  <a:outerShdw blurRad="50800" dist="38100" dir="5400000" algn="t" rotWithShape="0">
                    <a:prstClr val="black">
                      <a:alpha val="40000"/>
                    </a:prstClr>
                  </a:outerShdw>
                </a:effectLst>
              </a:rPr>
              <a:t>Fertilizers (NPK)  Herbicides</a:t>
            </a:r>
          </a:p>
          <a:p>
            <a:pPr marL="0" indent="0">
              <a:buNone/>
            </a:pPr>
            <a:r>
              <a:rPr lang="en-US" sz="2400" dirty="0">
                <a:solidFill>
                  <a:schemeClr val="bg1"/>
                </a:solidFill>
                <a:effectLst>
                  <a:outerShdw blurRad="50800" dist="38100" dir="5400000" algn="t" rotWithShape="0">
                    <a:prstClr val="black">
                      <a:alpha val="40000"/>
                    </a:prstClr>
                  </a:outerShdw>
                </a:effectLst>
              </a:rPr>
              <a:t>		</a:t>
            </a:r>
            <a:r>
              <a:rPr lang="en-US" sz="2400" b="1" dirty="0">
                <a:solidFill>
                  <a:schemeClr val="bg1"/>
                </a:solidFill>
                <a:effectLst>
                  <a:outerShdw blurRad="50800" dist="38100" dir="5400000" algn="t" rotWithShape="0">
                    <a:prstClr val="black">
                      <a:alpha val="40000"/>
                    </a:prstClr>
                  </a:outerShdw>
                </a:effectLst>
              </a:rPr>
              <a:t>Bureau of Reclamation</a:t>
            </a:r>
            <a:r>
              <a:rPr lang="en-US" sz="2400" dirty="0">
                <a:solidFill>
                  <a:schemeClr val="bg1"/>
                </a:solidFill>
                <a:effectLst>
                  <a:outerShdw blurRad="50800" dist="38100" dir="5400000" algn="t" rotWithShape="0">
                    <a:prstClr val="black">
                      <a:alpha val="40000"/>
                    </a:prstClr>
                  </a:outerShdw>
                </a:effectLst>
              </a:rPr>
              <a:t>				</a:t>
            </a:r>
            <a:r>
              <a:rPr lang="en-US" sz="2400" b="1" dirty="0">
                <a:solidFill>
                  <a:schemeClr val="bg1"/>
                </a:solidFill>
                <a:effectLst>
                  <a:outerShdw blurRad="50800" dist="38100" dir="5400000" algn="t" rotWithShape="0">
                    <a:prstClr val="black">
                      <a:alpha val="40000"/>
                    </a:prstClr>
                  </a:outerShdw>
                </a:effectLst>
              </a:rPr>
              <a:t>Farming 		Agroecology</a:t>
            </a:r>
          </a:p>
          <a:p>
            <a:pPr marL="0" indent="0">
              <a:buNone/>
            </a:pPr>
            <a:r>
              <a:rPr lang="en-US" sz="2400" b="1" dirty="0">
                <a:solidFill>
                  <a:schemeClr val="bg1"/>
                </a:solidFill>
                <a:effectLst>
                  <a:outerShdw blurRad="50800" dist="38100" dir="5400000" algn="t" rotWithShape="0">
                    <a:prstClr val="black">
                      <a:alpha val="40000"/>
                    </a:prstClr>
                  </a:outerShdw>
                </a:effectLst>
              </a:rPr>
              <a:t>											systems</a:t>
            </a:r>
          </a:p>
          <a:p>
            <a:pPr marL="0" indent="0">
              <a:buNone/>
            </a:pPr>
            <a:r>
              <a:rPr lang="en-US" sz="2400" b="1" dirty="0">
                <a:solidFill>
                  <a:schemeClr val="bg1"/>
                </a:solidFill>
                <a:effectLst>
                  <a:outerShdw blurRad="50800" dist="38100" dir="5400000" algn="t" rotWithShape="0">
                    <a:prstClr val="black">
                      <a:alpha val="40000"/>
                    </a:prstClr>
                  </a:outerShdw>
                </a:effectLst>
              </a:rPr>
              <a:t>						          </a:t>
            </a:r>
            <a:r>
              <a:rPr lang="en-US" sz="2400" dirty="0">
                <a:solidFill>
                  <a:schemeClr val="bg1"/>
                </a:solidFill>
                <a:effectLst>
                  <a:outerShdw blurRad="50800" dist="38100" dir="5400000" algn="t" rotWithShape="0">
                    <a:prstClr val="black">
                      <a:alpha val="40000"/>
                    </a:prstClr>
                  </a:outerShdw>
                </a:effectLst>
              </a:rPr>
              <a:t>vitamins discovered</a:t>
            </a:r>
          </a:p>
          <a:p>
            <a:pPr marL="0" indent="0">
              <a:buNone/>
            </a:pPr>
            <a:r>
              <a:rPr lang="en-US" sz="2400" dirty="0">
                <a:solidFill>
                  <a:schemeClr val="bg1"/>
                </a:solidFill>
                <a:effectLst>
                  <a:outerShdw blurRad="50800" dist="38100" dir="5400000" algn="t" rotWithShape="0">
                    <a:prstClr val="black">
                      <a:alpha val="40000"/>
                    </a:prstClr>
                  </a:outerShdw>
                </a:effectLst>
              </a:rPr>
              <a:t>INDUSTRIAL 									GREEN</a:t>
            </a:r>
          </a:p>
          <a:p>
            <a:pPr marL="0" indent="0">
              <a:buNone/>
            </a:pPr>
            <a:r>
              <a:rPr lang="en-US" sz="2400" dirty="0">
                <a:solidFill>
                  <a:schemeClr val="bg1"/>
                </a:solidFill>
                <a:effectLst>
                  <a:outerShdw blurRad="50800" dist="38100" dir="5400000" algn="t" rotWithShape="0">
                    <a:prstClr val="black">
                      <a:alpha val="40000"/>
                    </a:prstClr>
                  </a:outerShdw>
                </a:effectLst>
              </a:rPr>
              <a:t>REVOLUTION 								REVOLUTION</a:t>
            </a:r>
          </a:p>
        </p:txBody>
      </p:sp>
    </p:spTree>
    <p:extLst>
      <p:ext uri="{BB962C8B-B14F-4D97-AF65-F5344CB8AC3E}">
        <p14:creationId xmlns:p14="http://schemas.microsoft.com/office/powerpoint/2010/main" val="7696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87001"/>
          </a:xfrm>
        </p:spPr>
        <p:txBody>
          <a:bodyPr/>
          <a:lstStyle/>
          <a:p>
            <a:r>
              <a:rPr lang="en-US" dirty="0" err="1">
                <a:solidFill>
                  <a:schemeClr val="bg1"/>
                </a:solidFill>
                <a:effectLst>
                  <a:outerShdw blurRad="50800" dist="38100" dir="5400000" algn="t" rotWithShape="0">
                    <a:prstClr val="black">
                      <a:alpha val="40000"/>
                    </a:prstClr>
                  </a:outerShdw>
                </a:effectLst>
              </a:rPr>
              <a:t>Biodynamics</a:t>
            </a:r>
            <a:r>
              <a:rPr lang="en-US" dirty="0">
                <a:solidFill>
                  <a:schemeClr val="bg1"/>
                </a:solidFill>
                <a:effectLst>
                  <a:outerShdw blurRad="50800" dist="38100" dir="5400000" algn="t" rotWithShape="0">
                    <a:prstClr val="black">
                      <a:alpha val="40000"/>
                    </a:prstClr>
                  </a:outerShdw>
                </a:effectLst>
              </a:rPr>
              <a:t> timeline (extended)</a:t>
            </a:r>
          </a:p>
        </p:txBody>
      </p:sp>
      <p:sp>
        <p:nvSpPr>
          <p:cNvPr id="3" name="Content Placeholder 2"/>
          <p:cNvSpPr>
            <a:spLocks noGrp="1"/>
          </p:cNvSpPr>
          <p:nvPr>
            <p:ph idx="1"/>
          </p:nvPr>
        </p:nvSpPr>
        <p:spPr>
          <a:xfrm>
            <a:off x="1689101" y="1600201"/>
            <a:ext cx="8809567" cy="4565327"/>
          </a:xfrm>
        </p:spPr>
        <p:txBody>
          <a:bodyPr>
            <a:normAutofit fontScale="92500"/>
          </a:bodyPr>
          <a:lstStyle/>
          <a:p>
            <a:pPr marL="0" indent="0" algn="ctr">
              <a:buNone/>
            </a:pPr>
            <a:r>
              <a:rPr lang="en-US" sz="2000" b="1" dirty="0">
                <a:solidFill>
                  <a:schemeClr val="bg1"/>
                </a:solidFill>
                <a:effectLst>
                  <a:outerShdw blurRad="50800" dist="38100" dir="5400000" algn="t" rotWithShape="0">
                    <a:prstClr val="black">
                      <a:alpha val="40000"/>
                    </a:prstClr>
                  </a:outerShdw>
                </a:effectLst>
              </a:rPr>
              <a:t>Chronology of modern agroecological factors </a:t>
            </a:r>
          </a:p>
          <a:p>
            <a:pPr marL="0" indent="0" algn="ctr">
              <a:buNone/>
            </a:pPr>
            <a:r>
              <a:rPr lang="en-US" sz="2000" b="1" dirty="0">
                <a:solidFill>
                  <a:schemeClr val="bg1"/>
                </a:solidFill>
                <a:effectLst>
                  <a:outerShdw blurRad="50800" dist="38100" dir="5400000" algn="t" rotWithShape="0">
                    <a:prstClr val="black">
                      <a:alpha val="40000"/>
                    </a:prstClr>
                  </a:outerShdw>
                </a:effectLst>
              </a:rPr>
              <a:t>affecting nutritive quality of crops</a:t>
            </a:r>
          </a:p>
          <a:p>
            <a:pPr marL="0" indent="0">
              <a:buNone/>
            </a:pPr>
            <a:endParaRPr lang="en-US" sz="1800" dirty="0">
              <a:solidFill>
                <a:schemeClr val="bg1"/>
              </a:solidFill>
              <a:effectLst>
                <a:outerShdw blurRad="50800" dist="38100" dir="5400000" algn="t" rotWithShape="0">
                  <a:prstClr val="black">
                    <a:alpha val="40000"/>
                  </a:prstClr>
                </a:outerShdw>
              </a:effectLst>
            </a:endParaRPr>
          </a:p>
          <a:p>
            <a:pPr marL="0" indent="0">
              <a:buNone/>
            </a:pPr>
            <a:r>
              <a:rPr lang="en-US" sz="1800" u="sng" dirty="0">
                <a:solidFill>
                  <a:schemeClr val="bg1"/>
                </a:solidFill>
                <a:effectLst>
                  <a:outerShdw blurRad="50800" dist="38100" dir="5400000" algn="t" rotWithShape="0">
                    <a:prstClr val="black">
                      <a:alpha val="40000"/>
                    </a:prstClr>
                  </a:outerShdw>
                </a:effectLst>
              </a:rPr>
              <a:t>1950</a:t>
            </a:r>
            <a:r>
              <a:rPr lang="en-US" sz="1800" dirty="0">
                <a:solidFill>
                  <a:schemeClr val="bg1"/>
                </a:solidFill>
                <a:effectLst>
                  <a:outerShdw blurRad="50800" dist="38100" dir="5400000" algn="t" rotWithShape="0">
                    <a:prstClr val="black">
                      <a:alpha val="40000"/>
                    </a:prstClr>
                  </a:outerShdw>
                </a:effectLst>
              </a:rPr>
              <a:t>		</a:t>
            </a:r>
            <a:r>
              <a:rPr lang="en-US" sz="1800" u="sng" dirty="0">
                <a:solidFill>
                  <a:schemeClr val="bg1"/>
                </a:solidFill>
                <a:effectLst>
                  <a:outerShdw blurRad="50800" dist="38100" dir="5400000" algn="t" rotWithShape="0">
                    <a:prstClr val="black">
                      <a:alpha val="40000"/>
                    </a:prstClr>
                  </a:outerShdw>
                </a:effectLst>
              </a:rPr>
              <a:t>1960</a:t>
            </a:r>
            <a:r>
              <a:rPr lang="en-US" sz="1800" dirty="0">
                <a:solidFill>
                  <a:schemeClr val="bg1"/>
                </a:solidFill>
                <a:effectLst>
                  <a:outerShdw blurRad="50800" dist="38100" dir="5400000" algn="t" rotWithShape="0">
                    <a:prstClr val="black">
                      <a:alpha val="40000"/>
                    </a:prstClr>
                  </a:outerShdw>
                </a:effectLst>
              </a:rPr>
              <a:t>		</a:t>
            </a:r>
            <a:r>
              <a:rPr lang="en-US" sz="1800" u="sng" dirty="0">
                <a:solidFill>
                  <a:schemeClr val="bg1"/>
                </a:solidFill>
                <a:effectLst>
                  <a:outerShdw blurRad="50800" dist="38100" dir="5400000" algn="t" rotWithShape="0">
                    <a:prstClr val="black">
                      <a:alpha val="40000"/>
                    </a:prstClr>
                  </a:outerShdw>
                </a:effectLst>
              </a:rPr>
              <a:t>1970</a:t>
            </a:r>
            <a:r>
              <a:rPr lang="en-US" sz="1800" dirty="0">
                <a:solidFill>
                  <a:schemeClr val="bg1"/>
                </a:solidFill>
                <a:effectLst>
                  <a:outerShdw blurRad="50800" dist="38100" dir="5400000" algn="t" rotWithShape="0">
                    <a:prstClr val="black">
                      <a:alpha val="40000"/>
                    </a:prstClr>
                  </a:outerShdw>
                </a:effectLst>
              </a:rPr>
              <a:t>			</a:t>
            </a:r>
            <a:r>
              <a:rPr lang="en-US" sz="1800" u="sng" dirty="0">
                <a:solidFill>
                  <a:schemeClr val="bg1"/>
                </a:solidFill>
                <a:effectLst>
                  <a:outerShdw blurRad="50800" dist="38100" dir="5400000" algn="t" rotWithShape="0">
                    <a:prstClr val="black">
                      <a:alpha val="40000"/>
                    </a:prstClr>
                  </a:outerShdw>
                </a:effectLst>
              </a:rPr>
              <a:t>1980</a:t>
            </a:r>
            <a:r>
              <a:rPr lang="en-US" sz="1800" dirty="0">
                <a:solidFill>
                  <a:schemeClr val="bg1"/>
                </a:solidFill>
                <a:effectLst>
                  <a:outerShdw blurRad="50800" dist="38100" dir="5400000" algn="t" rotWithShape="0">
                    <a:prstClr val="black">
                      <a:alpha val="40000"/>
                    </a:prstClr>
                  </a:outerShdw>
                </a:effectLst>
              </a:rPr>
              <a:t>*	</a:t>
            </a:r>
            <a:r>
              <a:rPr lang="en-US" sz="1800" b="1" u="sng" dirty="0">
                <a:solidFill>
                  <a:schemeClr val="bg1"/>
                </a:solidFill>
                <a:effectLst>
                  <a:outerShdw blurRad="50800" dist="38100" dir="5400000" algn="t" rotWithShape="0">
                    <a:prstClr val="black">
                      <a:alpha val="40000"/>
                    </a:prstClr>
                  </a:outerShdw>
                </a:effectLst>
              </a:rPr>
              <a:t>1990</a:t>
            </a:r>
            <a:r>
              <a:rPr lang="en-US" sz="1800" b="1" dirty="0">
                <a:solidFill>
                  <a:schemeClr val="bg1"/>
                </a:solidFill>
                <a:effectLst>
                  <a:outerShdw blurRad="50800" dist="38100" dir="5400000" algn="t" rotWithShape="0">
                    <a:prstClr val="black">
                      <a:alpha val="40000"/>
                    </a:prstClr>
                  </a:outerShdw>
                </a:effectLst>
              </a:rPr>
              <a:t>			</a:t>
            </a:r>
            <a:r>
              <a:rPr lang="en-US" sz="1800" b="1" u="sng" dirty="0">
                <a:solidFill>
                  <a:schemeClr val="bg1"/>
                </a:solidFill>
                <a:effectLst>
                  <a:outerShdw blurRad="50800" dist="38100" dir="5400000" algn="t" rotWithShape="0">
                    <a:prstClr val="black">
                      <a:alpha val="40000"/>
                    </a:prstClr>
                  </a:outerShdw>
                </a:effectLst>
              </a:rPr>
              <a:t>2000</a:t>
            </a:r>
            <a:r>
              <a:rPr lang="en-US" sz="1800" b="1" dirty="0">
                <a:solidFill>
                  <a:schemeClr val="bg1"/>
                </a:solidFill>
                <a:effectLst>
                  <a:outerShdw blurRad="50800" dist="38100" dir="5400000" algn="t" rotWithShape="0">
                    <a:prstClr val="black">
                      <a:alpha val="40000"/>
                    </a:prstClr>
                  </a:outerShdw>
                </a:effectLst>
              </a:rPr>
              <a:t>			</a:t>
            </a:r>
            <a:r>
              <a:rPr lang="en-US" sz="1800" b="1" u="sng" dirty="0">
                <a:solidFill>
                  <a:schemeClr val="bg1"/>
                </a:solidFill>
                <a:effectLst>
                  <a:outerShdw blurRad="50800" dist="38100" dir="5400000" algn="t" rotWithShape="0">
                    <a:prstClr val="black">
                      <a:alpha val="40000"/>
                    </a:prstClr>
                  </a:outerShdw>
                </a:effectLst>
              </a:rPr>
              <a:t>2010-</a:t>
            </a:r>
          </a:p>
          <a:p>
            <a:pPr marL="0" indent="0">
              <a:buNone/>
            </a:pPr>
            <a:r>
              <a:rPr lang="en-US" sz="1800" dirty="0">
                <a:solidFill>
                  <a:schemeClr val="bg1"/>
                </a:solidFill>
                <a:effectLst>
                  <a:outerShdw blurRad="50800" dist="38100" dir="5400000" algn="t" rotWithShape="0">
                    <a:prstClr val="black">
                      <a:alpha val="40000"/>
                    </a:prstClr>
                  </a:outerShdw>
                </a:effectLst>
              </a:rPr>
              <a:t>Pesticides 		     	 rDNA (1974)*           	      	 	   </a:t>
            </a:r>
            <a:r>
              <a:rPr lang="en-US" sz="1800" dirty="0" err="1">
                <a:solidFill>
                  <a:schemeClr val="bg1"/>
                </a:solidFill>
                <a:effectLst>
                  <a:outerShdw blurRad="50800" dist="38100" dir="5400000" algn="t" rotWithShape="0">
                    <a:prstClr val="black">
                      <a:alpha val="40000"/>
                    </a:prstClr>
                  </a:outerShdw>
                </a:effectLst>
              </a:rPr>
              <a:t>Bt</a:t>
            </a:r>
            <a:r>
              <a:rPr lang="en-US" sz="1800" dirty="0">
                <a:solidFill>
                  <a:schemeClr val="bg1"/>
                </a:solidFill>
                <a:effectLst>
                  <a:outerShdw blurRad="50800" dist="38100" dir="5400000" algn="t" rotWithShape="0">
                    <a:prstClr val="black">
                      <a:alpha val="40000"/>
                    </a:prstClr>
                  </a:outerShdw>
                </a:effectLst>
              </a:rPr>
              <a:t> corn(1996)  </a:t>
            </a:r>
          </a:p>
          <a:p>
            <a:pPr marL="0" indent="0">
              <a:buNone/>
            </a:pPr>
            <a:r>
              <a:rPr lang="en-US" sz="1800" dirty="0">
                <a:solidFill>
                  <a:schemeClr val="bg1"/>
                </a:solidFill>
                <a:effectLst>
                  <a:outerShdw blurRad="50800" dist="38100" dir="5400000" algn="t" rotWithShape="0">
                    <a:prstClr val="black">
                      <a:alpha val="40000"/>
                    </a:prstClr>
                  </a:outerShdw>
                </a:effectLst>
              </a:rPr>
              <a:t>	Herbicides						            Roundup (1996)			</a:t>
            </a:r>
          </a:p>
          <a:p>
            <a:pPr marL="0" indent="0">
              <a:spcBef>
                <a:spcPts val="0"/>
              </a:spcBef>
              <a:buNone/>
            </a:pPr>
            <a:r>
              <a:rPr lang="en-US" sz="1800" dirty="0">
                <a:solidFill>
                  <a:schemeClr val="bg1"/>
                </a:solidFill>
                <a:effectLst>
                  <a:outerShdw blurRad="50800" dist="38100" dir="5400000" algn="t" rotWithShape="0">
                    <a:prstClr val="black">
                      <a:alpha val="40000"/>
                    </a:prstClr>
                  </a:outerShdw>
                </a:effectLst>
              </a:rPr>
              <a:t>								  	  		 	  First  transgene</a:t>
            </a:r>
          </a:p>
          <a:p>
            <a:pPr marL="0" indent="0">
              <a:spcBef>
                <a:spcPts val="0"/>
              </a:spcBef>
              <a:buNone/>
            </a:pPr>
            <a:r>
              <a:rPr lang="en-US" sz="1800" dirty="0">
                <a:solidFill>
                  <a:schemeClr val="bg1"/>
                </a:solidFill>
                <a:effectLst>
                  <a:outerShdw blurRad="50800" dist="38100" dir="5400000" algn="t" rotWithShape="0">
                    <a:prstClr val="black">
                      <a:alpha val="40000"/>
                    </a:prstClr>
                  </a:outerShdw>
                </a:effectLst>
              </a:rPr>
              <a:t>											  	  introgression (1998)    </a:t>
            </a:r>
          </a:p>
          <a:p>
            <a:pPr marL="0" indent="0">
              <a:buNone/>
            </a:pPr>
            <a:r>
              <a:rPr lang="en-US" sz="1800" dirty="0">
                <a:solidFill>
                  <a:schemeClr val="bg1"/>
                </a:solidFill>
                <a:effectLst>
                  <a:outerShdw blurRad="50800" dist="38100" dir="5400000" algn="t" rotWithShape="0">
                    <a:prstClr val="black">
                      <a:alpha val="40000"/>
                    </a:prstClr>
                  </a:outerShdw>
                </a:effectLst>
              </a:rPr>
              <a:t>Monocultures	  	 Agroecology    	Chakrabarty           					           									Patent 			       					gene	   													      IAASTD		editing</a:t>
            </a:r>
          </a:p>
          <a:p>
            <a:pPr marL="0" indent="0">
              <a:buNone/>
            </a:pPr>
            <a:endParaRPr lang="en-US" sz="1800" dirty="0">
              <a:solidFill>
                <a:schemeClr val="bg1"/>
              </a:solidFill>
              <a:effectLst>
                <a:outerShdw blurRad="50800" dist="38100" dir="5400000" algn="t" rotWithShape="0">
                  <a:prstClr val="black">
                    <a:alpha val="40000"/>
                  </a:prstClr>
                </a:outerShdw>
              </a:effectLst>
            </a:endParaRPr>
          </a:p>
          <a:p>
            <a:pPr marL="0" indent="0">
              <a:buNone/>
            </a:pPr>
            <a:r>
              <a:rPr lang="en-US" sz="1800" dirty="0">
                <a:solidFill>
                  <a:schemeClr val="bg1"/>
                </a:solidFill>
                <a:effectLst>
                  <a:outerShdw blurRad="50800" dist="38100" dir="5400000" algn="t" rotWithShape="0">
                    <a:prstClr val="black">
                      <a:alpha val="40000"/>
                    </a:prstClr>
                  </a:outerShdw>
                </a:effectLst>
              </a:rPr>
              <a:t>		GREEN						GENE (BIOTECH)			</a:t>
            </a:r>
            <a:r>
              <a:rPr lang="en-US" sz="1800" i="1" dirty="0">
                <a:solidFill>
                  <a:schemeClr val="bg1"/>
                </a:solidFill>
                <a:effectLst>
                  <a:outerShdw blurRad="50800" dist="38100" dir="5400000" algn="t" rotWithShape="0">
                    <a:prstClr val="black">
                      <a:alpha val="40000"/>
                    </a:prstClr>
                  </a:outerShdw>
                </a:effectLst>
              </a:rPr>
              <a:t>AGROECOLOGY</a:t>
            </a:r>
          </a:p>
          <a:p>
            <a:pPr marL="0" indent="0">
              <a:buNone/>
            </a:pPr>
            <a:r>
              <a:rPr lang="en-US" sz="1800" dirty="0">
                <a:solidFill>
                  <a:schemeClr val="bg1"/>
                </a:solidFill>
                <a:effectLst>
                  <a:outerShdw blurRad="50800" dist="38100" dir="5400000" algn="t" rotWithShape="0">
                    <a:prstClr val="black">
                      <a:alpha val="40000"/>
                    </a:prstClr>
                  </a:outerShdw>
                </a:effectLst>
              </a:rPr>
              <a:t>		REVOLUTION					REVOLUTION				</a:t>
            </a:r>
            <a:r>
              <a:rPr lang="en-US" sz="1800" i="1" dirty="0">
                <a:solidFill>
                  <a:schemeClr val="bg1"/>
                </a:solidFill>
                <a:effectLst>
                  <a:outerShdw blurRad="50800" dist="38100" dir="5400000" algn="t" rotWithShape="0">
                    <a:prstClr val="black">
                      <a:alpha val="40000"/>
                    </a:prstClr>
                  </a:outerShdw>
                </a:effectLst>
              </a:rPr>
              <a:t>PARADIGM SHIFT? </a:t>
            </a:r>
          </a:p>
          <a:p>
            <a:pPr marL="0" indent="0">
              <a:buNone/>
            </a:pPr>
            <a:r>
              <a:rPr lang="en-US" sz="1800" dirty="0">
                <a:solidFill>
                  <a:schemeClr val="bg1"/>
                </a:solidFill>
                <a:effectLst>
                  <a:outerShdw blurRad="50800" dist="38100" dir="5400000" algn="t" rotWithShape="0">
                    <a:prstClr val="black">
                      <a:alpha val="40000"/>
                    </a:prstClr>
                  </a:outerShdw>
                </a:effectLst>
              </a:rPr>
              <a:t>															(ROOTED IN IK)</a:t>
            </a:r>
            <a:endParaRPr lang="en-US" sz="1800" i="1" dirty="0">
              <a:solidFill>
                <a:schemeClr val="bg1"/>
              </a:solidFill>
              <a:effectLst>
                <a:outerShdw blurRad="50800" dist="38100" dir="5400000" algn="t" rotWithShape="0">
                  <a:prstClr val="black">
                    <a:alpha val="40000"/>
                  </a:prstClr>
                </a:outerShdw>
              </a:effectLst>
            </a:endParaRPr>
          </a:p>
        </p:txBody>
      </p:sp>
      <p:sp>
        <p:nvSpPr>
          <p:cNvPr id="4" name="TextBox 3"/>
          <p:cNvSpPr txBox="1"/>
          <p:nvPr/>
        </p:nvSpPr>
        <p:spPr>
          <a:xfrm>
            <a:off x="1862666" y="6165527"/>
            <a:ext cx="4876800" cy="369332"/>
          </a:xfrm>
          <a:prstGeom prst="rect">
            <a:avLst/>
          </a:prstGeom>
          <a:noFill/>
        </p:spPr>
        <p:txBody>
          <a:bodyPr wrap="square" rtlCol="0">
            <a:spAutoFit/>
          </a:bodyPr>
          <a:lstStyle/>
          <a:p>
            <a:pPr defTabSz="457200"/>
            <a:r>
              <a:rPr lang="en-US" dirty="0">
                <a:solidFill>
                  <a:schemeClr val="bg1"/>
                </a:solidFill>
                <a:effectLst>
                  <a:outerShdw blurRad="50800" dist="38100" dir="5400000" algn="t" rotWithShape="0">
                    <a:prstClr val="black">
                      <a:alpha val="40000"/>
                    </a:prstClr>
                  </a:outerShdw>
                </a:effectLst>
                <a:latin typeface="Calibri"/>
              </a:rPr>
              <a:t>* Stanford U. Cohen-Boyer patent (1974; 1980)</a:t>
            </a:r>
          </a:p>
        </p:txBody>
      </p:sp>
    </p:spTree>
    <p:extLst>
      <p:ext uri="{BB962C8B-B14F-4D97-AF65-F5344CB8AC3E}">
        <p14:creationId xmlns:p14="http://schemas.microsoft.com/office/powerpoint/2010/main" val="177493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00748"/>
          </a:xfrm>
        </p:spPr>
        <p:txBody>
          <a:bodyPr>
            <a:noAutofit/>
          </a:bodyPr>
          <a:lstStyle/>
          <a:p>
            <a:r>
              <a:rPr lang="en-US" sz="3600" dirty="0">
                <a:solidFill>
                  <a:srgbClr val="FFFFFF"/>
                </a:solidFill>
                <a:effectLst>
                  <a:outerShdw blurRad="38100" dist="38100" dir="2700000" algn="tl">
                    <a:srgbClr val="000000">
                      <a:alpha val="43137"/>
                    </a:srgbClr>
                  </a:outerShdw>
                </a:effectLst>
              </a:rPr>
              <a:t>Steiner anticipated impacts of </a:t>
            </a:r>
            <a:br>
              <a:rPr lang="en-US" sz="3600" dirty="0">
                <a:solidFill>
                  <a:srgbClr val="FFFFFF"/>
                </a:solidFill>
                <a:effectLst>
                  <a:outerShdw blurRad="38100" dist="38100" dir="2700000" algn="tl">
                    <a:srgbClr val="000000">
                      <a:alpha val="43137"/>
                    </a:srgbClr>
                  </a:outerShdw>
                </a:effectLst>
              </a:rPr>
            </a:br>
            <a:r>
              <a:rPr lang="en-US" sz="3600" dirty="0">
                <a:solidFill>
                  <a:srgbClr val="FFFFFF"/>
                </a:solidFill>
                <a:effectLst>
                  <a:outerShdw blurRad="38100" dist="38100" dir="2700000" algn="tl">
                    <a:srgbClr val="000000">
                      <a:alpha val="43137"/>
                    </a:srgbClr>
                  </a:outerShdw>
                </a:effectLst>
              </a:rPr>
              <a:t>the Green Revolution</a:t>
            </a:r>
            <a:endParaRPr lang="en-US" sz="3600" dirty="0"/>
          </a:p>
        </p:txBody>
      </p:sp>
      <p:sp>
        <p:nvSpPr>
          <p:cNvPr id="3" name="Content Placeholder 2"/>
          <p:cNvSpPr>
            <a:spLocks noGrp="1"/>
          </p:cNvSpPr>
          <p:nvPr>
            <p:ph idx="1"/>
          </p:nvPr>
        </p:nvSpPr>
        <p:spPr>
          <a:xfrm>
            <a:off x="1144876" y="1542669"/>
            <a:ext cx="8890461" cy="4470509"/>
          </a:xfrm>
        </p:spPr>
        <p:txBody>
          <a:bodyPr>
            <a:normAutofit fontScale="92500" lnSpcReduction="10000"/>
          </a:bodyPr>
          <a:lstStyle/>
          <a:p>
            <a:pPr marL="1257300" lvl="3" indent="0">
              <a:buNone/>
            </a:pPr>
            <a:r>
              <a:rPr lang="en-US" sz="3200" dirty="0">
                <a:solidFill>
                  <a:schemeClr val="bg1"/>
                </a:solidFill>
                <a:effectLst>
                  <a:outerShdw blurRad="38100" dist="38100" dir="2700000" algn="tl">
                    <a:srgbClr val="000000">
                      <a:alpha val="43137"/>
                    </a:srgbClr>
                  </a:outerShdw>
                </a:effectLst>
              </a:rPr>
              <a:t>The well established result was the anticipated increase in yields, but with an unanticipated decrease in nutritive value of the agricultural produce. Equally unforeseen was the gradual deterioration of soil quality, i.e. the destruction and increasing disappearance of ‘living soil’. Food began losing its nutrition, we became diseased, and the natural healthy thinking of the past was lost. </a:t>
            </a:r>
          </a:p>
          <a:p>
            <a:pPr marL="1257300" lvl="3" indent="0" algn="r">
              <a:buNone/>
            </a:pPr>
            <a:r>
              <a:rPr lang="en-US" sz="3200" i="1" dirty="0">
                <a:solidFill>
                  <a:srgbClr val="FFFFFF"/>
                </a:solidFill>
                <a:effectLst>
                  <a:outerShdw blurRad="38100" dist="38100" dir="2700000" algn="tl">
                    <a:srgbClr val="000000">
                      <a:alpha val="43137"/>
                    </a:srgbClr>
                  </a:outerShdw>
                </a:effectLst>
              </a:rPr>
              <a:t>Bio-Dynamics </a:t>
            </a:r>
            <a:r>
              <a:rPr lang="en-US" sz="3200" dirty="0">
                <a:solidFill>
                  <a:srgbClr val="FFFFFF"/>
                </a:solidFill>
                <a:effectLst>
                  <a:outerShdw blurRad="38100" dist="38100" dir="2700000" algn="tl">
                    <a:srgbClr val="000000">
                      <a:alpha val="43137"/>
                    </a:srgbClr>
                  </a:outerShdw>
                </a:effectLst>
              </a:rPr>
              <a:t>(Fall 1968) </a:t>
            </a:r>
          </a:p>
          <a:p>
            <a:pPr marL="400050" lvl="1" indent="0">
              <a:buNone/>
            </a:pPr>
            <a:endParaRPr lang="en-US" dirty="0"/>
          </a:p>
        </p:txBody>
      </p:sp>
    </p:spTree>
    <p:extLst>
      <p:ext uri="{BB962C8B-B14F-4D97-AF65-F5344CB8AC3E}">
        <p14:creationId xmlns:p14="http://schemas.microsoft.com/office/powerpoint/2010/main" val="342146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416" y="309808"/>
            <a:ext cx="4536830" cy="1143000"/>
          </a:xfrm>
        </p:spPr>
        <p:txBody>
          <a:bodyPr>
            <a:normAutofit fontScale="90000"/>
          </a:bodyPr>
          <a:lstStyle/>
          <a:p>
            <a:pPr algn="r"/>
            <a:r>
              <a:rPr lang="en-US" dirty="0">
                <a:solidFill>
                  <a:schemeClr val="bg1"/>
                </a:solidFill>
                <a:effectLst>
                  <a:outerShdw blurRad="38100" dist="38100" dir="2700000" algn="tl">
                    <a:srgbClr val="000000">
                      <a:alpha val="43137"/>
                    </a:srgbClr>
                  </a:outerShdw>
                </a:effectLst>
              </a:rPr>
              <a:t>Soil health is</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human health</a:t>
            </a:r>
          </a:p>
        </p:txBody>
      </p:sp>
      <p:sp>
        <p:nvSpPr>
          <p:cNvPr id="3" name="Content Placeholder 2"/>
          <p:cNvSpPr>
            <a:spLocks noGrp="1"/>
          </p:cNvSpPr>
          <p:nvPr>
            <p:ph idx="1"/>
          </p:nvPr>
        </p:nvSpPr>
        <p:spPr>
          <a:xfrm>
            <a:off x="1125416" y="1617786"/>
            <a:ext cx="4677507" cy="4238816"/>
          </a:xfrm>
        </p:spPr>
        <p:txBody>
          <a:bodyPr>
            <a:normAutofit fontScale="92500"/>
          </a:bodyPr>
          <a:lstStyle/>
          <a:p>
            <a:pPr marL="0" indent="0" algn="r">
              <a:buNone/>
            </a:pPr>
            <a:r>
              <a:rPr lang="en-US" sz="2600" dirty="0">
                <a:solidFill>
                  <a:srgbClr val="FFFFFF"/>
                </a:solidFill>
                <a:effectLst>
                  <a:outerShdw blurRad="38100" dist="38100" dir="2700000" algn="tl">
                    <a:srgbClr val="000000">
                      <a:alpha val="43137"/>
                    </a:srgbClr>
                  </a:outerShdw>
                </a:effectLst>
              </a:rPr>
              <a:t>Steiner’s declared aim was to work with the soil as the true foundation of human health. This meant restoring to the soil the organic matter it needs to hold its fertility, and restoring to the soil a balanced system of functions by treating it not merely as an aggregation of chemicals, whether mineral or organic, but as a truly living system. </a:t>
            </a:r>
          </a:p>
        </p:txBody>
      </p:sp>
      <p:pic>
        <p:nvPicPr>
          <p:cNvPr id="5" name="Picture 4">
            <a:extLst>
              <a:ext uri="{FF2B5EF4-FFF2-40B4-BE49-F238E27FC236}">
                <a16:creationId xmlns:a16="http://schemas.microsoft.com/office/drawing/2014/main" id="{5F3C7D84-8067-E441-9E02-AE80C1198A1B}"/>
              </a:ext>
            </a:extLst>
          </p:cNvPr>
          <p:cNvPicPr>
            <a:picLocks noChangeAspect="1"/>
          </p:cNvPicPr>
          <p:nvPr/>
        </p:nvPicPr>
        <p:blipFill>
          <a:blip r:embed="rId2"/>
          <a:stretch>
            <a:fillRect/>
          </a:stretch>
        </p:blipFill>
        <p:spPr>
          <a:xfrm>
            <a:off x="5832231" y="1742342"/>
            <a:ext cx="5494986" cy="3657600"/>
          </a:xfrm>
          <a:prstGeom prst="rect">
            <a:avLst/>
          </a:prstGeom>
        </p:spPr>
      </p:pic>
    </p:spTree>
    <p:extLst>
      <p:ext uri="{BB962C8B-B14F-4D97-AF65-F5344CB8AC3E}">
        <p14:creationId xmlns:p14="http://schemas.microsoft.com/office/powerpoint/2010/main" val="225068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Modern science and </a:t>
            </a:r>
            <a:r>
              <a:rPr lang="en-US" dirty="0" err="1">
                <a:solidFill>
                  <a:schemeClr val="bg1"/>
                </a:solidFill>
                <a:effectLst>
                  <a:outerShdw blurRad="38100" dist="38100" dir="2700000" algn="tl">
                    <a:srgbClr val="000000">
                      <a:alpha val="43137"/>
                    </a:srgbClr>
                  </a:outerShdw>
                </a:effectLst>
              </a:rPr>
              <a:t>biodynamics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37011"/>
            <a:ext cx="8229600" cy="4525963"/>
          </a:xfrm>
        </p:spPr>
        <p:txBody>
          <a:bodyPr>
            <a:normAutofit fontScale="92500" lnSpcReduction="20000"/>
          </a:bodyPr>
          <a:lstStyle/>
          <a:p>
            <a:pPr marL="0" indent="0">
              <a:buNone/>
            </a:pPr>
            <a:r>
              <a:rPr lang="en-US" dirty="0">
                <a:solidFill>
                  <a:schemeClr val="bg1"/>
                </a:solidFill>
                <a:effectLst>
                  <a:outerShdw blurRad="38100" dist="38100" dir="2700000" algn="tl">
                    <a:srgbClr val="000000">
                      <a:alpha val="43137"/>
                    </a:srgbClr>
                  </a:outerShdw>
                </a:effectLst>
              </a:rPr>
              <a:t>Modern studies in </a:t>
            </a:r>
            <a:r>
              <a:rPr lang="en-US" dirty="0" err="1">
                <a:solidFill>
                  <a:schemeClr val="bg1"/>
                </a:solidFill>
                <a:effectLst>
                  <a:outerShdw blurRad="38100" dist="38100" dir="2700000" algn="tl">
                    <a:srgbClr val="000000">
                      <a:alpha val="43137"/>
                    </a:srgbClr>
                  </a:outerShdw>
                </a:effectLst>
              </a:rPr>
              <a:t>edaphology</a:t>
            </a:r>
            <a:r>
              <a:rPr lang="en-US" dirty="0">
                <a:solidFill>
                  <a:schemeClr val="bg1"/>
                </a:solidFill>
                <a:effectLst>
                  <a:outerShdw blurRad="38100" dist="38100" dir="2700000" algn="tl">
                    <a:srgbClr val="000000">
                      <a:alpha val="43137"/>
                    </a:srgbClr>
                  </a:outerShdw>
                </a:effectLst>
              </a:rPr>
              <a:t> (the study of soil and organism ecology) and </a:t>
            </a:r>
            <a:r>
              <a:rPr lang="en-US" dirty="0" err="1">
                <a:solidFill>
                  <a:schemeClr val="bg1"/>
                </a:solidFill>
                <a:effectLst>
                  <a:outerShdw blurRad="38100" dist="38100" dir="2700000" algn="tl">
                    <a:srgbClr val="000000">
                      <a:alpha val="43137"/>
                    </a:srgbClr>
                  </a:outerShdw>
                </a:effectLst>
              </a:rPr>
              <a:t>pedology</a:t>
            </a:r>
            <a:r>
              <a:rPr lang="en-US" dirty="0">
                <a:solidFill>
                  <a:schemeClr val="bg1"/>
                </a:solidFill>
                <a:effectLst>
                  <a:outerShdw blurRad="38100" dist="38100" dir="2700000" algn="tl">
                    <a:srgbClr val="000000">
                      <a:alpha val="43137"/>
                    </a:srgbClr>
                  </a:outerShdw>
                </a:effectLst>
              </a:rPr>
              <a:t> (the study of soil quality in its natural environment) are anticipated and influenced by many of the concepts and methods used by Steiner. Studies of soil </a:t>
            </a:r>
            <a:r>
              <a:rPr lang="en-US" dirty="0" err="1">
                <a:solidFill>
                  <a:schemeClr val="bg1"/>
                </a:solidFill>
                <a:effectLst>
                  <a:outerShdw blurRad="38100" dist="38100" dir="2700000" algn="tl">
                    <a:srgbClr val="000000">
                      <a:alpha val="43137"/>
                    </a:srgbClr>
                  </a:outerShdw>
                </a:effectLst>
              </a:rPr>
              <a:t>microbiota</a:t>
            </a:r>
            <a:r>
              <a:rPr lang="en-US" dirty="0">
                <a:solidFill>
                  <a:schemeClr val="bg1"/>
                </a:solidFill>
                <a:effectLst>
                  <a:outerShdw blurRad="38100" dist="38100" dir="2700000" algn="tl">
                    <a:srgbClr val="000000">
                      <a:alpha val="43137"/>
                    </a:srgbClr>
                  </a:outerShdw>
                </a:effectLst>
              </a:rPr>
              <a:t> and the effects of </a:t>
            </a:r>
            <a:r>
              <a:rPr lang="en-US" dirty="0" err="1">
                <a:solidFill>
                  <a:schemeClr val="bg1"/>
                </a:solidFill>
                <a:effectLst>
                  <a:outerShdw blurRad="38100" dist="38100" dir="2700000" algn="tl">
                    <a:srgbClr val="000000">
                      <a:alpha val="43137"/>
                    </a:srgbClr>
                  </a:outerShdw>
                </a:effectLst>
              </a:rPr>
              <a:t>agroindustrial</a:t>
            </a:r>
            <a:r>
              <a:rPr lang="en-US" dirty="0">
                <a:solidFill>
                  <a:schemeClr val="bg1"/>
                </a:solidFill>
                <a:effectLst>
                  <a:outerShdw blurRad="38100" dist="38100" dir="2700000" algn="tl">
                    <a:srgbClr val="000000">
                      <a:alpha val="43137"/>
                    </a:srgbClr>
                  </a:outerShdw>
                </a:effectLst>
              </a:rPr>
              <a:t> chemicals on soil ecosystems are an example of this legacy.</a:t>
            </a:r>
          </a:p>
          <a:p>
            <a:pPr marL="0" indent="0">
              <a:buNone/>
            </a:pPr>
            <a:endParaRPr lang="en-US" dirty="0">
              <a:solidFill>
                <a:schemeClr val="bg1"/>
              </a:solidFill>
              <a:effectLst>
                <a:outerShdw blurRad="38100" dist="38100" dir="2700000" algn="tl">
                  <a:srgbClr val="000000">
                    <a:alpha val="43137"/>
                  </a:srgbClr>
                </a:outerShdw>
              </a:effectLst>
            </a:endParaRPr>
          </a:p>
          <a:p>
            <a:pPr marL="0" indent="0">
              <a:buNone/>
            </a:pPr>
            <a:r>
              <a:rPr lang="en-US" dirty="0">
                <a:solidFill>
                  <a:schemeClr val="bg1"/>
                </a:solidFill>
                <a:effectLst>
                  <a:outerShdw blurRad="38100" dist="38100" dir="2700000" algn="tl">
                    <a:srgbClr val="000000">
                      <a:alpha val="43137"/>
                    </a:srgbClr>
                  </a:outerShdw>
                </a:effectLst>
              </a:rPr>
              <a:t>…But so too, it turns out, is the recovery of the soil knowledge of 13</a:t>
            </a:r>
            <a:r>
              <a:rPr lang="en-US" baseline="30000" dirty="0">
                <a:solidFill>
                  <a:schemeClr val="bg1"/>
                </a:solidFill>
                <a:effectLst>
                  <a:outerShdw blurRad="38100" dist="38100" dir="2700000" algn="tl">
                    <a:srgbClr val="000000">
                      <a:alpha val="43137"/>
                    </a:srgbClr>
                  </a:outerShdw>
                </a:effectLst>
              </a:rPr>
              <a:t>th</a:t>
            </a:r>
            <a:r>
              <a:rPr lang="en-US" dirty="0">
                <a:solidFill>
                  <a:schemeClr val="bg1"/>
                </a:solidFill>
                <a:effectLst>
                  <a:outerShdw blurRad="38100" dist="38100" dir="2700000" algn="tl">
                    <a:srgbClr val="000000">
                      <a:alpha val="43137"/>
                    </a:srgbClr>
                  </a:outerShdw>
                </a:effectLst>
              </a:rPr>
              <a:t> C. </a:t>
            </a:r>
            <a:r>
              <a:rPr lang="en-US" dirty="0" err="1">
                <a:solidFill>
                  <a:schemeClr val="bg1"/>
                </a:solidFill>
                <a:effectLst>
                  <a:outerShdw blurRad="38100" dist="38100" dir="2700000" algn="tl">
                    <a:srgbClr val="000000">
                      <a:alpha val="43137"/>
                    </a:srgbClr>
                  </a:outerShdw>
                </a:effectLst>
              </a:rPr>
              <a:t>Colhua</a:t>
            </a:r>
            <a:r>
              <a:rPr lang="en-US" dirty="0">
                <a:solidFill>
                  <a:schemeClr val="bg1"/>
                </a:solidFill>
                <a:effectLst>
                  <a:outerShdw blurRad="38100" dist="38100" dir="2700000" algn="tl">
                    <a:srgbClr val="000000">
                      <a:alpha val="43137"/>
                    </a:srgbClr>
                  </a:outerShdw>
                </a:effectLst>
              </a:rPr>
              <a:t> Mexica and other Indigenous farmers.</a:t>
            </a:r>
          </a:p>
        </p:txBody>
      </p:sp>
    </p:spTree>
    <p:extLst>
      <p:ext uri="{BB962C8B-B14F-4D97-AF65-F5344CB8AC3E}">
        <p14:creationId xmlns:p14="http://schemas.microsoft.com/office/powerpoint/2010/main" val="408106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13285</TotalTime>
  <Words>2758</Words>
  <Application>Microsoft Macintosh PowerPoint</Application>
  <PresentationFormat>Widescreen</PresentationFormat>
  <Paragraphs>165</Paragraphs>
  <Slides>28</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Avenir Next</vt:lpstr>
      <vt:lpstr>Calibri</vt:lpstr>
      <vt:lpstr>Calibri Light</vt:lpstr>
      <vt:lpstr>Wingdings</vt:lpstr>
      <vt:lpstr>Office Theme</vt:lpstr>
      <vt:lpstr>1_Office Theme</vt:lpstr>
      <vt:lpstr>Biodynamics and compost Reeve, et al.</vt:lpstr>
      <vt:lpstr>PowerPoint Presentation</vt:lpstr>
      <vt:lpstr>Rudolf Steiner’s Principles of Biodynamics</vt:lpstr>
      <vt:lpstr>Steiner (1861-1929)</vt:lpstr>
      <vt:lpstr>Biodynamics timeline (modified)</vt:lpstr>
      <vt:lpstr>Biodynamics timeline (extended)</vt:lpstr>
      <vt:lpstr>Steiner anticipated impacts of  the Green Revolution</vt:lpstr>
      <vt:lpstr>Soil health is human health</vt:lpstr>
      <vt:lpstr>Modern science and biodynamics</vt:lpstr>
      <vt:lpstr>Discourse politics</vt:lpstr>
      <vt:lpstr>PowerPoint Presentation</vt:lpstr>
      <vt:lpstr>PowerPoint Presentation</vt:lpstr>
      <vt:lpstr>Core principles</vt:lpstr>
      <vt:lpstr>Sample of plants used in BD soil amendments</vt:lpstr>
      <vt:lpstr>Purpose of the study</vt:lpstr>
      <vt:lpstr>The case of BD wine McNab Ranch, Hopland, CA  </vt:lpstr>
      <vt:lpstr>Findings</vt:lpstr>
      <vt:lpstr>Findings</vt:lpstr>
      <vt:lpstr>Findings</vt:lpstr>
      <vt:lpstr>Caveats</vt:lpstr>
      <vt:lpstr>The wheat seedling results</vt:lpstr>
      <vt:lpstr>The wheat seedling results</vt:lpstr>
      <vt:lpstr>The wheat seedling results</vt:lpstr>
      <vt:lpstr>Other studies</vt:lpstr>
      <vt:lpstr>Implications</vt:lpstr>
      <vt:lpstr>Implications</vt:lpstr>
      <vt:lpstr>Critique</vt:lpstr>
      <vt:lpstr>Critique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Nutrigenome and Gut Microbiome  Daniell and Ryan</dc:title>
  <dc:creator>Devon G. Pena</dc:creator>
  <cp:lastModifiedBy>Microsoft Office User</cp:lastModifiedBy>
  <cp:revision>34</cp:revision>
  <dcterms:created xsi:type="dcterms:W3CDTF">2019-05-22T19:52:36Z</dcterms:created>
  <dcterms:modified xsi:type="dcterms:W3CDTF">2020-08-13T17:14:27Z</dcterms:modified>
</cp:coreProperties>
</file>