
<file path=[Content_Types].xml><?xml version="1.0" encoding="utf-8"?>
<Types xmlns="http://schemas.openxmlformats.org/package/2006/content-types">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sldIdLst>
    <p:sldId id="256" r:id="rId3"/>
    <p:sldId id="356" r:id="rId4"/>
    <p:sldId id="302" r:id="rId5"/>
    <p:sldId id="357" r:id="rId6"/>
    <p:sldId id="358" r:id="rId7"/>
    <p:sldId id="343" r:id="rId8"/>
    <p:sldId id="274" r:id="rId9"/>
    <p:sldId id="35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421C"/>
    <a:srgbClr val="605E61"/>
    <a:srgbClr val="A78E73"/>
    <a:srgbClr val="4B651D"/>
    <a:srgbClr val="6A8C27"/>
    <a:srgbClr val="BEA080"/>
    <a:srgbClr val="460E5A"/>
    <a:srgbClr val="512573"/>
    <a:srgbClr val="0070C0"/>
    <a:srgbClr val="196D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680"/>
    <p:restoredTop sz="70767"/>
  </p:normalViewPr>
  <p:slideViewPr>
    <p:cSldViewPr snapToGrid="0" snapToObjects="1">
      <p:cViewPr>
        <p:scale>
          <a:sx n="68" d="100"/>
          <a:sy n="68" d="100"/>
        </p:scale>
        <p:origin x="144"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FAEDE-EC07-448D-8BE8-A7ED8DCAE0E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6F042D-B001-4F9E-B1BA-2892EAF38FDB}">
      <dgm:prSet/>
      <dgm:spPr/>
      <dgm:t>
        <a:bodyPr/>
        <a:lstStyle/>
        <a:p>
          <a:r>
            <a:rPr lang="en-US" dirty="0"/>
            <a:t>1. The study is a bit dated and substantial new studies have appeared (more a criticism of the instructor). Some of this recent research supports Ryan’s postulation that the effects of hormones may be more significant than the nutrient sources, diversity, and density.</a:t>
          </a:r>
        </a:p>
      </dgm:t>
    </dgm:pt>
    <dgm:pt modelId="{71FB626D-71EB-42C4-910D-2AE9A2941E1A}" type="parTrans" cxnId="{29AB6FE6-1A81-417C-8CD2-2D171E87653C}">
      <dgm:prSet/>
      <dgm:spPr/>
      <dgm:t>
        <a:bodyPr/>
        <a:lstStyle/>
        <a:p>
          <a:endParaRPr lang="en-US"/>
        </a:p>
      </dgm:t>
    </dgm:pt>
    <dgm:pt modelId="{B7C892BA-6A5F-4BAE-8417-7CF97F46CABD}" type="sibTrans" cxnId="{29AB6FE6-1A81-417C-8CD2-2D171E87653C}">
      <dgm:prSet/>
      <dgm:spPr/>
      <dgm:t>
        <a:bodyPr/>
        <a:lstStyle/>
        <a:p>
          <a:endParaRPr lang="en-US"/>
        </a:p>
      </dgm:t>
    </dgm:pt>
    <dgm:pt modelId="{857172AE-5535-4EC6-9B34-C20A692F71DF}">
      <dgm:prSet/>
      <dgm:spPr/>
      <dgm:t>
        <a:bodyPr/>
        <a:lstStyle/>
        <a:p>
          <a:r>
            <a:rPr lang="en-US" dirty="0"/>
            <a:t>2. Many of the BD soil teas, tinctures, and other amendments are derived from European and other non-native plants that are not always present in Indigenous agroecosystems. We need to experiment with composted and fermented mixtures involving native companion plants.</a:t>
          </a:r>
        </a:p>
      </dgm:t>
    </dgm:pt>
    <dgm:pt modelId="{92DD3F5A-16DD-4365-8618-F1AD784594CB}" type="parTrans" cxnId="{9B01B303-8793-4456-945D-C56F210FBA99}">
      <dgm:prSet/>
      <dgm:spPr/>
      <dgm:t>
        <a:bodyPr/>
        <a:lstStyle/>
        <a:p>
          <a:endParaRPr lang="en-US"/>
        </a:p>
      </dgm:t>
    </dgm:pt>
    <dgm:pt modelId="{DA3888C7-7F6C-438E-9D0A-996E48E51DD7}" type="sibTrans" cxnId="{9B01B303-8793-4456-945D-C56F210FBA99}">
      <dgm:prSet/>
      <dgm:spPr/>
      <dgm:t>
        <a:bodyPr/>
        <a:lstStyle/>
        <a:p>
          <a:endParaRPr lang="en-US"/>
        </a:p>
      </dgm:t>
    </dgm:pt>
    <dgm:pt modelId="{84B3D132-FF21-4B98-825F-B2ED23746684}">
      <dgm:prSet/>
      <dgm:spPr/>
      <dgm:t>
        <a:bodyPr/>
        <a:lstStyle/>
        <a:p>
          <a:r>
            <a:rPr lang="en-US" dirty="0"/>
            <a:t>3. Ryan admits to needing to consider the effects of BD amendments on what are essentially the signaling and ISR dynamics associated with these methods. Likewise, this lacks references and analysis of the dirt-to-gut connection.</a:t>
          </a:r>
        </a:p>
      </dgm:t>
    </dgm:pt>
    <dgm:pt modelId="{0E3407F9-3BEA-462B-A2E5-11F2F0C50DC9}" type="parTrans" cxnId="{D9D86CDC-BB22-4286-885D-996A5EBC1E49}">
      <dgm:prSet/>
      <dgm:spPr/>
      <dgm:t>
        <a:bodyPr/>
        <a:lstStyle/>
        <a:p>
          <a:endParaRPr lang="en-US"/>
        </a:p>
      </dgm:t>
    </dgm:pt>
    <dgm:pt modelId="{DACF64EE-DE27-4DED-9037-70829DE0A9FA}" type="sibTrans" cxnId="{D9D86CDC-BB22-4286-885D-996A5EBC1E49}">
      <dgm:prSet/>
      <dgm:spPr/>
      <dgm:t>
        <a:bodyPr/>
        <a:lstStyle/>
        <a:p>
          <a:endParaRPr lang="en-US"/>
        </a:p>
      </dgm:t>
    </dgm:pt>
    <dgm:pt modelId="{9E0499E6-C0C7-1D43-A1FC-247BABB75549}" type="pres">
      <dgm:prSet presAssocID="{2C1FAEDE-EC07-448D-8BE8-A7ED8DCAE0EE}" presName="linear" presStyleCnt="0">
        <dgm:presLayoutVars>
          <dgm:animLvl val="lvl"/>
          <dgm:resizeHandles val="exact"/>
        </dgm:presLayoutVars>
      </dgm:prSet>
      <dgm:spPr/>
    </dgm:pt>
    <dgm:pt modelId="{A3013A1F-53D6-E145-935E-73BF9E91486D}" type="pres">
      <dgm:prSet presAssocID="{0F6F042D-B001-4F9E-B1BA-2892EAF38FDB}" presName="parentText" presStyleLbl="node1" presStyleIdx="0" presStyleCnt="3">
        <dgm:presLayoutVars>
          <dgm:chMax val="0"/>
          <dgm:bulletEnabled val="1"/>
        </dgm:presLayoutVars>
      </dgm:prSet>
      <dgm:spPr/>
    </dgm:pt>
    <dgm:pt modelId="{6175F145-59B4-4045-97E0-01D97244F0D6}" type="pres">
      <dgm:prSet presAssocID="{B7C892BA-6A5F-4BAE-8417-7CF97F46CABD}" presName="spacer" presStyleCnt="0"/>
      <dgm:spPr/>
    </dgm:pt>
    <dgm:pt modelId="{199F697F-EB47-C04C-8268-0AF0CAA6A79C}" type="pres">
      <dgm:prSet presAssocID="{857172AE-5535-4EC6-9B34-C20A692F71DF}" presName="parentText" presStyleLbl="node1" presStyleIdx="1" presStyleCnt="3">
        <dgm:presLayoutVars>
          <dgm:chMax val="0"/>
          <dgm:bulletEnabled val="1"/>
        </dgm:presLayoutVars>
      </dgm:prSet>
      <dgm:spPr/>
    </dgm:pt>
    <dgm:pt modelId="{9536AC2C-D029-8742-BB0F-3496D4F9C7D0}" type="pres">
      <dgm:prSet presAssocID="{DA3888C7-7F6C-438E-9D0A-996E48E51DD7}" presName="spacer" presStyleCnt="0"/>
      <dgm:spPr/>
    </dgm:pt>
    <dgm:pt modelId="{BB5AADBB-13E9-2140-9401-8A07D8C93C14}" type="pres">
      <dgm:prSet presAssocID="{84B3D132-FF21-4B98-825F-B2ED23746684}" presName="parentText" presStyleLbl="node1" presStyleIdx="2" presStyleCnt="3">
        <dgm:presLayoutVars>
          <dgm:chMax val="0"/>
          <dgm:bulletEnabled val="1"/>
        </dgm:presLayoutVars>
      </dgm:prSet>
      <dgm:spPr/>
    </dgm:pt>
  </dgm:ptLst>
  <dgm:cxnLst>
    <dgm:cxn modelId="{9B01B303-8793-4456-945D-C56F210FBA99}" srcId="{2C1FAEDE-EC07-448D-8BE8-A7ED8DCAE0EE}" destId="{857172AE-5535-4EC6-9B34-C20A692F71DF}" srcOrd="1" destOrd="0" parTransId="{92DD3F5A-16DD-4365-8618-F1AD784594CB}" sibTransId="{DA3888C7-7F6C-438E-9D0A-996E48E51DD7}"/>
    <dgm:cxn modelId="{87E1F108-3C0B-C645-8391-ED5F43F97289}" type="presOf" srcId="{0F6F042D-B001-4F9E-B1BA-2892EAF38FDB}" destId="{A3013A1F-53D6-E145-935E-73BF9E91486D}" srcOrd="0" destOrd="0" presId="urn:microsoft.com/office/officeart/2005/8/layout/vList2"/>
    <dgm:cxn modelId="{3F312827-1CB2-484B-8DCA-F228DD4BF3AD}" type="presOf" srcId="{84B3D132-FF21-4B98-825F-B2ED23746684}" destId="{BB5AADBB-13E9-2140-9401-8A07D8C93C14}" srcOrd="0" destOrd="0" presId="urn:microsoft.com/office/officeart/2005/8/layout/vList2"/>
    <dgm:cxn modelId="{079C64D5-540D-E846-8E35-C6EE01791367}" type="presOf" srcId="{2C1FAEDE-EC07-448D-8BE8-A7ED8DCAE0EE}" destId="{9E0499E6-C0C7-1D43-A1FC-247BABB75549}" srcOrd="0" destOrd="0" presId="urn:microsoft.com/office/officeart/2005/8/layout/vList2"/>
    <dgm:cxn modelId="{D9D86CDC-BB22-4286-885D-996A5EBC1E49}" srcId="{2C1FAEDE-EC07-448D-8BE8-A7ED8DCAE0EE}" destId="{84B3D132-FF21-4B98-825F-B2ED23746684}" srcOrd="2" destOrd="0" parTransId="{0E3407F9-3BEA-462B-A2E5-11F2F0C50DC9}" sibTransId="{DACF64EE-DE27-4DED-9037-70829DE0A9FA}"/>
    <dgm:cxn modelId="{661F22DD-B12D-EB43-A4BD-67D00335F04F}" type="presOf" srcId="{857172AE-5535-4EC6-9B34-C20A692F71DF}" destId="{199F697F-EB47-C04C-8268-0AF0CAA6A79C}" srcOrd="0" destOrd="0" presId="urn:microsoft.com/office/officeart/2005/8/layout/vList2"/>
    <dgm:cxn modelId="{29AB6FE6-1A81-417C-8CD2-2D171E87653C}" srcId="{2C1FAEDE-EC07-448D-8BE8-A7ED8DCAE0EE}" destId="{0F6F042D-B001-4F9E-B1BA-2892EAF38FDB}" srcOrd="0" destOrd="0" parTransId="{71FB626D-71EB-42C4-910D-2AE9A2941E1A}" sibTransId="{B7C892BA-6A5F-4BAE-8417-7CF97F46CABD}"/>
    <dgm:cxn modelId="{652A74D1-8813-D347-91DC-B1B231322645}" type="presParOf" srcId="{9E0499E6-C0C7-1D43-A1FC-247BABB75549}" destId="{A3013A1F-53D6-E145-935E-73BF9E91486D}" srcOrd="0" destOrd="0" presId="urn:microsoft.com/office/officeart/2005/8/layout/vList2"/>
    <dgm:cxn modelId="{40467B98-70F5-8D4C-93B1-D8F52DCC4F02}" type="presParOf" srcId="{9E0499E6-C0C7-1D43-A1FC-247BABB75549}" destId="{6175F145-59B4-4045-97E0-01D97244F0D6}" srcOrd="1" destOrd="0" presId="urn:microsoft.com/office/officeart/2005/8/layout/vList2"/>
    <dgm:cxn modelId="{91EC95EB-3FA0-7948-9F7D-DC769C907604}" type="presParOf" srcId="{9E0499E6-C0C7-1D43-A1FC-247BABB75549}" destId="{199F697F-EB47-C04C-8268-0AF0CAA6A79C}" srcOrd="2" destOrd="0" presId="urn:microsoft.com/office/officeart/2005/8/layout/vList2"/>
    <dgm:cxn modelId="{5B709371-F56F-A24D-A452-3702DBF0A57F}" type="presParOf" srcId="{9E0499E6-C0C7-1D43-A1FC-247BABB75549}" destId="{9536AC2C-D029-8742-BB0F-3496D4F9C7D0}" srcOrd="3" destOrd="0" presId="urn:microsoft.com/office/officeart/2005/8/layout/vList2"/>
    <dgm:cxn modelId="{8A95C214-185E-7846-BD0F-1D9E07FA6193}" type="presParOf" srcId="{9E0499E6-C0C7-1D43-A1FC-247BABB75549}" destId="{BB5AADBB-13E9-2140-9401-8A07D8C93C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FAEDE-EC07-448D-8BE8-A7ED8DCAE0E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F6F042D-B001-4F9E-B1BA-2892EAF38FDB}">
      <dgm:prSet custT="1"/>
      <dgm:spPr/>
      <dgm:t>
        <a:bodyPr/>
        <a:lstStyle/>
        <a:p>
          <a:r>
            <a:rPr lang="en-US" sz="2800" dirty="0">
              <a:effectLst>
                <a:outerShdw blurRad="50800" dist="38100" dir="5400000" algn="t" rotWithShape="0">
                  <a:prstClr val="black">
                    <a:alpha val="40000"/>
                  </a:prstClr>
                </a:outerShdw>
              </a:effectLst>
            </a:rPr>
            <a:t>They disclosed a conflict of interest. The research was partly funded by Fetzer Vineyards.</a:t>
          </a:r>
        </a:p>
      </dgm:t>
    </dgm:pt>
    <dgm:pt modelId="{71FB626D-71EB-42C4-910D-2AE9A2941E1A}" type="parTrans" cxnId="{29AB6FE6-1A81-417C-8CD2-2D171E87653C}">
      <dgm:prSet/>
      <dgm:spPr/>
      <dgm:t>
        <a:bodyPr/>
        <a:lstStyle/>
        <a:p>
          <a:endParaRPr lang="en-US"/>
        </a:p>
      </dgm:t>
    </dgm:pt>
    <dgm:pt modelId="{B7C892BA-6A5F-4BAE-8417-7CF97F46CABD}" type="sibTrans" cxnId="{29AB6FE6-1A81-417C-8CD2-2D171E87653C}">
      <dgm:prSet/>
      <dgm:spPr/>
      <dgm:t>
        <a:bodyPr/>
        <a:lstStyle/>
        <a:p>
          <a:endParaRPr lang="en-US"/>
        </a:p>
      </dgm:t>
    </dgm:pt>
    <dgm:pt modelId="{857172AE-5535-4EC6-9B34-C20A692F71DF}">
      <dgm:prSet custT="1"/>
      <dgm:spPr/>
      <dgm:t>
        <a:bodyPr/>
        <a:lstStyle/>
        <a:p>
          <a:r>
            <a:rPr lang="en-US" sz="2800" dirty="0">
              <a:effectLst>
                <a:outerShdw blurRad="50800" dist="38100" dir="5400000" algn="t" rotWithShape="0">
                  <a:prstClr val="black">
                    <a:alpha val="40000"/>
                  </a:prstClr>
                </a:outerShdw>
              </a:effectLst>
            </a:rPr>
            <a:t>An explanation of the importance of dehydrogenase production and activity and its role in anti-oxidation processes would have been useful since this is also related to QS and regulation by PGPR (plant growth promoting rhizobacteria).</a:t>
          </a:r>
        </a:p>
      </dgm:t>
    </dgm:pt>
    <dgm:pt modelId="{92DD3F5A-16DD-4365-8618-F1AD784594CB}" type="parTrans" cxnId="{9B01B303-8793-4456-945D-C56F210FBA99}">
      <dgm:prSet/>
      <dgm:spPr/>
      <dgm:t>
        <a:bodyPr/>
        <a:lstStyle/>
        <a:p>
          <a:endParaRPr lang="en-US"/>
        </a:p>
      </dgm:t>
    </dgm:pt>
    <dgm:pt modelId="{DA3888C7-7F6C-438E-9D0A-996E48E51DD7}" type="sibTrans" cxnId="{9B01B303-8793-4456-945D-C56F210FBA99}">
      <dgm:prSet/>
      <dgm:spPr/>
      <dgm:t>
        <a:bodyPr/>
        <a:lstStyle/>
        <a:p>
          <a:endParaRPr lang="en-US"/>
        </a:p>
      </dgm:t>
    </dgm:pt>
    <dgm:pt modelId="{9E0499E6-C0C7-1D43-A1FC-247BABB75549}" type="pres">
      <dgm:prSet presAssocID="{2C1FAEDE-EC07-448D-8BE8-A7ED8DCAE0EE}" presName="linear" presStyleCnt="0">
        <dgm:presLayoutVars>
          <dgm:animLvl val="lvl"/>
          <dgm:resizeHandles val="exact"/>
        </dgm:presLayoutVars>
      </dgm:prSet>
      <dgm:spPr/>
    </dgm:pt>
    <dgm:pt modelId="{A3013A1F-53D6-E145-935E-73BF9E91486D}" type="pres">
      <dgm:prSet presAssocID="{0F6F042D-B001-4F9E-B1BA-2892EAF38FDB}" presName="parentText" presStyleLbl="node1" presStyleIdx="0" presStyleCnt="2">
        <dgm:presLayoutVars>
          <dgm:chMax val="0"/>
          <dgm:bulletEnabled val="1"/>
        </dgm:presLayoutVars>
      </dgm:prSet>
      <dgm:spPr/>
    </dgm:pt>
    <dgm:pt modelId="{6175F145-59B4-4045-97E0-01D97244F0D6}" type="pres">
      <dgm:prSet presAssocID="{B7C892BA-6A5F-4BAE-8417-7CF97F46CABD}" presName="spacer" presStyleCnt="0"/>
      <dgm:spPr/>
    </dgm:pt>
    <dgm:pt modelId="{199F697F-EB47-C04C-8268-0AF0CAA6A79C}" type="pres">
      <dgm:prSet presAssocID="{857172AE-5535-4EC6-9B34-C20A692F71DF}" presName="parentText" presStyleLbl="node1" presStyleIdx="1" presStyleCnt="2">
        <dgm:presLayoutVars>
          <dgm:chMax val="0"/>
          <dgm:bulletEnabled val="1"/>
        </dgm:presLayoutVars>
      </dgm:prSet>
      <dgm:spPr/>
    </dgm:pt>
  </dgm:ptLst>
  <dgm:cxnLst>
    <dgm:cxn modelId="{9B01B303-8793-4456-945D-C56F210FBA99}" srcId="{2C1FAEDE-EC07-448D-8BE8-A7ED8DCAE0EE}" destId="{857172AE-5535-4EC6-9B34-C20A692F71DF}" srcOrd="1" destOrd="0" parTransId="{92DD3F5A-16DD-4365-8618-F1AD784594CB}" sibTransId="{DA3888C7-7F6C-438E-9D0A-996E48E51DD7}"/>
    <dgm:cxn modelId="{87E1F108-3C0B-C645-8391-ED5F43F97289}" type="presOf" srcId="{0F6F042D-B001-4F9E-B1BA-2892EAF38FDB}" destId="{A3013A1F-53D6-E145-935E-73BF9E91486D}" srcOrd="0" destOrd="0" presId="urn:microsoft.com/office/officeart/2005/8/layout/vList2"/>
    <dgm:cxn modelId="{079C64D5-540D-E846-8E35-C6EE01791367}" type="presOf" srcId="{2C1FAEDE-EC07-448D-8BE8-A7ED8DCAE0EE}" destId="{9E0499E6-C0C7-1D43-A1FC-247BABB75549}" srcOrd="0" destOrd="0" presId="urn:microsoft.com/office/officeart/2005/8/layout/vList2"/>
    <dgm:cxn modelId="{661F22DD-B12D-EB43-A4BD-67D00335F04F}" type="presOf" srcId="{857172AE-5535-4EC6-9B34-C20A692F71DF}" destId="{199F697F-EB47-C04C-8268-0AF0CAA6A79C}" srcOrd="0" destOrd="0" presId="urn:microsoft.com/office/officeart/2005/8/layout/vList2"/>
    <dgm:cxn modelId="{29AB6FE6-1A81-417C-8CD2-2D171E87653C}" srcId="{2C1FAEDE-EC07-448D-8BE8-A7ED8DCAE0EE}" destId="{0F6F042D-B001-4F9E-B1BA-2892EAF38FDB}" srcOrd="0" destOrd="0" parTransId="{71FB626D-71EB-42C4-910D-2AE9A2941E1A}" sibTransId="{B7C892BA-6A5F-4BAE-8417-7CF97F46CABD}"/>
    <dgm:cxn modelId="{652A74D1-8813-D347-91DC-B1B231322645}" type="presParOf" srcId="{9E0499E6-C0C7-1D43-A1FC-247BABB75549}" destId="{A3013A1F-53D6-E145-935E-73BF9E91486D}" srcOrd="0" destOrd="0" presId="urn:microsoft.com/office/officeart/2005/8/layout/vList2"/>
    <dgm:cxn modelId="{40467B98-70F5-8D4C-93B1-D8F52DCC4F02}" type="presParOf" srcId="{9E0499E6-C0C7-1D43-A1FC-247BABB75549}" destId="{6175F145-59B4-4045-97E0-01D97244F0D6}" srcOrd="1" destOrd="0" presId="urn:microsoft.com/office/officeart/2005/8/layout/vList2"/>
    <dgm:cxn modelId="{91EC95EB-3FA0-7948-9F7D-DC769C907604}" type="presParOf" srcId="{9E0499E6-C0C7-1D43-A1FC-247BABB75549}" destId="{199F697F-EB47-C04C-8268-0AF0CAA6A79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13A1F-53D6-E145-935E-73BF9E91486D}">
      <dsp:nvSpPr>
        <dsp:cNvPr id="0" name=""/>
        <dsp:cNvSpPr/>
      </dsp:nvSpPr>
      <dsp:spPr>
        <a:xfrm>
          <a:off x="0" y="287713"/>
          <a:ext cx="6513603" cy="1731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1. The study is a bit dated and substantial new studies have appeared (more a criticism of the instructor). Some of this recent research supports Ryan’s postulation that the effects of hormones may be more significant than the nutrient sources, diversity, and density.</a:t>
          </a:r>
        </a:p>
      </dsp:txBody>
      <dsp:txXfrm>
        <a:off x="84530" y="372243"/>
        <a:ext cx="6344543" cy="1562540"/>
      </dsp:txXfrm>
    </dsp:sp>
    <dsp:sp modelId="{199F697F-EB47-C04C-8268-0AF0CAA6A79C}">
      <dsp:nvSpPr>
        <dsp:cNvPr id="0" name=""/>
        <dsp:cNvSpPr/>
      </dsp:nvSpPr>
      <dsp:spPr>
        <a:xfrm>
          <a:off x="0" y="2076913"/>
          <a:ext cx="6513603" cy="1731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2. Many of the BD soil teas, tinctures, and other amendments are derived from European and other non-native plants that are not always present in Indigenous agroecosystems. We need to experiment with composted and fermented mixtures involving native companion plants.</a:t>
          </a:r>
        </a:p>
      </dsp:txBody>
      <dsp:txXfrm>
        <a:off x="84530" y="2161443"/>
        <a:ext cx="6344543" cy="1562540"/>
      </dsp:txXfrm>
    </dsp:sp>
    <dsp:sp modelId="{BB5AADBB-13E9-2140-9401-8A07D8C93C14}">
      <dsp:nvSpPr>
        <dsp:cNvPr id="0" name=""/>
        <dsp:cNvSpPr/>
      </dsp:nvSpPr>
      <dsp:spPr>
        <a:xfrm>
          <a:off x="0" y="3866113"/>
          <a:ext cx="6513603" cy="1731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3. Ryan admits to needing to consider the effects of BD amendments on what are essentially the signaling and ISR dynamics associated with these methods. Likewise, this lacks references and analysis of the dirt-to-gut connection.</a:t>
          </a:r>
        </a:p>
      </dsp:txBody>
      <dsp:txXfrm>
        <a:off x="84530" y="3950643"/>
        <a:ext cx="6344543" cy="1562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13A1F-53D6-E145-935E-73BF9E91486D}">
      <dsp:nvSpPr>
        <dsp:cNvPr id="0" name=""/>
        <dsp:cNvSpPr/>
      </dsp:nvSpPr>
      <dsp:spPr>
        <a:xfrm>
          <a:off x="0" y="20055"/>
          <a:ext cx="6513603" cy="28405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50800" dist="38100" dir="5400000" algn="t" rotWithShape="0">
                  <a:prstClr val="black">
                    <a:alpha val="40000"/>
                  </a:prstClr>
                </a:outerShdw>
              </a:effectLst>
            </a:rPr>
            <a:t>They disclosed a conflict of interest. The research was partly funded by Fetzer Vineyards.</a:t>
          </a:r>
        </a:p>
      </dsp:txBody>
      <dsp:txXfrm>
        <a:off x="138666" y="158721"/>
        <a:ext cx="6236271" cy="2563245"/>
      </dsp:txXfrm>
    </dsp:sp>
    <dsp:sp modelId="{199F697F-EB47-C04C-8268-0AF0CAA6A79C}">
      <dsp:nvSpPr>
        <dsp:cNvPr id="0" name=""/>
        <dsp:cNvSpPr/>
      </dsp:nvSpPr>
      <dsp:spPr>
        <a:xfrm>
          <a:off x="0" y="3024793"/>
          <a:ext cx="6513603" cy="28405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effectLst>
                <a:outerShdw blurRad="50800" dist="38100" dir="5400000" algn="t" rotWithShape="0">
                  <a:prstClr val="black">
                    <a:alpha val="40000"/>
                  </a:prstClr>
                </a:outerShdw>
              </a:effectLst>
            </a:rPr>
            <a:t>An explanation of the importance of dehydrogenase production and activity and its role in anti-oxidation processes would have been useful since this is also related to QS and regulation by PGPR (plant growth promoting rhizobacteria).</a:t>
          </a:r>
        </a:p>
      </dsp:txBody>
      <dsp:txXfrm>
        <a:off x="138666" y="3163459"/>
        <a:ext cx="6236271" cy="25632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45E100-9708-D242-A1A6-A922F481419D}" type="datetimeFigureOut">
              <a:rPr lang="en-US" smtClean="0"/>
              <a:t>8/13/20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97274-B00B-FA47-887F-E4CA087AC1E0}" type="slidenum">
              <a:rPr lang="en-US" smtClean="0"/>
              <a:t>‹#›</a:t>
            </a:fld>
            <a:endParaRPr lang="en-US"/>
          </a:p>
        </p:txBody>
      </p:sp>
    </p:spTree>
    <p:extLst>
      <p:ext uri="{BB962C8B-B14F-4D97-AF65-F5344CB8AC3E}">
        <p14:creationId xmlns:p14="http://schemas.microsoft.com/office/powerpoint/2010/main" val="270278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pricotlanefarms.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1</a:t>
            </a:fld>
            <a:endParaRPr lang="en-US"/>
          </a:p>
        </p:txBody>
      </p:sp>
    </p:spTree>
    <p:extLst>
      <p:ext uri="{BB962C8B-B14F-4D97-AF65-F5344CB8AC3E}">
        <p14:creationId xmlns:p14="http://schemas.microsoft.com/office/powerpoint/2010/main" val="3791425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Note on </a:t>
            </a:r>
            <a:r>
              <a:rPr lang="en-US" b="1" dirty="0" err="1"/>
              <a:t>electronphotograph</a:t>
            </a:r>
            <a:r>
              <a:rPr lang="en-US" b="1" dirty="0"/>
              <a:t>: </a:t>
            </a:r>
            <a:r>
              <a:rPr lang="en-US" b="0" dirty="0"/>
              <a:t>The electron micrograph shows bacteria (</a:t>
            </a:r>
            <a:r>
              <a:rPr lang="en-US" b="0" dirty="0" err="1"/>
              <a:t>Hyphomicrobium</a:t>
            </a:r>
            <a:r>
              <a:rPr lang="en-US" b="0" dirty="0"/>
              <a:t> sp.; Yellow) growing up partly on solid surfaces, floors and sediment grains. During growth whatsoever cells die and deformed or fragmenting cell envelopes remain. Small-scale fragments of these shells (red) then set the microparticulate matrix in soils and sediments. Credit: Photo: Burkhard Schmidt-</a:t>
            </a:r>
            <a:r>
              <a:rPr lang="en-US" b="0" dirty="0" err="1"/>
              <a:t>Brücken</a:t>
            </a:r>
            <a:r>
              <a:rPr lang="en-US" b="0" dirty="0"/>
              <a:t>, Institute of Material Science/Dresden University of Technology Colored by: Christian Schurig, Helmholtz Centre for Environmental Research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E345B-DA37-CE4E-966B-6968CD5D26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3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E345B-DA37-CE4E-966B-6968CD5D26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87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notes: </a:t>
            </a:r>
            <a:r>
              <a:rPr lang="en-US" b="0" dirty="0"/>
              <a:t>Aerial shot of Apricot Lane Farms, </a:t>
            </a:r>
            <a:r>
              <a:rPr lang="en-US" sz="1200" b="0" i="0" kern="1200" dirty="0">
                <a:solidFill>
                  <a:schemeClr val="tx1"/>
                </a:solidFill>
                <a:effectLst/>
                <a:latin typeface="+mn-lt"/>
                <a:ea typeface="+mn-ea"/>
                <a:cs typeface="+mn-cs"/>
              </a:rPr>
              <a:t>Moorpark, CA  (Ventura County).</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dirty="0">
                <a:hlinkClick r:id="rId3"/>
              </a:rPr>
              <a:t>https://www.apricotlanefarms.com/</a:t>
            </a:r>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E345B-DA37-CE4E-966B-6968CD5D26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68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Decolonial note: </a:t>
            </a:r>
            <a:r>
              <a:rPr lang="en-US" b="0" dirty="0"/>
              <a:t>The top right image is from a modern permaculture farm in BENZIGER FAMILY WINERY in Glen Ellen. The bottom right image is a classic Balinese rice terrace agroecosystem that has been in use for more than a thousand years.</a:t>
            </a:r>
            <a:br>
              <a:rPr lang="en-US" b="0" dirty="0"/>
            </a:br>
            <a:endParaRPr lang="en-US" b="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3E345B-DA37-CE4E-966B-6968CD5D26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57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Technical note: </a:t>
            </a:r>
            <a:r>
              <a:rPr lang="en-US" sz="1200" b="1" i="0" kern="1200" dirty="0">
                <a:solidFill>
                  <a:schemeClr val="tx1"/>
                </a:solidFill>
                <a:effectLst/>
                <a:latin typeface="+mn-lt"/>
                <a:ea typeface="+mn-ea"/>
                <a:cs typeface="+mn-cs"/>
              </a:rPr>
              <a:t>Vesicular</a:t>
            </a:r>
            <a:r>
              <a:rPr lang="en-US" sz="1200" b="0" i="0" kern="1200" dirty="0">
                <a:solidFill>
                  <a:schemeClr val="tx1"/>
                </a:solidFill>
                <a:effectLst/>
                <a:latin typeface="+mn-lt"/>
                <a:ea typeface="+mn-ea"/>
                <a:cs typeface="+mn-cs"/>
              </a:rPr>
              <a:t>-</a:t>
            </a:r>
            <a:r>
              <a:rPr lang="en-US" sz="1200" b="1" i="0" kern="1200" dirty="0">
                <a:solidFill>
                  <a:schemeClr val="tx1"/>
                </a:solidFill>
                <a:effectLst/>
                <a:latin typeface="+mn-lt"/>
                <a:ea typeface="+mn-ea"/>
                <a:cs typeface="+mn-cs"/>
              </a:rPr>
              <a:t>arbuscular mycorrhiza</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VAM</a:t>
            </a:r>
            <a:r>
              <a:rPr lang="en-US" sz="1200" b="0" i="0" kern="1200" dirty="0">
                <a:solidFill>
                  <a:schemeClr val="tx1"/>
                </a:solidFill>
                <a:effectLst/>
                <a:latin typeface="+mn-lt"/>
                <a:ea typeface="+mn-ea"/>
                <a:cs typeface="+mn-cs"/>
              </a:rPr>
              <a:t>) is formed by the symbiotic association between certain phycomycetous </a:t>
            </a:r>
            <a:r>
              <a:rPr lang="en-US" sz="1200" b="1" i="0" kern="1200" dirty="0">
                <a:solidFill>
                  <a:schemeClr val="tx1"/>
                </a:solidFill>
                <a:effectLst/>
                <a:latin typeface="+mn-lt"/>
                <a:ea typeface="+mn-ea"/>
                <a:cs typeface="+mn-cs"/>
              </a:rPr>
              <a:t>fungi</a:t>
            </a:r>
            <a:r>
              <a:rPr lang="en-US" sz="1200" b="0" i="0" kern="1200" dirty="0">
                <a:solidFill>
                  <a:schemeClr val="tx1"/>
                </a:solidFill>
                <a:effectLst/>
                <a:latin typeface="+mn-lt"/>
                <a:ea typeface="+mn-ea"/>
                <a:cs typeface="+mn-cs"/>
              </a:rPr>
              <a:t> and angiosperm roots. The </a:t>
            </a:r>
            <a:r>
              <a:rPr lang="en-US" sz="1200" b="1" i="0" kern="1200" dirty="0">
                <a:solidFill>
                  <a:schemeClr val="tx1"/>
                </a:solidFill>
                <a:effectLst/>
                <a:latin typeface="+mn-lt"/>
                <a:ea typeface="+mn-ea"/>
                <a:cs typeface="+mn-cs"/>
              </a:rPr>
              <a:t>fungus</a:t>
            </a:r>
            <a:r>
              <a:rPr lang="en-US" sz="1200" b="0" i="0" kern="1200" dirty="0">
                <a:solidFill>
                  <a:schemeClr val="tx1"/>
                </a:solidFill>
                <a:effectLst/>
                <a:latin typeface="+mn-lt"/>
                <a:ea typeface="+mn-ea"/>
                <a:cs typeface="+mn-cs"/>
              </a:rPr>
              <a:t> colonizes the root cortex forming a mycelial network and characteristic </a:t>
            </a:r>
            <a:r>
              <a:rPr lang="en-US" sz="1200" b="1" i="0" kern="1200" dirty="0">
                <a:solidFill>
                  <a:schemeClr val="tx1"/>
                </a:solidFill>
                <a:effectLst/>
                <a:latin typeface="+mn-lt"/>
                <a:ea typeface="+mn-ea"/>
                <a:cs typeface="+mn-cs"/>
              </a:rPr>
              <a:t>vesicles</a:t>
            </a:r>
            <a:r>
              <a:rPr lang="en-US" sz="1200" b="0" i="0" kern="1200" dirty="0">
                <a:solidFill>
                  <a:schemeClr val="tx1"/>
                </a:solidFill>
                <a:effectLst/>
                <a:latin typeface="+mn-lt"/>
                <a:ea typeface="+mn-ea"/>
                <a:cs typeface="+mn-cs"/>
              </a:rPr>
              <a:t> (bladder-like structures) and </a:t>
            </a:r>
            <a:r>
              <a:rPr lang="en-US" sz="1200" b="1" i="0" kern="1200" dirty="0">
                <a:solidFill>
                  <a:schemeClr val="tx1"/>
                </a:solidFill>
                <a:effectLst/>
                <a:latin typeface="+mn-lt"/>
                <a:ea typeface="+mn-ea"/>
                <a:cs typeface="+mn-cs"/>
              </a:rPr>
              <a:t>arbuscules</a:t>
            </a:r>
            <a:r>
              <a:rPr lang="en-US" sz="1200" b="0" i="0" kern="1200" dirty="0">
                <a:solidFill>
                  <a:schemeClr val="tx1"/>
                </a:solidFill>
                <a:effectLst/>
                <a:latin typeface="+mn-lt"/>
                <a:ea typeface="+mn-ea"/>
                <a:cs typeface="+mn-cs"/>
              </a:rPr>
              <a:t> (branched finger-like hyphae).</a:t>
            </a:r>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6</a:t>
            </a:fld>
            <a:endParaRPr lang="en-US"/>
          </a:p>
        </p:txBody>
      </p:sp>
    </p:spTree>
    <p:extLst>
      <p:ext uri="{BB962C8B-B14F-4D97-AF65-F5344CB8AC3E}">
        <p14:creationId xmlns:p14="http://schemas.microsoft.com/office/powerpoint/2010/main" val="2555951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1. I am still reviewing and digesting the more recent studies published during 2000-20.</a:t>
            </a:r>
          </a:p>
          <a:p>
            <a:r>
              <a:rPr lang="en-US" dirty="0"/>
              <a:t>Re: 2. For e.g., a very typical BD mix will include chamomile which is introduced and yarrow which is native. I would like to experiment with a blend of yarrow, marigold, and Mexican mint (all of which are companions in Indigenous Mexican milpas and have proven medicinal, nutritional, and soil biodynamic properties).</a:t>
            </a:r>
          </a:p>
          <a:p>
            <a:r>
              <a:rPr lang="en-US" dirty="0"/>
              <a:t>Re 3. I have failed to locate research on BD effects on soil rhizosphere and human gut microbiomes but the entire field is young. Clearly, the methods, sources and sites need to be de-colonized. I suspect BD hormonal qualities may have an even more significant effect if we utilize polyculture-companion plant fields as our sites but we would have to consider the environmental history of </a:t>
            </a:r>
            <a:r>
              <a:rPr lang="en-US"/>
              <a:t>the sites </a:t>
            </a:r>
            <a:r>
              <a:rPr lang="en-US" dirty="0"/>
              <a:t>to discern how the land (and Indigenous farmers) have been subjected to historical trauma and structural violence since this can produce pre-existing conditions in need of attention and healing.</a:t>
            </a:r>
          </a:p>
        </p:txBody>
      </p:sp>
      <p:sp>
        <p:nvSpPr>
          <p:cNvPr id="4" name="Slide Number Placeholder 3"/>
          <p:cNvSpPr>
            <a:spLocks noGrp="1"/>
          </p:cNvSpPr>
          <p:nvPr>
            <p:ph type="sldNum" sz="quarter" idx="5"/>
          </p:nvPr>
        </p:nvSpPr>
        <p:spPr/>
        <p:txBody>
          <a:bodyPr/>
          <a:lstStyle/>
          <a:p>
            <a:fld id="{41197274-B00B-FA47-887F-E4CA087AC1E0}" type="slidenum">
              <a:rPr lang="en-US" smtClean="0"/>
              <a:t>7</a:t>
            </a:fld>
            <a:endParaRPr lang="en-US"/>
          </a:p>
        </p:txBody>
      </p:sp>
    </p:spTree>
    <p:extLst>
      <p:ext uri="{BB962C8B-B14F-4D97-AF65-F5344CB8AC3E}">
        <p14:creationId xmlns:p14="http://schemas.microsoft.com/office/powerpoint/2010/main" val="147098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197274-B00B-FA47-887F-E4CA087AC1E0}" type="slidenum">
              <a:rPr lang="en-US" smtClean="0"/>
              <a:t>8</a:t>
            </a:fld>
            <a:endParaRPr lang="en-US"/>
          </a:p>
        </p:txBody>
      </p:sp>
    </p:spTree>
    <p:extLst>
      <p:ext uri="{BB962C8B-B14F-4D97-AF65-F5344CB8AC3E}">
        <p14:creationId xmlns:p14="http://schemas.microsoft.com/office/powerpoint/2010/main" val="58690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23BF-B82E-0244-9FA6-43BD21378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4848A-E0E1-DF4E-8C9B-3FF9D8138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7903CD-A5B4-3D40-A25E-C1140B896FCD}"/>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5" name="Footer Placeholder 4">
            <a:extLst>
              <a:ext uri="{FF2B5EF4-FFF2-40B4-BE49-F238E27FC236}">
                <a16:creationId xmlns:a16="http://schemas.microsoft.com/office/drawing/2014/main" id="{F97E2F65-5507-DD4D-B52A-D5244376B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289A-C04C-C742-BCBD-91354AE21BCE}"/>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350840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08DF-7694-EC40-9A32-2C8B1F75F0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4B53F7-95FF-7645-B5DC-AFFDD75CA8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CA804-400D-814D-A709-8D77F4E7E969}"/>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5" name="Footer Placeholder 4">
            <a:extLst>
              <a:ext uri="{FF2B5EF4-FFF2-40B4-BE49-F238E27FC236}">
                <a16:creationId xmlns:a16="http://schemas.microsoft.com/office/drawing/2014/main" id="{16F418A3-BE00-BE45-9C0A-359789AE4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056D19-AEB1-4545-A7BB-AA46D51FD4A7}"/>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420277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BB62F-430A-E64B-B2EF-B37AE9C398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78A999-6B68-014B-BE83-37473C07B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010EFB-B124-5E4D-94D0-E2929A1C8C26}"/>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5" name="Footer Placeholder 4">
            <a:extLst>
              <a:ext uri="{FF2B5EF4-FFF2-40B4-BE49-F238E27FC236}">
                <a16:creationId xmlns:a16="http://schemas.microsoft.com/office/drawing/2014/main" id="{A3A4FA78-BA0B-0A46-89FE-7F75AA1189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589A6-4C8B-CC4A-875D-FC47DE9E6478}"/>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3512644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05ED3AB-6EED-BF4B-82B9-9E7A5278025C}"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1103674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ED3AB-6EED-BF4B-82B9-9E7A5278025C}"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3351477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5ED3AB-6EED-BF4B-82B9-9E7A5278025C}"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741675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5ED3AB-6EED-BF4B-82B9-9E7A5278025C}" type="datetimeFigureOut">
              <a:rPr lang="en-US" smtClean="0"/>
              <a:pPr/>
              <a:t>8/13/20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3467570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5ED3AB-6EED-BF4B-82B9-9E7A5278025C}" type="datetimeFigureOut">
              <a:rPr lang="en-US" smtClean="0"/>
              <a:pPr/>
              <a:t>8/13/20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2273665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5ED3AB-6EED-BF4B-82B9-9E7A5278025C}" type="datetimeFigureOut">
              <a:rPr lang="en-US" smtClean="0"/>
              <a:pPr/>
              <a:t>8/13/20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84249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5ED3AB-6EED-BF4B-82B9-9E7A5278025C}" type="datetimeFigureOut">
              <a:rPr lang="en-US" smtClean="0"/>
              <a:pPr/>
              <a:t>8/13/20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2848600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ED3AB-6EED-BF4B-82B9-9E7A5278025C}" type="datetimeFigureOut">
              <a:rPr lang="en-US" smtClean="0"/>
              <a:pPr/>
              <a:t>8/13/20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245453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20CB-4E38-304F-95F5-52D11F97A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F76ECC-76A3-5D45-BECD-8D84D5B06E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11720-270C-D546-B198-278DE3F45CBE}"/>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5" name="Footer Placeholder 4">
            <a:extLst>
              <a:ext uri="{FF2B5EF4-FFF2-40B4-BE49-F238E27FC236}">
                <a16:creationId xmlns:a16="http://schemas.microsoft.com/office/drawing/2014/main" id="{696B3321-F315-7246-82A7-088B34DA9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72C6C-F4FE-1F47-B4D7-EB4EB8454870}"/>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644781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5ED3AB-6EED-BF4B-82B9-9E7A5278025C}" type="datetimeFigureOut">
              <a:rPr lang="en-US" smtClean="0"/>
              <a:pPr/>
              <a:t>8/13/20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1848274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ED3AB-6EED-BF4B-82B9-9E7A5278025C}"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4129507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5ED3AB-6EED-BF4B-82B9-9E7A5278025C}" type="datetimeFigureOut">
              <a:rPr lang="en-US" smtClean="0"/>
              <a:pPr/>
              <a:t>8/13/20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23E190-6B86-C14A-9C52-0B552D119EBA}" type="slidenum">
              <a:rPr lang="en-US" smtClean="0"/>
              <a:pPr/>
              <a:t>‹#›</a:t>
            </a:fld>
            <a:endParaRPr lang="en-US"/>
          </a:p>
        </p:txBody>
      </p:sp>
    </p:spTree>
    <p:extLst>
      <p:ext uri="{BB962C8B-B14F-4D97-AF65-F5344CB8AC3E}">
        <p14:creationId xmlns:p14="http://schemas.microsoft.com/office/powerpoint/2010/main" val="1655495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ClipArt Placeholder 2"/>
          <p:cNvSpPr>
            <a:spLocks noGrp="1"/>
          </p:cNvSpPr>
          <p:nvPr>
            <p:ph type="clipArt" sz="half" idx="1"/>
          </p:nvPr>
        </p:nvSpPr>
        <p:spPr>
          <a:xfrm>
            <a:off x="1117601" y="1905000"/>
            <a:ext cx="5236633" cy="4191000"/>
          </a:xfrm>
        </p:spPr>
        <p:txBody>
          <a:bodyPr/>
          <a:lstStyle/>
          <a:p>
            <a:pPr lvl="0"/>
            <a:endParaRPr lang="en-US" noProof="0"/>
          </a:p>
        </p:txBody>
      </p:sp>
      <p:sp>
        <p:nvSpPr>
          <p:cNvPr id="4" name="Text Placeholder 3"/>
          <p:cNvSpPr>
            <a:spLocks noGrp="1"/>
          </p:cNvSpPr>
          <p:nvPr>
            <p:ph type="body" sz="half" idx="2"/>
          </p:nvPr>
        </p:nvSpPr>
        <p:spPr>
          <a:xfrm>
            <a:off x="6557434" y="1905000"/>
            <a:ext cx="5236633"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25F0AB1-DFB9-194A-AD32-FFF286C54107}" type="slidenum">
              <a:rPr lang="en-US"/>
              <a:pPr>
                <a:defRPr/>
              </a:pPr>
              <a:t>‹#›</a:t>
            </a:fld>
            <a:endParaRPr lang="en-US"/>
          </a:p>
        </p:txBody>
      </p:sp>
    </p:spTree>
    <p:extLst>
      <p:ext uri="{BB962C8B-B14F-4D97-AF65-F5344CB8AC3E}">
        <p14:creationId xmlns:p14="http://schemas.microsoft.com/office/powerpoint/2010/main" val="499387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44476"/>
            <a:ext cx="11184467"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00B6ABC-62E1-A448-BDE7-AE05C4FB3533}" type="slidenum">
              <a:rPr lang="en-US"/>
              <a:pPr>
                <a:defRPr/>
              </a:pPr>
              <a:t>‹#›</a:t>
            </a:fld>
            <a:endParaRPr lang="en-US"/>
          </a:p>
        </p:txBody>
      </p:sp>
    </p:spTree>
    <p:extLst>
      <p:ext uri="{BB962C8B-B14F-4D97-AF65-F5344CB8AC3E}">
        <p14:creationId xmlns:p14="http://schemas.microsoft.com/office/powerpoint/2010/main" val="268143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4B56-0071-BA4A-B0D9-900C34E14F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DF81CE-D533-454D-9510-73B839D335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C15AA4-9740-1C42-9DD4-E0C2145B287E}"/>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5" name="Footer Placeholder 4">
            <a:extLst>
              <a:ext uri="{FF2B5EF4-FFF2-40B4-BE49-F238E27FC236}">
                <a16:creationId xmlns:a16="http://schemas.microsoft.com/office/drawing/2014/main" id="{8A231C36-B10C-8342-B53C-322BBC54A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FD541-5E42-B244-BF22-61A414F65577}"/>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79782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05B3E-B618-9F4B-AC48-90BCFE305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B7918-B7D2-5B44-8F6E-82DAA7F088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D89E1-750A-C543-B7CD-D7B615E140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8AA7C6-9726-4D4B-B6A4-B9A246115F47}"/>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6" name="Footer Placeholder 5">
            <a:extLst>
              <a:ext uri="{FF2B5EF4-FFF2-40B4-BE49-F238E27FC236}">
                <a16:creationId xmlns:a16="http://schemas.microsoft.com/office/drawing/2014/main" id="{4A2F025B-2666-0946-845F-5A23D5854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E06257-E2B9-9645-890D-4DF4ADA2D075}"/>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06137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7CF7-41BD-4644-B07E-BAB016829A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CADB44-4ACE-994D-88BD-B2EA8B66C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950298-24E6-6143-AAE7-620B15D6F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4FFCAC-91C6-FE4A-BF6A-A186A5CEB6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AA9B1C-381A-0844-B10E-C81514B063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F9037-417C-684B-94C3-8DAC64B73687}"/>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8" name="Footer Placeholder 7">
            <a:extLst>
              <a:ext uri="{FF2B5EF4-FFF2-40B4-BE49-F238E27FC236}">
                <a16:creationId xmlns:a16="http://schemas.microsoft.com/office/drawing/2014/main" id="{ACDCA84C-252B-8547-8E14-F92C763418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DD0E83-7FBD-7F47-AA72-A31683A62ECB}"/>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713648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1A2B4-A9C3-CF47-B44C-806059F6D2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482529-8079-CD45-A88C-AFFCCC545E14}"/>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4" name="Footer Placeholder 3">
            <a:extLst>
              <a:ext uri="{FF2B5EF4-FFF2-40B4-BE49-F238E27FC236}">
                <a16:creationId xmlns:a16="http://schemas.microsoft.com/office/drawing/2014/main" id="{FD23D80F-5957-404A-B641-D3112510A1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EFC013-59E7-974B-B2BB-4105A4F41350}"/>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55653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0F3866-5FF7-4F42-8D2F-6F739B45B15A}"/>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3" name="Footer Placeholder 2">
            <a:extLst>
              <a:ext uri="{FF2B5EF4-FFF2-40B4-BE49-F238E27FC236}">
                <a16:creationId xmlns:a16="http://schemas.microsoft.com/office/drawing/2014/main" id="{1B50CBFC-0A24-4C48-BD5E-79235C8F2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47A684-FF8A-624D-836B-E01E3A4B24D1}"/>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27529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A05A-E36E-D549-B616-9C86D4274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5F07AF-243B-F247-99B8-34319E0B7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E3213-BC9A-A047-9B0F-4D1658CF6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700225-2E2C-3245-A731-83DE8A4A75C4}"/>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6" name="Footer Placeholder 5">
            <a:extLst>
              <a:ext uri="{FF2B5EF4-FFF2-40B4-BE49-F238E27FC236}">
                <a16:creationId xmlns:a16="http://schemas.microsoft.com/office/drawing/2014/main" id="{72E86C2C-4EA7-864D-BE17-199DF447F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88C06-68E2-E54A-8AE7-3F049BD54011}"/>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184630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6BD6-14A7-C640-BF47-2D5C69CF7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4729A8-EFD2-2343-AC5C-5ADE0F060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9BFED4-E1BD-5F4C-A1B8-98D8C548E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A7B1F-F11B-2A4C-BC1F-5FF5725FE768}"/>
              </a:ext>
            </a:extLst>
          </p:cNvPr>
          <p:cNvSpPr>
            <a:spLocks noGrp="1"/>
          </p:cNvSpPr>
          <p:nvPr>
            <p:ph type="dt" sz="half" idx="10"/>
          </p:nvPr>
        </p:nvSpPr>
        <p:spPr/>
        <p:txBody>
          <a:bodyPr/>
          <a:lstStyle/>
          <a:p>
            <a:fld id="{62344B4D-45EF-0F4B-861F-395561979659}" type="datetimeFigureOut">
              <a:rPr lang="en-US" smtClean="0"/>
              <a:t>8/13/20</a:t>
            </a:fld>
            <a:endParaRPr lang="en-US"/>
          </a:p>
        </p:txBody>
      </p:sp>
      <p:sp>
        <p:nvSpPr>
          <p:cNvPr id="6" name="Footer Placeholder 5">
            <a:extLst>
              <a:ext uri="{FF2B5EF4-FFF2-40B4-BE49-F238E27FC236}">
                <a16:creationId xmlns:a16="http://schemas.microsoft.com/office/drawing/2014/main" id="{D8482A5B-45D4-E243-ACE8-820AC73D3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E0F25-F7A6-0242-8107-DDD9EED9B076}"/>
              </a:ext>
            </a:extLst>
          </p:cNvPr>
          <p:cNvSpPr>
            <a:spLocks noGrp="1"/>
          </p:cNvSpPr>
          <p:nvPr>
            <p:ph type="sldNum" sz="quarter" idx="12"/>
          </p:nvPr>
        </p:nvSpPr>
        <p:spPr/>
        <p:txBody>
          <a:bodyPr/>
          <a:lstStyle/>
          <a:p>
            <a:fld id="{E9A8FFE5-EFD1-6B46-93AA-576006B50C7E}" type="slidenum">
              <a:rPr lang="en-US" smtClean="0"/>
              <a:t>‹#›</a:t>
            </a:fld>
            <a:endParaRPr lang="en-US"/>
          </a:p>
        </p:txBody>
      </p:sp>
    </p:spTree>
    <p:extLst>
      <p:ext uri="{BB962C8B-B14F-4D97-AF65-F5344CB8AC3E}">
        <p14:creationId xmlns:p14="http://schemas.microsoft.com/office/powerpoint/2010/main" val="5395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A61CB-C73A-3A43-B58E-D48BEBC71D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4291C7-D709-7F42-8FC4-01854F27EC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E9ED9-13E9-2C43-A427-AF13E6EF2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344B4D-45EF-0F4B-861F-395561979659}" type="datetimeFigureOut">
              <a:rPr lang="en-US" smtClean="0"/>
              <a:t>8/13/20</a:t>
            </a:fld>
            <a:endParaRPr lang="en-US"/>
          </a:p>
        </p:txBody>
      </p:sp>
      <p:sp>
        <p:nvSpPr>
          <p:cNvPr id="5" name="Footer Placeholder 4">
            <a:extLst>
              <a:ext uri="{FF2B5EF4-FFF2-40B4-BE49-F238E27FC236}">
                <a16:creationId xmlns:a16="http://schemas.microsoft.com/office/drawing/2014/main" id="{D9B52202-B9A7-1A47-99F7-98EAFD8976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6178C7-E8E1-2F4D-B953-B8E5AD3E6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8FFE5-EFD1-6B46-93AA-576006B50C7E}" type="slidenum">
              <a:rPr lang="en-US" smtClean="0"/>
              <a:t>‹#›</a:t>
            </a:fld>
            <a:endParaRPr lang="en-US"/>
          </a:p>
        </p:txBody>
      </p:sp>
    </p:spTree>
    <p:extLst>
      <p:ext uri="{BB962C8B-B14F-4D97-AF65-F5344CB8AC3E}">
        <p14:creationId xmlns:p14="http://schemas.microsoft.com/office/powerpoint/2010/main" val="806285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alpha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ED3AB-6EED-BF4B-82B9-9E7A5278025C}" type="datetimeFigureOut">
              <a:rPr lang="en-US" smtClean="0"/>
              <a:pPr/>
              <a:t>8/13/20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3E190-6B86-C14A-9C52-0B552D119EBA}" type="slidenum">
              <a:rPr lang="en-US" smtClean="0"/>
              <a:pPr/>
              <a:t>‹#›</a:t>
            </a:fld>
            <a:endParaRPr lang="en-US"/>
          </a:p>
        </p:txBody>
      </p:sp>
    </p:spTree>
    <p:extLst>
      <p:ext uri="{BB962C8B-B14F-4D97-AF65-F5344CB8AC3E}">
        <p14:creationId xmlns:p14="http://schemas.microsoft.com/office/powerpoint/2010/main" val="1871534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alpha val="82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4D0DB-0CD1-C34D-A311-BB2B9A854FB4}"/>
              </a:ext>
            </a:extLst>
          </p:cNvPr>
          <p:cNvSpPr>
            <a:spLocks noGrp="1"/>
          </p:cNvSpPr>
          <p:nvPr>
            <p:ph type="ctrTitle"/>
          </p:nvPr>
        </p:nvSpPr>
        <p:spPr>
          <a:xfrm>
            <a:off x="173883" y="1872368"/>
            <a:ext cx="4306529" cy="3469331"/>
          </a:xfrm>
          <a:noFill/>
          <a:ln w="19050">
            <a:solidFill>
              <a:schemeClr val="bg1"/>
            </a:solidFill>
          </a:ln>
        </p:spPr>
        <p:txBody>
          <a:bodyPr vert="horz" wrap="square" lIns="91440" tIns="45720" rIns="91440" bIns="45720" rtlCol="0" anchor="ctr">
            <a:normAutofit/>
          </a:bodyPr>
          <a:lstStyle/>
          <a:p>
            <a:r>
              <a:rPr lang="en-US" sz="2800" dirty="0">
                <a:solidFill>
                  <a:schemeClr val="bg1"/>
                </a:solidFill>
              </a:rPr>
              <a:t>Soil Biological Community in Alternative (Organic and Biodynamic) Agricultural Systems? </a:t>
            </a:r>
            <a:br>
              <a:rPr lang="en-US" sz="2800" dirty="0">
                <a:solidFill>
                  <a:schemeClr val="bg1"/>
                </a:solidFill>
              </a:rPr>
            </a:br>
            <a:br>
              <a:rPr lang="en-US" sz="2800" dirty="0">
                <a:solidFill>
                  <a:schemeClr val="bg1"/>
                </a:solidFill>
              </a:rPr>
            </a:br>
            <a:r>
              <a:rPr lang="en-US" sz="2400" i="1" dirty="0">
                <a:solidFill>
                  <a:schemeClr val="bg1"/>
                </a:solidFill>
              </a:rPr>
              <a:t>Megan Ryan </a:t>
            </a:r>
          </a:p>
        </p:txBody>
      </p:sp>
      <p:sp>
        <p:nvSpPr>
          <p:cNvPr id="3" name="Subtitle 2">
            <a:extLst>
              <a:ext uri="{FF2B5EF4-FFF2-40B4-BE49-F238E27FC236}">
                <a16:creationId xmlns:a16="http://schemas.microsoft.com/office/drawing/2014/main" id="{08B235C0-5BE0-AD4F-8A2E-3C0F57499C8F}"/>
              </a:ext>
            </a:extLst>
          </p:cNvPr>
          <p:cNvSpPr>
            <a:spLocks noGrp="1"/>
          </p:cNvSpPr>
          <p:nvPr>
            <p:ph type="subTitle" idx="1"/>
          </p:nvPr>
        </p:nvSpPr>
        <p:spPr>
          <a:xfrm>
            <a:off x="5029200" y="281353"/>
            <a:ext cx="6752492" cy="6330462"/>
          </a:xfrm>
        </p:spPr>
        <p:txBody>
          <a:bodyPr vert="horz" lIns="91440" tIns="45720" rIns="91440" bIns="45720" rtlCol="0">
            <a:normAutofit/>
          </a:bodyPr>
          <a:lstStyle/>
          <a:p>
            <a:r>
              <a:rPr lang="en-US" sz="2800" dirty="0">
                <a:solidFill>
                  <a:schemeClr val="bg1"/>
                </a:solidFill>
              </a:rPr>
              <a:t>Review of studies</a:t>
            </a:r>
          </a:p>
          <a:p>
            <a:pPr marL="342900" indent="-342900" algn="l">
              <a:buFont typeface="Arial" panose="020B0604020202020204" pitchFamily="34" charset="0"/>
              <a:buChar char="•"/>
            </a:pPr>
            <a:r>
              <a:rPr lang="en-US" dirty="0">
                <a:solidFill>
                  <a:schemeClr val="bg1"/>
                </a:solidFill>
              </a:rPr>
              <a:t>Compares the soil biological community on farms where plant nutrition is managed in a 'conventional' manner (addition of synthetic easily-soluble fertilizers) with farms which adopt 'alternative' fertilizer strategies (organic or biodynamic).</a:t>
            </a:r>
          </a:p>
          <a:p>
            <a:pPr marL="342900" indent="-342900" algn="l">
              <a:buFont typeface="Arial" panose="020B0604020202020204" pitchFamily="34" charset="0"/>
              <a:buChar char="•"/>
            </a:pPr>
            <a:r>
              <a:rPr lang="en-US" dirty="0">
                <a:solidFill>
                  <a:schemeClr val="bg1"/>
                </a:solidFill>
              </a:rPr>
              <a:t>Such alternative strategies include additions of natural minerals, composts or manures, and growth of green manure crops or inclusion of legumes in the rotation. </a:t>
            </a:r>
          </a:p>
          <a:p>
            <a:pPr marL="342900" indent="-342900" algn="l">
              <a:buFont typeface="Arial" panose="020B0604020202020204" pitchFamily="34" charset="0"/>
              <a:buChar char="•"/>
            </a:pPr>
            <a:r>
              <a:rPr lang="en-US" dirty="0">
                <a:solidFill>
                  <a:schemeClr val="bg1"/>
                </a:solidFill>
              </a:rPr>
              <a:t>Four groups of soil organisms are examined (soil micro-organisms, soil fauna, soil-borne plant pathogens and soil micro-organism/ plant symbioses which enhance plant nutrient uptake).</a:t>
            </a:r>
          </a:p>
          <a:p>
            <a:pPr marL="342900" indent="-342900" algn="l">
              <a:buFont typeface="Arial" panose="020B0604020202020204" pitchFamily="34" charset="0"/>
              <a:buChar char="•"/>
            </a:pPr>
            <a:r>
              <a:rPr lang="en-US" dirty="0">
                <a:solidFill>
                  <a:schemeClr val="bg1"/>
                </a:solidFill>
              </a:rPr>
              <a:t>Case study of biodynamic and conventional dairy farms in southern Australia. (131)</a:t>
            </a:r>
          </a:p>
          <a:p>
            <a:pPr indent="-228600" algn="l">
              <a:buFont typeface="Arial" panose="020B0604020202020204" pitchFamily="34" charset="0"/>
              <a:buChar char="•"/>
            </a:pPr>
            <a:endParaRPr lang="en-US" sz="1400" dirty="0">
              <a:solidFill>
                <a:schemeClr val="bg1"/>
              </a:solidFill>
            </a:endParaRPr>
          </a:p>
        </p:txBody>
      </p:sp>
    </p:spTree>
    <p:extLst>
      <p:ext uri="{BB962C8B-B14F-4D97-AF65-F5344CB8AC3E}">
        <p14:creationId xmlns:p14="http://schemas.microsoft.com/office/powerpoint/2010/main" val="365593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0" y="254977"/>
            <a:ext cx="4536830" cy="6348046"/>
          </a:xfrm>
        </p:spPr>
        <p:txBody>
          <a:bodyPr>
            <a:normAutofit lnSpcReduction="10000"/>
          </a:bodyPr>
          <a:lstStyle/>
          <a:p>
            <a:pPr marL="0" indent="0">
              <a:buNone/>
            </a:pPr>
            <a:r>
              <a:rPr lang="en-US"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Principal findings</a:t>
            </a:r>
          </a:p>
          <a:p>
            <a:pPr marL="0" indent="0">
              <a:buNone/>
            </a:pPr>
            <a:endParaRPr lang="en-US" dirty="0">
              <a:solidFill>
                <a:schemeClr val="bg1"/>
              </a:solidFill>
              <a:effectLst>
                <a:outerShdw blurRad="50800" dist="38100" dir="18900000" algn="bl" rotWithShape="0">
                  <a:prstClr val="black">
                    <a:alpha val="68000"/>
                  </a:prstClr>
                </a:outerShdw>
              </a:effectLst>
              <a:latin typeface="+mj-lt"/>
              <a:ea typeface="Avenir Next" charset="0"/>
              <a:cs typeface="Avenir Next" charset="0"/>
            </a:endParaRPr>
          </a:p>
          <a:p>
            <a:r>
              <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Non-transient increases in the soil community may take many years to appear as relatively stable soil organic carbon tends to increase slowly.</a:t>
            </a:r>
          </a:p>
          <a:p>
            <a:r>
              <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Conventional practices, such as addition of soluble fertilizers and pesticides, may affect some groups of soil organisms, but their overall effect on the soil community will generally be small. </a:t>
            </a:r>
          </a:p>
          <a:p>
            <a:pPr marL="0" indent="0">
              <a:buNone/>
            </a:pPr>
            <a:endParaRPr lang="en-US" dirty="0"/>
          </a:p>
        </p:txBody>
      </p:sp>
      <p:pic>
        <p:nvPicPr>
          <p:cNvPr id="4" name="Picture 3">
            <a:extLst>
              <a:ext uri="{FF2B5EF4-FFF2-40B4-BE49-F238E27FC236}">
                <a16:creationId xmlns:a16="http://schemas.microsoft.com/office/drawing/2014/main" id="{5C512654-D955-C64F-B32C-E85695E3A153}"/>
              </a:ext>
            </a:extLst>
          </p:cNvPr>
          <p:cNvPicPr>
            <a:picLocks noChangeAspect="1"/>
          </p:cNvPicPr>
          <p:nvPr/>
        </p:nvPicPr>
        <p:blipFill>
          <a:blip r:embed="rId3"/>
          <a:stretch>
            <a:fillRect/>
          </a:stretch>
        </p:blipFill>
        <p:spPr>
          <a:xfrm>
            <a:off x="1216757" y="1410676"/>
            <a:ext cx="5715000" cy="4572000"/>
          </a:xfrm>
          <a:prstGeom prst="rect">
            <a:avLst/>
          </a:prstGeom>
        </p:spPr>
      </p:pic>
    </p:spTree>
    <p:extLst>
      <p:ext uri="{BB962C8B-B14F-4D97-AF65-F5344CB8AC3E}">
        <p14:creationId xmlns:p14="http://schemas.microsoft.com/office/powerpoint/2010/main" val="19228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6570" y="254977"/>
            <a:ext cx="4765430" cy="6348046"/>
          </a:xfrm>
        </p:spPr>
        <p:txBody>
          <a:bodyPr>
            <a:normAutofit lnSpcReduction="10000"/>
          </a:bodyPr>
          <a:lstStyle/>
          <a:p>
            <a:pPr marL="0" indent="0">
              <a:buNone/>
            </a:pPr>
            <a:r>
              <a:rPr lang="en-US"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Principal findings</a:t>
            </a:r>
          </a:p>
          <a:p>
            <a:pPr marL="0" indent="0">
              <a:buNone/>
            </a:pPr>
            <a:endPar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endParaRPr>
          </a:p>
          <a:p>
            <a:r>
              <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Concluded that the total soil microbial biomass and the biomass of many specific groups of soil organisms will reflect the level of soil organic matter which is largely determined by the volume of recent organic matter inputs. </a:t>
            </a:r>
          </a:p>
          <a:p>
            <a:r>
              <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When alternative farms include regular inputs of organic matter in their rotation, they will tend to have a larger soil community than conventional neighbors </a:t>
            </a:r>
            <a:r>
              <a:rPr lang="en-US" sz="2600" i="1"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whilst these inputs are decomposed</a:t>
            </a:r>
            <a:r>
              <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 </a:t>
            </a:r>
          </a:p>
          <a:p>
            <a:pPr marL="0" indent="0">
              <a:buNone/>
            </a:pPr>
            <a:endPar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endParaRPr>
          </a:p>
          <a:p>
            <a:pPr marL="0" indent="0">
              <a:buNone/>
            </a:pPr>
            <a:endParaRPr lang="en-US" dirty="0"/>
          </a:p>
        </p:txBody>
      </p:sp>
      <p:pic>
        <p:nvPicPr>
          <p:cNvPr id="7" name="Picture 6">
            <a:extLst>
              <a:ext uri="{FF2B5EF4-FFF2-40B4-BE49-F238E27FC236}">
                <a16:creationId xmlns:a16="http://schemas.microsoft.com/office/drawing/2014/main" id="{BFA77BAE-78CF-CF44-9AED-DB0433C34A91}"/>
              </a:ext>
            </a:extLst>
          </p:cNvPr>
          <p:cNvPicPr>
            <a:picLocks noChangeAspect="1"/>
          </p:cNvPicPr>
          <p:nvPr/>
        </p:nvPicPr>
        <p:blipFill>
          <a:blip r:embed="rId3"/>
          <a:stretch>
            <a:fillRect/>
          </a:stretch>
        </p:blipFill>
        <p:spPr>
          <a:xfrm>
            <a:off x="1148862" y="1266093"/>
            <a:ext cx="6096000" cy="4572000"/>
          </a:xfrm>
          <a:prstGeom prst="rect">
            <a:avLst/>
          </a:prstGeom>
        </p:spPr>
      </p:pic>
      <p:sp>
        <p:nvSpPr>
          <p:cNvPr id="8" name="TextBox 7">
            <a:extLst>
              <a:ext uri="{FF2B5EF4-FFF2-40B4-BE49-F238E27FC236}">
                <a16:creationId xmlns:a16="http://schemas.microsoft.com/office/drawing/2014/main" id="{A920EDE6-CCBB-014F-A2C9-5FA1B4AD5045}"/>
              </a:ext>
            </a:extLst>
          </p:cNvPr>
          <p:cNvSpPr txBox="1"/>
          <p:nvPr/>
        </p:nvSpPr>
        <p:spPr>
          <a:xfrm>
            <a:off x="1400908" y="5591907"/>
            <a:ext cx="5591908" cy="1015663"/>
          </a:xfrm>
          <a:prstGeom prst="rect">
            <a:avLst/>
          </a:prstGeom>
          <a:noFill/>
        </p:spPr>
        <p:txBody>
          <a:bodyPr wrap="square" rtlCol="0">
            <a:spAutoFit/>
          </a:bodyPr>
          <a:lstStyle/>
          <a:p>
            <a:pPr algn="ctr"/>
            <a:br>
              <a:rPr lang="en-US" dirty="0"/>
            </a:br>
            <a:r>
              <a:rPr lang="en-US" sz="2400" dirty="0">
                <a:solidFill>
                  <a:schemeClr val="bg1"/>
                </a:solidFill>
                <a:effectLst>
                  <a:outerShdw blurRad="50800" dist="38100" dir="5400000" algn="t" rotWithShape="0">
                    <a:prstClr val="black">
                      <a:alpha val="40000"/>
                    </a:prstClr>
                  </a:outerShdw>
                </a:effectLst>
              </a:rPr>
              <a:t>Compost under electron microscope</a:t>
            </a:r>
          </a:p>
          <a:p>
            <a:endParaRPr lang="en-US" dirty="0"/>
          </a:p>
        </p:txBody>
      </p:sp>
    </p:spTree>
    <p:extLst>
      <p:ext uri="{BB962C8B-B14F-4D97-AF65-F5344CB8AC3E}">
        <p14:creationId xmlns:p14="http://schemas.microsoft.com/office/powerpoint/2010/main" val="393386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6570" y="573942"/>
            <a:ext cx="4765430" cy="4422531"/>
          </a:xfrm>
        </p:spPr>
        <p:txBody>
          <a:bodyPr>
            <a:normAutofit lnSpcReduction="10000"/>
          </a:bodyPr>
          <a:lstStyle/>
          <a:p>
            <a:pPr marL="0" indent="0">
              <a:buNone/>
            </a:pPr>
            <a:r>
              <a:rPr lang="en-US"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A big caveat?</a:t>
            </a:r>
          </a:p>
          <a:p>
            <a:pPr marL="0" indent="0">
              <a:buNone/>
            </a:pPr>
            <a:endPar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endParaRPr>
          </a:p>
          <a:p>
            <a:pPr marL="0" indent="0">
              <a:buNone/>
            </a:pPr>
            <a:r>
              <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However. if alternative farming systems do not include large inputs of organic matter, if their production is strongly limited by low levels of nutrients such as phosphorus, or if they are of a low intensity nature. the soil community may not differ from a conventional neighbor. </a:t>
            </a:r>
          </a:p>
          <a:p>
            <a:pPr marL="0" indent="0">
              <a:buNone/>
            </a:pPr>
            <a:endPar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endParaRPr>
          </a:p>
          <a:p>
            <a:pPr marL="0" indent="0">
              <a:buNone/>
            </a:pPr>
            <a:endParaRPr lang="en-US" dirty="0"/>
          </a:p>
        </p:txBody>
      </p:sp>
      <p:pic>
        <p:nvPicPr>
          <p:cNvPr id="4" name="Picture 3">
            <a:extLst>
              <a:ext uri="{FF2B5EF4-FFF2-40B4-BE49-F238E27FC236}">
                <a16:creationId xmlns:a16="http://schemas.microsoft.com/office/drawing/2014/main" id="{FFF87682-AB2C-A54F-8520-81349AF3D9C8}"/>
              </a:ext>
            </a:extLst>
          </p:cNvPr>
          <p:cNvPicPr>
            <a:picLocks noChangeAspect="1"/>
          </p:cNvPicPr>
          <p:nvPr/>
        </p:nvPicPr>
        <p:blipFill>
          <a:blip r:embed="rId3"/>
          <a:stretch>
            <a:fillRect/>
          </a:stretch>
        </p:blipFill>
        <p:spPr>
          <a:xfrm>
            <a:off x="1709127" y="1338873"/>
            <a:ext cx="5506497" cy="3657600"/>
          </a:xfrm>
          <a:prstGeom prst="rect">
            <a:avLst/>
          </a:prstGeom>
        </p:spPr>
      </p:pic>
    </p:spTree>
    <p:extLst>
      <p:ext uri="{BB962C8B-B14F-4D97-AF65-F5344CB8AC3E}">
        <p14:creationId xmlns:p14="http://schemas.microsoft.com/office/powerpoint/2010/main" val="31861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6421C"/>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5724" y="1113448"/>
            <a:ext cx="4765430" cy="4631104"/>
          </a:xfrm>
        </p:spPr>
        <p:txBody>
          <a:bodyPr>
            <a:normAutofit lnSpcReduction="10000"/>
          </a:bodyPr>
          <a:lstStyle/>
          <a:p>
            <a:pPr marL="0" indent="0">
              <a:buNone/>
            </a:pPr>
            <a:r>
              <a:rPr lang="en-US"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A critical conclusion</a:t>
            </a:r>
          </a:p>
          <a:p>
            <a:pPr marL="0" indent="0">
              <a:buNone/>
            </a:pPr>
            <a:r>
              <a:rPr lang="en-US" sz="2800" i="1"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…and a decolonial note</a:t>
            </a:r>
          </a:p>
          <a:p>
            <a:pPr marL="0" indent="0">
              <a:buNone/>
            </a:pPr>
            <a:endPar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endParaRPr>
          </a:p>
          <a:p>
            <a:pPr marL="0" indent="0">
              <a:buNone/>
            </a:pPr>
            <a:r>
              <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rPr>
              <a:t>This is often the case in Australia and may occur with increasing frequency in other regions if alternative farms have negative nutrient balances. Hence, an enhanced soil community relative to conventional neighbors should not be considered as a definitive feature of alternative agricultural systems. </a:t>
            </a:r>
          </a:p>
          <a:p>
            <a:pPr marL="0" indent="0">
              <a:buNone/>
            </a:pPr>
            <a:endParaRPr lang="en-US" sz="2600" dirty="0">
              <a:solidFill>
                <a:schemeClr val="bg1"/>
              </a:solidFill>
              <a:effectLst>
                <a:outerShdw blurRad="50800" dist="38100" dir="18900000" algn="bl" rotWithShape="0">
                  <a:prstClr val="black">
                    <a:alpha val="68000"/>
                  </a:prstClr>
                </a:outerShdw>
              </a:effectLst>
              <a:latin typeface="+mj-lt"/>
              <a:ea typeface="Avenir Next" charset="0"/>
              <a:cs typeface="Avenir Next" charset="0"/>
            </a:endParaRPr>
          </a:p>
          <a:p>
            <a:pPr marL="0" indent="0">
              <a:buNone/>
            </a:pPr>
            <a:endParaRPr lang="en-US" dirty="0"/>
          </a:p>
        </p:txBody>
      </p:sp>
      <p:pic>
        <p:nvPicPr>
          <p:cNvPr id="5" name="Picture 4">
            <a:extLst>
              <a:ext uri="{FF2B5EF4-FFF2-40B4-BE49-F238E27FC236}">
                <a16:creationId xmlns:a16="http://schemas.microsoft.com/office/drawing/2014/main" id="{71AE7ABA-3863-9A4D-B392-FCA139B2D289}"/>
              </a:ext>
            </a:extLst>
          </p:cNvPr>
          <p:cNvPicPr>
            <a:picLocks noChangeAspect="1"/>
          </p:cNvPicPr>
          <p:nvPr/>
        </p:nvPicPr>
        <p:blipFill>
          <a:blip r:embed="rId3"/>
          <a:stretch>
            <a:fillRect/>
          </a:stretch>
        </p:blipFill>
        <p:spPr>
          <a:xfrm>
            <a:off x="7315200" y="0"/>
            <a:ext cx="4876800" cy="3657600"/>
          </a:xfrm>
          <a:prstGeom prst="rect">
            <a:avLst/>
          </a:prstGeom>
        </p:spPr>
      </p:pic>
      <p:pic>
        <p:nvPicPr>
          <p:cNvPr id="7" name="Picture 6">
            <a:extLst>
              <a:ext uri="{FF2B5EF4-FFF2-40B4-BE49-F238E27FC236}">
                <a16:creationId xmlns:a16="http://schemas.microsoft.com/office/drawing/2014/main" id="{E0F3C041-641A-474A-9D11-EACFF67B5880}"/>
              </a:ext>
            </a:extLst>
          </p:cNvPr>
          <p:cNvPicPr>
            <a:picLocks noChangeAspect="1"/>
          </p:cNvPicPr>
          <p:nvPr/>
        </p:nvPicPr>
        <p:blipFill>
          <a:blip r:embed="rId4"/>
          <a:stretch>
            <a:fillRect/>
          </a:stretch>
        </p:blipFill>
        <p:spPr>
          <a:xfrm>
            <a:off x="7315198" y="3657600"/>
            <a:ext cx="4876801" cy="3200400"/>
          </a:xfrm>
          <a:prstGeom prst="rect">
            <a:avLst/>
          </a:prstGeom>
        </p:spPr>
      </p:pic>
    </p:spTree>
    <p:extLst>
      <p:ext uri="{BB962C8B-B14F-4D97-AF65-F5344CB8AC3E}">
        <p14:creationId xmlns:p14="http://schemas.microsoft.com/office/powerpoint/2010/main" val="3613026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175826"/>
            <a:ext cx="4762499" cy="2506348"/>
          </a:xfrm>
        </p:spPr>
        <p:txBody>
          <a:bodyPr>
            <a:noAutofit/>
          </a:bodyPr>
          <a:lstStyle/>
          <a:p>
            <a:pPr marL="0" indent="0" algn="r">
              <a:buNone/>
            </a:pPr>
            <a:r>
              <a:rPr lang="en-US" sz="2800" dirty="0">
                <a:solidFill>
                  <a:srgbClr val="FFFFFF"/>
                </a:solidFill>
                <a:effectLst>
                  <a:outerShdw blurRad="38100" dist="38100" dir="2700000" algn="tl">
                    <a:srgbClr val="000000">
                      <a:alpha val="43137"/>
                    </a:srgbClr>
                  </a:outerShdw>
                </a:effectLst>
              </a:rPr>
              <a:t>The most statistically significant difference is in the density of vesicular-arbuscular mycorrhizal (VAM) fungi at p&lt;O.OOI (or less than 1:1000 chance of being wrong). </a:t>
            </a:r>
          </a:p>
        </p:txBody>
      </p:sp>
      <p:pic>
        <p:nvPicPr>
          <p:cNvPr id="6" name="Picture 5">
            <a:extLst>
              <a:ext uri="{FF2B5EF4-FFF2-40B4-BE49-F238E27FC236}">
                <a16:creationId xmlns:a16="http://schemas.microsoft.com/office/drawing/2014/main" id="{220A5E94-AD2F-9A45-B048-97D992EDE4E6}"/>
              </a:ext>
            </a:extLst>
          </p:cNvPr>
          <p:cNvPicPr>
            <a:picLocks noChangeAspect="1"/>
          </p:cNvPicPr>
          <p:nvPr/>
        </p:nvPicPr>
        <p:blipFill>
          <a:blip r:embed="rId3"/>
          <a:stretch>
            <a:fillRect/>
          </a:stretch>
        </p:blipFill>
        <p:spPr>
          <a:xfrm>
            <a:off x="4994519" y="1143000"/>
            <a:ext cx="6721231" cy="4572000"/>
          </a:xfrm>
          <a:prstGeom prst="rect">
            <a:avLst/>
          </a:prstGeom>
        </p:spPr>
      </p:pic>
    </p:spTree>
    <p:extLst>
      <p:ext uri="{BB962C8B-B14F-4D97-AF65-F5344CB8AC3E}">
        <p14:creationId xmlns:p14="http://schemas.microsoft.com/office/powerpoint/2010/main" val="225068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BB44F7-8915-E74E-86E1-C2B53651679B}"/>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effectLst>
                  <a:outerShdw blurRad="50800" dist="38100" dir="5400000" algn="t" rotWithShape="0">
                    <a:prstClr val="black">
                      <a:alpha val="40000"/>
                    </a:prstClr>
                  </a:outerShdw>
                </a:effectLst>
              </a:rPr>
              <a:t>Critique</a:t>
            </a:r>
          </a:p>
        </p:txBody>
      </p:sp>
      <p:graphicFrame>
        <p:nvGraphicFramePr>
          <p:cNvPr id="13" name="Content Placeholder 2">
            <a:extLst>
              <a:ext uri="{FF2B5EF4-FFF2-40B4-BE49-F238E27FC236}">
                <a16:creationId xmlns:a16="http://schemas.microsoft.com/office/drawing/2014/main" id="{20E2AE6D-F5F3-4CC2-A86E-A47404D0F762}"/>
              </a:ext>
            </a:extLst>
          </p:cNvPr>
          <p:cNvGraphicFramePr>
            <a:graphicFrameLocks noGrp="1"/>
          </p:cNvGraphicFramePr>
          <p:nvPr>
            <p:ph idx="1"/>
            <p:extLst>
              <p:ext uri="{D42A27DB-BD31-4B8C-83A1-F6EECF244321}">
                <p14:modId xmlns:p14="http://schemas.microsoft.com/office/powerpoint/2010/main" val="355512626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58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BB44F7-8915-E74E-86E1-C2B53651679B}"/>
              </a:ext>
            </a:extLst>
          </p:cNvPr>
          <p:cNvSpPr>
            <a:spLocks noGrp="1"/>
          </p:cNvSpPr>
          <p:nvPr>
            <p:ph type="title"/>
          </p:nvPr>
        </p:nvSpPr>
        <p:spPr>
          <a:xfrm>
            <a:off x="863029" y="1012004"/>
            <a:ext cx="3416158" cy="4795408"/>
          </a:xfrm>
        </p:spPr>
        <p:txBody>
          <a:bodyPr>
            <a:normAutofit/>
          </a:bodyPr>
          <a:lstStyle/>
          <a:p>
            <a:pPr algn="ctr"/>
            <a:r>
              <a:rPr lang="en-US" dirty="0">
                <a:solidFill>
                  <a:srgbClr val="FFFFFF"/>
                </a:solidFill>
                <a:effectLst>
                  <a:outerShdw blurRad="50800" dist="38100" dir="5400000" algn="t" rotWithShape="0">
                    <a:prstClr val="black">
                      <a:alpha val="40000"/>
                    </a:prstClr>
                  </a:outerShdw>
                </a:effectLst>
              </a:rPr>
              <a:t>Critique</a:t>
            </a:r>
          </a:p>
        </p:txBody>
      </p:sp>
      <p:graphicFrame>
        <p:nvGraphicFramePr>
          <p:cNvPr id="13" name="Content Placeholder 2">
            <a:extLst>
              <a:ext uri="{FF2B5EF4-FFF2-40B4-BE49-F238E27FC236}">
                <a16:creationId xmlns:a16="http://schemas.microsoft.com/office/drawing/2014/main" id="{20E2AE6D-F5F3-4CC2-A86E-A47404D0F762}"/>
              </a:ext>
            </a:extLst>
          </p:cNvPr>
          <p:cNvGraphicFramePr>
            <a:graphicFrameLocks noGrp="1"/>
          </p:cNvGraphicFramePr>
          <p:nvPr>
            <p:ph idx="1"/>
            <p:extLst>
              <p:ext uri="{D42A27DB-BD31-4B8C-83A1-F6EECF244321}">
                <p14:modId xmlns:p14="http://schemas.microsoft.com/office/powerpoint/2010/main" val="7720659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335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13424</TotalTime>
  <Words>989</Words>
  <Application>Microsoft Macintosh PowerPoint</Application>
  <PresentationFormat>Widescreen</PresentationFormat>
  <Paragraphs>46</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1_Office Theme</vt:lpstr>
      <vt:lpstr>Soil Biological Community in Alternative (Organic and Biodynamic) Agricultural Systems?   Megan Ryan </vt:lpstr>
      <vt:lpstr>PowerPoint Presentation</vt:lpstr>
      <vt:lpstr>PowerPoint Presentation</vt:lpstr>
      <vt:lpstr>PowerPoint Presentation</vt:lpstr>
      <vt:lpstr>PowerPoint Presentation</vt:lpstr>
      <vt:lpstr>PowerPoint Presentation</vt:lpstr>
      <vt:lpstr>Critique</vt:lpstr>
      <vt:lpstr>Critique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Nutrigenome and Gut Microbiome  Daniell and Ryan</dc:title>
  <dc:creator>Devon G. Pena</dc:creator>
  <cp:lastModifiedBy>Microsoft Office User</cp:lastModifiedBy>
  <cp:revision>44</cp:revision>
  <dcterms:created xsi:type="dcterms:W3CDTF">2019-05-22T19:52:36Z</dcterms:created>
  <dcterms:modified xsi:type="dcterms:W3CDTF">2020-08-13T19:33:32Z</dcterms:modified>
</cp:coreProperties>
</file>