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72" r:id="rId7"/>
    <p:sldId id="273" r:id="rId8"/>
    <p:sldId id="268" r:id="rId9"/>
    <p:sldId id="274" r:id="rId10"/>
    <p:sldId id="269" r:id="rId11"/>
    <p:sldId id="275" r:id="rId12"/>
    <p:sldId id="270" r:id="rId13"/>
    <p:sldId id="276" r:id="rId14"/>
    <p:sldId id="282" r:id="rId15"/>
    <p:sldId id="271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05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9DEB-52DD-AE44-8592-26699D375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488D1B-6627-BC4D-B3BF-416A80283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BE5B-61DE-5E45-AAF2-2E44EA944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29648-D942-5245-AE71-BE463F9B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5A2FD-556E-5B46-BB9D-17824A603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5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FB569-6E00-AA4A-BC0A-95C7C448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C5FF4-CFF5-3945-8951-643C48FE6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CD4B-23C9-5449-B6CA-703EB552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AAA23-2B05-7B42-9E6D-DDFF8020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154F7-ADC5-0044-939C-12F9F5C02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1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463165-A837-FB4E-B525-6658862A9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9BFE4-4667-4241-8598-785FDADE4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6ABCE-2807-D64B-9266-EE6AE4824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B9021-65E1-9040-A256-D3F92E19B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157D9-A3DC-F64E-87E3-0EA1ED9D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0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069FA-3850-D547-A7B7-9BB39C743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924D-E1BB-934C-9624-85674FB76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C09EA-C661-4C42-99F8-1B210AC72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75CA6-C22D-0A4D-91DE-9D6DD676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C5DE7-2ABE-3D4E-BA1E-5C986DD5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5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FA6F-5843-6345-9810-23C17270F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6E97B-9583-9A4B-9BFA-AF340848A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4E73D-CA32-B247-9022-337627155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52536-F721-384E-AAA5-BA9E0FF9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0C644-FAE1-CE4C-9EA8-9AA4E2B4B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8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84AB5-40B9-A14A-ACCB-98722D863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740BF-2086-6F48-B0D8-83935C269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B852C-9374-5940-9264-1E45539C6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39E0B-7BFB-8B48-8E47-553C0112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DCF2-97BC-6844-AC72-5D4EB342A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F6A4FE-751B-AA4C-A7D8-5AD93D89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1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AAD20-262D-EF43-A367-E30F1522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3D2-6E33-F94C-B4C2-974E7A722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95EDF-8B01-F145-8300-C9EB94F21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588C40-C9AE-5A41-BC0A-D7199BC21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5DD8B9-1D98-E745-9F1F-27EC270DC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782CB9-7732-A646-AA24-21E6A6AA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6B4361-42F6-8243-BA79-74198B05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C5B9FC-FB96-CA4F-9A2F-FE8DE4B1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6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6F830-DE60-8749-A776-1DBCEA9E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625179-E8D8-BF44-A27A-B54622AA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6A5BE-76DB-EA42-84C5-82BA31BC5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2907DA-E815-1340-9CDA-FFB10D698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5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71A11-D085-924C-A1E6-882B08C30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3F2840-F733-A044-BF01-1D20D1A7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1D71E-8A3E-F844-B44D-55119803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5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44758-29E3-6240-A77C-174937DDB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04577-FB8A-9B4F-B762-65239988F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E8B6F-F270-8449-AD51-4AAB14E19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2F523-C98B-AD46-BB64-2E5DC2AA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E85F2-79EF-2F43-BEB3-4287FB66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B0D0AB-A7F0-5240-8DBF-163C0A99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EBB6F-AC9D-CE4C-824A-20BFF692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30D5CD-182A-7A44-B174-C72F21ECC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89995-245A-A54F-8376-400B7E838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FCC69-BE5E-F942-B71C-D7C2F9F4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ADCD0B-13F8-A444-BA8D-34F46FC2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D97CFB-8327-B647-BA17-BF8A6303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5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4521F1-506F-D94B-B6CA-3F2653F7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39937-8426-3F4D-A24B-4040BDDF6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AAA59-46FC-E142-B445-885166D19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81D1-5E69-3741-B14B-E7D9B36EBF8B}" type="datetimeFigureOut">
              <a:rPr lang="en-US" smtClean="0"/>
              <a:t>10/13/20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A11BD-A450-1A45-8F40-5A42B6762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5EEAC-4B97-9D4B-95D2-2C4BC8FA6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0106F-D47F-5543-A046-E0D76B38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2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0EBBB-C0EA-B14D-80FD-38D05EEC5A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3 Lesson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75AEF-E043-364E-BAE6-6F3006D04C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Future Active Indicative</a:t>
            </a:r>
          </a:p>
          <a:p>
            <a:r>
              <a:rPr lang="en-US" dirty="0"/>
              <a:t>The Second Principal Part</a:t>
            </a:r>
          </a:p>
          <a:p>
            <a:r>
              <a:rPr lang="en-US" dirty="0"/>
              <a:t>The Future Active Infinitive</a:t>
            </a:r>
          </a:p>
        </p:txBody>
      </p:sp>
    </p:spTree>
    <p:extLst>
      <p:ext uri="{BB962C8B-B14F-4D97-AF65-F5344CB8AC3E}">
        <p14:creationId xmlns:p14="http://schemas.microsoft.com/office/powerpoint/2010/main" val="2228714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071E-3392-474C-88E7-D1DD0138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Future Active Indicative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836A-5BBF-5048-AE6A-31715B96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Future Tense</a:t>
            </a:r>
            <a:r>
              <a:rPr lang="en-US" dirty="0"/>
              <a:t>: Present stem + </a:t>
            </a:r>
            <a:r>
              <a:rPr lang="en-US" dirty="0" err="1"/>
              <a:t>σ</a:t>
            </a:r>
            <a:r>
              <a:rPr lang="en-US" dirty="0"/>
              <a:t> + personal endings (p. 31)</a:t>
            </a:r>
          </a:p>
          <a:p>
            <a:r>
              <a:rPr lang="el-GR" dirty="0"/>
              <a:t>κ</a:t>
            </a:r>
            <a:r>
              <a:rPr lang="en-US" dirty="0" err="1"/>
              <a:t>ελεύω</a:t>
            </a:r>
            <a:r>
              <a:rPr lang="en-US" dirty="0"/>
              <a:t>,</a:t>
            </a:r>
            <a:r>
              <a:rPr lang="el-GR" dirty="0"/>
              <a:t> κελεύσω</a:t>
            </a:r>
            <a:r>
              <a:rPr lang="en-US" dirty="0"/>
              <a:t>  “order, command”	Future stem: </a:t>
            </a:r>
            <a:r>
              <a:rPr lang="el-GR" b="1" dirty="0" err="1"/>
              <a:t>κελεύσ</a:t>
            </a:r>
            <a:r>
              <a:rPr lang="en-US" dirty="0"/>
              <a:t>-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19D305-B73D-9446-B176-E7B89C577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460000"/>
              </p:ext>
            </p:extLst>
          </p:nvPr>
        </p:nvGraphicFramePr>
        <p:xfrm>
          <a:off x="141890" y="3429000"/>
          <a:ext cx="11729545" cy="261313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08538">
                  <a:extLst>
                    <a:ext uri="{9D8B030D-6E8A-4147-A177-3AD203B41FA5}">
                      <a16:colId xmlns:a16="http://schemas.microsoft.com/office/drawing/2014/main" val="3852357536"/>
                    </a:ext>
                  </a:extLst>
                </a:gridCol>
                <a:gridCol w="5086850">
                  <a:extLst>
                    <a:ext uri="{9D8B030D-6E8A-4147-A177-3AD203B41FA5}">
                      <a16:colId xmlns:a16="http://schemas.microsoft.com/office/drawing/2014/main" val="3436984857"/>
                    </a:ext>
                  </a:extLst>
                </a:gridCol>
                <a:gridCol w="5334157">
                  <a:extLst>
                    <a:ext uri="{9D8B030D-6E8A-4147-A177-3AD203B41FA5}">
                      <a16:colId xmlns:a16="http://schemas.microsoft.com/office/drawing/2014/main" val="409344161"/>
                    </a:ext>
                  </a:extLst>
                </a:gridCol>
              </a:tblGrid>
              <a:tr h="499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 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singular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plural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63951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1st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I will order: </a:t>
                      </a:r>
                      <a:r>
                        <a:rPr lang="el-GR" sz="2500" b="0" dirty="0" err="1">
                          <a:effectLst/>
                        </a:rPr>
                        <a:t>κελεύ</a:t>
                      </a:r>
                      <a:r>
                        <a:rPr lang="el-GR" sz="2500" b="1" dirty="0" err="1">
                          <a:effectLst/>
                        </a:rPr>
                        <a:t>σ</a:t>
                      </a:r>
                      <a:r>
                        <a:rPr lang="en-US" sz="2500" b="1" dirty="0">
                          <a:effectLst/>
                        </a:rPr>
                        <a:t> + </a:t>
                      </a:r>
                      <a:r>
                        <a:rPr lang="el-GR" sz="2500" b="1" dirty="0">
                          <a:effectLst/>
                        </a:rPr>
                        <a:t>ω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We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0" dirty="0" err="1">
                          <a:effectLst/>
                        </a:rPr>
                        <a:t>κελεύ</a:t>
                      </a:r>
                      <a:r>
                        <a:rPr lang="el-GR" sz="2500" b="1" dirty="0" err="1">
                          <a:effectLst/>
                        </a:rPr>
                        <a:t>σ</a:t>
                      </a:r>
                      <a:r>
                        <a:rPr lang="en-US" sz="2500" b="1" dirty="0">
                          <a:effectLst/>
                        </a:rPr>
                        <a:t> + </a:t>
                      </a:r>
                      <a:r>
                        <a:rPr lang="el-GR" sz="2500" b="1" dirty="0" err="1">
                          <a:effectLst/>
                        </a:rPr>
                        <a:t>ομεν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29847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2nd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0" dirty="0" err="1">
                          <a:effectLst/>
                        </a:rPr>
                        <a:t>κελεύ</a:t>
                      </a:r>
                      <a:r>
                        <a:rPr lang="el-GR" sz="2500" b="1" dirty="0" err="1">
                          <a:effectLst/>
                        </a:rPr>
                        <a:t>σ</a:t>
                      </a:r>
                      <a:r>
                        <a:rPr lang="en-US" sz="2500" b="1" dirty="0">
                          <a:effectLst/>
                        </a:rPr>
                        <a:t> + </a:t>
                      </a:r>
                      <a:r>
                        <a:rPr lang="el-GR" sz="2500" b="1" dirty="0">
                          <a:effectLst/>
                        </a:rPr>
                        <a:t>εις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(pl)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0" dirty="0" err="1">
                          <a:effectLst/>
                        </a:rPr>
                        <a:t>κελεύ</a:t>
                      </a:r>
                      <a:r>
                        <a:rPr lang="el-GR" sz="2500" b="1" dirty="0" err="1">
                          <a:effectLst/>
                        </a:rPr>
                        <a:t>σ</a:t>
                      </a:r>
                      <a:r>
                        <a:rPr lang="en-US" sz="2500" b="1" dirty="0">
                          <a:effectLst/>
                        </a:rPr>
                        <a:t> + </a:t>
                      </a:r>
                      <a:r>
                        <a:rPr lang="el-GR" sz="2500" b="1" dirty="0" err="1">
                          <a:effectLst/>
                        </a:rPr>
                        <a:t>ετε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82905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3rd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She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0" dirty="0" err="1">
                          <a:effectLst/>
                        </a:rPr>
                        <a:t>κελεύ</a:t>
                      </a:r>
                      <a:r>
                        <a:rPr lang="el-GR" sz="2500" b="1" dirty="0" err="1">
                          <a:effectLst/>
                        </a:rPr>
                        <a:t>σ</a:t>
                      </a:r>
                      <a:r>
                        <a:rPr lang="en-US" sz="2500" b="1" dirty="0">
                          <a:effectLst/>
                        </a:rPr>
                        <a:t> + </a:t>
                      </a:r>
                      <a:r>
                        <a:rPr lang="el-GR" sz="2500" b="1" dirty="0">
                          <a:effectLst/>
                        </a:rPr>
                        <a:t>ει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They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0" dirty="0" err="1">
                          <a:effectLst/>
                        </a:rPr>
                        <a:t>κελεύ</a:t>
                      </a:r>
                      <a:r>
                        <a:rPr lang="el-GR" sz="2500" b="1" dirty="0" err="1">
                          <a:effectLst/>
                        </a:rPr>
                        <a:t>σ</a:t>
                      </a:r>
                      <a:r>
                        <a:rPr lang="en-US" sz="2500" b="1" dirty="0">
                          <a:effectLst/>
                        </a:rPr>
                        <a:t> + </a:t>
                      </a:r>
                      <a:r>
                        <a:rPr lang="el-GR" sz="2500" b="1" dirty="0" err="1">
                          <a:effectLst/>
                        </a:rPr>
                        <a:t>ουσι</a:t>
                      </a:r>
                      <a:r>
                        <a:rPr lang="en-US" sz="2500" b="1" dirty="0">
                          <a:effectLst/>
                        </a:rPr>
                        <a:t>(</a:t>
                      </a:r>
                      <a:r>
                        <a:rPr lang="el-GR" sz="2500" b="1" dirty="0">
                          <a:effectLst/>
                        </a:rPr>
                        <a:t>ν</a:t>
                      </a:r>
                      <a:r>
                        <a:rPr lang="en-US" sz="2500" b="1" dirty="0">
                          <a:effectLst/>
                        </a:rPr>
                        <a:t>)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20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373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071E-3392-474C-88E7-D1DD0138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Future </a:t>
            </a:r>
            <a:r>
              <a:rPr lang="en-US"/>
              <a:t>Active Indicative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836A-5BBF-5048-AE6A-31715B96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Future Tense</a:t>
            </a:r>
            <a:r>
              <a:rPr lang="en-US" dirty="0"/>
              <a:t>: Present stem + </a:t>
            </a:r>
            <a:r>
              <a:rPr lang="en-US" dirty="0" err="1"/>
              <a:t>σ</a:t>
            </a:r>
            <a:r>
              <a:rPr lang="en-US" dirty="0"/>
              <a:t> + personal endings (p. 31)</a:t>
            </a:r>
          </a:p>
          <a:p>
            <a:r>
              <a:rPr lang="el-GR" dirty="0"/>
              <a:t>κ</a:t>
            </a:r>
            <a:r>
              <a:rPr lang="en-US" dirty="0" err="1"/>
              <a:t>ελεύω</a:t>
            </a:r>
            <a:r>
              <a:rPr lang="en-US" dirty="0"/>
              <a:t>,</a:t>
            </a:r>
            <a:r>
              <a:rPr lang="el-GR" dirty="0"/>
              <a:t> κελεύσω</a:t>
            </a:r>
            <a:r>
              <a:rPr lang="en-US" dirty="0"/>
              <a:t>  “order, command”	Future stem: </a:t>
            </a:r>
            <a:r>
              <a:rPr lang="el-GR" b="1" dirty="0" err="1"/>
              <a:t>κελεύσ</a:t>
            </a:r>
            <a:r>
              <a:rPr lang="en-US" dirty="0"/>
              <a:t>-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19D305-B73D-9446-B176-E7B89C577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35275"/>
              </p:ext>
            </p:extLst>
          </p:nvPr>
        </p:nvGraphicFramePr>
        <p:xfrm>
          <a:off x="141890" y="3429000"/>
          <a:ext cx="11729545" cy="261313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08538">
                  <a:extLst>
                    <a:ext uri="{9D8B030D-6E8A-4147-A177-3AD203B41FA5}">
                      <a16:colId xmlns:a16="http://schemas.microsoft.com/office/drawing/2014/main" val="3852357536"/>
                    </a:ext>
                  </a:extLst>
                </a:gridCol>
                <a:gridCol w="5086850">
                  <a:extLst>
                    <a:ext uri="{9D8B030D-6E8A-4147-A177-3AD203B41FA5}">
                      <a16:colId xmlns:a16="http://schemas.microsoft.com/office/drawing/2014/main" val="3436984857"/>
                    </a:ext>
                  </a:extLst>
                </a:gridCol>
                <a:gridCol w="5334157">
                  <a:extLst>
                    <a:ext uri="{9D8B030D-6E8A-4147-A177-3AD203B41FA5}">
                      <a16:colId xmlns:a16="http://schemas.microsoft.com/office/drawing/2014/main" val="409344161"/>
                    </a:ext>
                  </a:extLst>
                </a:gridCol>
              </a:tblGrid>
              <a:tr h="499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 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singular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plural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63951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1st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I will order: </a:t>
                      </a:r>
                      <a:r>
                        <a:rPr lang="el-GR" sz="2500" b="1" dirty="0">
                          <a:effectLst/>
                        </a:rPr>
                        <a:t>κελεύσω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We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 err="1">
                          <a:effectLst/>
                        </a:rPr>
                        <a:t>κελεύσομεν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29847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2nd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κελεύσεις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(pl)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κελεύσετε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82905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3rd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She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κελεύσει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They will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 err="1">
                          <a:effectLst/>
                        </a:rPr>
                        <a:t>κελεύσουσι</a:t>
                      </a:r>
                      <a:r>
                        <a:rPr lang="en-US" sz="2500" b="1" dirty="0">
                          <a:effectLst/>
                        </a:rPr>
                        <a:t>(</a:t>
                      </a:r>
                      <a:r>
                        <a:rPr lang="el-GR" sz="2500" b="1" dirty="0">
                          <a:effectLst/>
                        </a:rPr>
                        <a:t>ν</a:t>
                      </a:r>
                      <a:r>
                        <a:rPr lang="en-US" sz="2500" b="1" dirty="0">
                          <a:effectLst/>
                        </a:rPr>
                        <a:t>)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20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8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38A3F-3227-5248-8951-16EBDDAF8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Euphony and Principal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F7DD8-BB82-6847-B525-B893BD4B9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244"/>
          </a:xfrm>
        </p:spPr>
        <p:txBody>
          <a:bodyPr>
            <a:normAutofit/>
          </a:bodyPr>
          <a:lstStyle/>
          <a:p>
            <a:r>
              <a:rPr lang="en-US" dirty="0"/>
              <a:t>All future forms add an “s” sound to the stem. However, this does not always result in a </a:t>
            </a:r>
            <a:r>
              <a:rPr lang="el-GR" dirty="0"/>
              <a:t>σ</a:t>
            </a:r>
            <a:r>
              <a:rPr lang="en-US" dirty="0"/>
              <a:t>- at the end of the stem because of a concept called </a:t>
            </a:r>
            <a:r>
              <a:rPr lang="en-US" b="1" dirty="0"/>
              <a:t>euphony.</a:t>
            </a:r>
          </a:p>
          <a:p>
            <a:endParaRPr lang="en-US" dirty="0"/>
          </a:p>
          <a:p>
            <a:r>
              <a:rPr lang="en-US" b="1" dirty="0"/>
              <a:t>Euphony: </a:t>
            </a:r>
          </a:p>
          <a:p>
            <a:pPr lvl="1"/>
            <a:r>
              <a:rPr lang="en-US" dirty="0"/>
              <a:t>If present stem ends in vowel or a diphthong, adding a sigma to form a future presents no complications. (e.g. </a:t>
            </a:r>
            <a:r>
              <a:rPr lang="el-GR" dirty="0"/>
              <a:t>κελεύω, κελεύσω</a:t>
            </a:r>
            <a:r>
              <a:rPr lang="en-US" dirty="0"/>
              <a:t>) </a:t>
            </a:r>
            <a:endParaRPr lang="el-GR" dirty="0"/>
          </a:p>
          <a:p>
            <a:pPr lvl="1"/>
            <a:r>
              <a:rPr lang="en-US" dirty="0"/>
              <a:t>If the present ends in a consonant, the combination between the consonant the sigma produces either a double consonant (</a:t>
            </a:r>
            <a:r>
              <a:rPr lang="en-US" dirty="0" err="1"/>
              <a:t>ψ</a:t>
            </a:r>
            <a:r>
              <a:rPr lang="en-US" dirty="0"/>
              <a:t>, </a:t>
            </a:r>
            <a:r>
              <a:rPr lang="en-US" dirty="0" err="1"/>
              <a:t>ξ</a:t>
            </a:r>
            <a:r>
              <a:rPr lang="en-US" dirty="0"/>
              <a:t>) or a change to avoid a weird sound.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809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C30E7-B18C-7643-BEF8-0E54DDAB8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adding </a:t>
            </a:r>
            <a:r>
              <a:rPr lang="en-US" dirty="0" err="1"/>
              <a:t>σ</a:t>
            </a:r>
            <a:r>
              <a:rPr lang="en-US" dirty="0"/>
              <a:t> to present stem in consonant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7C42A-76DA-1542-9A64-6478EE774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These are the most important changes:</a:t>
            </a:r>
            <a:endParaRPr lang="el-GR" dirty="0"/>
          </a:p>
          <a:p>
            <a:pPr lvl="1"/>
            <a:r>
              <a:rPr lang="en-US" dirty="0"/>
              <a:t>Labials</a:t>
            </a:r>
            <a:r>
              <a:rPr lang="el-GR" dirty="0"/>
              <a:t>:  β, π, φ + σ   = ψ</a:t>
            </a:r>
            <a:r>
              <a:rPr lang="en-US" dirty="0"/>
              <a:t> [β  devoices to π; </a:t>
            </a:r>
            <a:r>
              <a:rPr lang="en-US" dirty="0" err="1"/>
              <a:t>φ</a:t>
            </a:r>
            <a:r>
              <a:rPr lang="en-US" dirty="0"/>
              <a:t> </a:t>
            </a:r>
            <a:r>
              <a:rPr lang="en-US" dirty="0" err="1"/>
              <a:t>deaspirates</a:t>
            </a:r>
            <a:r>
              <a:rPr lang="en-US" dirty="0"/>
              <a:t> to π: π+</a:t>
            </a:r>
            <a:r>
              <a:rPr lang="en-US" dirty="0" err="1"/>
              <a:t>σ</a:t>
            </a:r>
            <a:r>
              <a:rPr lang="en-US" dirty="0"/>
              <a:t> = </a:t>
            </a:r>
            <a:r>
              <a:rPr lang="en-US" dirty="0" err="1"/>
              <a:t>ψ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Palatals</a:t>
            </a:r>
            <a:r>
              <a:rPr lang="el-GR" dirty="0"/>
              <a:t>: κ, γ, χ  + σ   = ξ</a:t>
            </a:r>
            <a:r>
              <a:rPr lang="en-US" dirty="0"/>
              <a:t> [</a:t>
            </a:r>
            <a:r>
              <a:rPr lang="en-US" dirty="0" err="1"/>
              <a:t>γ</a:t>
            </a:r>
            <a:r>
              <a:rPr lang="en-US" dirty="0"/>
              <a:t> devoices to </a:t>
            </a:r>
            <a:r>
              <a:rPr lang="en-US" dirty="0" err="1"/>
              <a:t>κ</a:t>
            </a:r>
            <a:r>
              <a:rPr lang="en-US" dirty="0"/>
              <a:t>; </a:t>
            </a:r>
            <a:r>
              <a:rPr lang="en-US" dirty="0" err="1"/>
              <a:t>χ</a:t>
            </a:r>
            <a:r>
              <a:rPr lang="en-US" dirty="0"/>
              <a:t> </a:t>
            </a:r>
            <a:r>
              <a:rPr lang="en-US" dirty="0" err="1"/>
              <a:t>deaspirates</a:t>
            </a:r>
            <a:r>
              <a:rPr lang="en-US" dirty="0"/>
              <a:t> to </a:t>
            </a:r>
            <a:r>
              <a:rPr lang="en-US" dirty="0" err="1"/>
              <a:t>κ</a:t>
            </a:r>
            <a:r>
              <a:rPr lang="en-US" dirty="0"/>
              <a:t>: </a:t>
            </a:r>
            <a:r>
              <a:rPr lang="en-US" dirty="0" err="1"/>
              <a:t>κ+σ</a:t>
            </a:r>
            <a:r>
              <a:rPr lang="en-US" dirty="0"/>
              <a:t> = </a:t>
            </a:r>
            <a:r>
              <a:rPr lang="en-US" dirty="0" err="1"/>
              <a:t>ξ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Dentals</a:t>
            </a:r>
            <a:r>
              <a:rPr lang="el-GR" dirty="0"/>
              <a:t>: τ, δ, θ  + σ   = σ</a:t>
            </a:r>
            <a:r>
              <a:rPr lang="en-US" dirty="0"/>
              <a:t>  [</a:t>
            </a:r>
            <a:r>
              <a:rPr lang="en-US" dirty="0" err="1"/>
              <a:t>δ</a:t>
            </a:r>
            <a:r>
              <a:rPr lang="en-US" dirty="0"/>
              <a:t> devoices to </a:t>
            </a:r>
            <a:r>
              <a:rPr lang="en-US" dirty="0" err="1"/>
              <a:t>τ</a:t>
            </a:r>
            <a:r>
              <a:rPr lang="en-US" dirty="0"/>
              <a:t>; </a:t>
            </a:r>
            <a:r>
              <a:rPr lang="en-US" dirty="0" err="1"/>
              <a:t>θ</a:t>
            </a:r>
            <a:r>
              <a:rPr lang="en-US" dirty="0"/>
              <a:t> </a:t>
            </a:r>
            <a:r>
              <a:rPr lang="en-US" dirty="0" err="1"/>
              <a:t>deaspirates</a:t>
            </a:r>
            <a:r>
              <a:rPr lang="en-US" dirty="0"/>
              <a:t> to </a:t>
            </a:r>
            <a:r>
              <a:rPr lang="en-US" dirty="0" err="1"/>
              <a:t>τ</a:t>
            </a:r>
            <a:r>
              <a:rPr lang="en-US" dirty="0"/>
              <a:t>: </a:t>
            </a:r>
            <a:r>
              <a:rPr lang="en-US" dirty="0" err="1"/>
              <a:t>τσ</a:t>
            </a:r>
            <a:r>
              <a:rPr lang="en-US" dirty="0"/>
              <a:t> &gt; </a:t>
            </a:r>
            <a:r>
              <a:rPr lang="en-US" dirty="0" err="1"/>
              <a:t>σσ</a:t>
            </a:r>
            <a:r>
              <a:rPr lang="en-US" dirty="0"/>
              <a:t>; first </a:t>
            </a:r>
            <a:r>
              <a:rPr lang="en-US" dirty="0" err="1"/>
              <a:t>σ</a:t>
            </a:r>
            <a:r>
              <a:rPr lang="en-US" dirty="0"/>
              <a:t> drops out)]</a:t>
            </a:r>
          </a:p>
          <a:p>
            <a:pPr lvl="1"/>
            <a:r>
              <a:rPr lang="el-GR" dirty="0" err="1"/>
              <a:t>πτ</a:t>
            </a:r>
            <a:r>
              <a:rPr lang="el-GR" dirty="0"/>
              <a:t>: </a:t>
            </a:r>
            <a:r>
              <a:rPr lang="el-GR" dirty="0" err="1"/>
              <a:t>πτ</a:t>
            </a:r>
            <a:r>
              <a:rPr lang="el-GR" dirty="0"/>
              <a:t> + σ =  ψ</a:t>
            </a:r>
            <a:r>
              <a:rPr lang="en-US" dirty="0"/>
              <a:t> [π</a:t>
            </a:r>
            <a:r>
              <a:rPr lang="en-US" dirty="0" err="1"/>
              <a:t>τσ</a:t>
            </a:r>
            <a:r>
              <a:rPr lang="en-US" dirty="0"/>
              <a:t> &gt; π</a:t>
            </a:r>
            <a:r>
              <a:rPr lang="en-US" dirty="0" err="1"/>
              <a:t>σ</a:t>
            </a:r>
            <a:r>
              <a:rPr lang="en-US" dirty="0"/>
              <a:t> (</a:t>
            </a:r>
            <a:r>
              <a:rPr lang="en-US" dirty="0" err="1"/>
              <a:t>τ</a:t>
            </a:r>
            <a:r>
              <a:rPr lang="en-US" dirty="0"/>
              <a:t> drops out), π</a:t>
            </a:r>
            <a:r>
              <a:rPr lang="en-US" dirty="0" err="1"/>
              <a:t>σ</a:t>
            </a:r>
            <a:r>
              <a:rPr lang="en-US" dirty="0"/>
              <a:t>=</a:t>
            </a:r>
            <a:r>
              <a:rPr lang="en-US" dirty="0" err="1"/>
              <a:t>ψ</a:t>
            </a:r>
            <a:r>
              <a:rPr lang="en-US" dirty="0"/>
              <a:t>]</a:t>
            </a:r>
          </a:p>
          <a:p>
            <a:pPr lvl="1"/>
            <a:r>
              <a:rPr lang="el-GR" dirty="0" err="1"/>
              <a:t>ττ</a:t>
            </a:r>
            <a:r>
              <a:rPr lang="el-GR" dirty="0"/>
              <a:t>: </a:t>
            </a:r>
            <a:r>
              <a:rPr lang="el-GR" dirty="0" err="1"/>
              <a:t>ττ</a:t>
            </a:r>
            <a:r>
              <a:rPr lang="el-GR" dirty="0"/>
              <a:t>  + σ =  ξ</a:t>
            </a:r>
            <a:r>
              <a:rPr lang="en-US" dirty="0"/>
              <a:t> [stems in -</a:t>
            </a:r>
            <a:r>
              <a:rPr lang="en-US" dirty="0" err="1"/>
              <a:t>ττ</a:t>
            </a:r>
            <a:r>
              <a:rPr lang="en-US" dirty="0"/>
              <a:t> are from orig. </a:t>
            </a:r>
            <a:r>
              <a:rPr lang="el-GR" dirty="0"/>
              <a:t>κ</a:t>
            </a:r>
            <a:r>
              <a:rPr lang="en-US" baseline="30000" dirty="0"/>
              <a:t>y</a:t>
            </a:r>
            <a:r>
              <a:rPr lang="el-GR" dirty="0"/>
              <a:t>, γ</a:t>
            </a:r>
            <a:r>
              <a:rPr lang="en-US" baseline="30000" dirty="0"/>
              <a:t>y</a:t>
            </a:r>
            <a:r>
              <a:rPr lang="el-GR" dirty="0"/>
              <a:t>, χ</a:t>
            </a:r>
            <a:r>
              <a:rPr lang="en-US" baseline="30000" dirty="0"/>
              <a:t>y</a:t>
            </a:r>
            <a:r>
              <a:rPr lang="en-US" dirty="0"/>
              <a:t>; </a:t>
            </a:r>
            <a:r>
              <a:rPr lang="en-US" baseline="30000" dirty="0"/>
              <a:t>y</a:t>
            </a:r>
            <a:r>
              <a:rPr lang="en-US" dirty="0"/>
              <a:t> drops out, then </a:t>
            </a:r>
            <a:r>
              <a:rPr lang="el-GR" dirty="0"/>
              <a:t>κ, γ, χ  + σ = ξ</a:t>
            </a:r>
            <a:r>
              <a:rPr lang="en-US" dirty="0"/>
              <a:t>] </a:t>
            </a:r>
          </a:p>
          <a:p>
            <a:r>
              <a:rPr lang="en-US" dirty="0"/>
              <a:t>You can see the changes in the following principal parts:</a:t>
            </a:r>
          </a:p>
          <a:p>
            <a:pPr lvl="1"/>
            <a:r>
              <a:rPr lang="en-US" dirty="0"/>
              <a:t>Labial: </a:t>
            </a:r>
            <a:r>
              <a:rPr lang="el-GR" dirty="0"/>
              <a:t>γράφω, γράψω </a:t>
            </a:r>
            <a:endParaRPr lang="en-US" dirty="0"/>
          </a:p>
          <a:p>
            <a:pPr lvl="1"/>
            <a:r>
              <a:rPr lang="en-US" dirty="0"/>
              <a:t>Labial: </a:t>
            </a:r>
            <a:r>
              <a:rPr lang="el-GR" dirty="0"/>
              <a:t>πέμπω, πέμψω </a:t>
            </a:r>
            <a:endParaRPr lang="en-US" dirty="0"/>
          </a:p>
          <a:p>
            <a:pPr lvl="1"/>
            <a:r>
              <a:rPr lang="en-US" dirty="0"/>
              <a:t>Dental: </a:t>
            </a:r>
            <a:r>
              <a:rPr lang="el-GR" dirty="0"/>
              <a:t>σπεύδω, σπεύσω </a:t>
            </a:r>
            <a:endParaRPr lang="en-US" dirty="0"/>
          </a:p>
          <a:p>
            <a:pPr lvl="1"/>
            <a:r>
              <a:rPr lang="el-GR" dirty="0" err="1"/>
              <a:t>πτ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βλάπτω, βλάψω </a:t>
            </a:r>
            <a:endParaRPr lang="en-US" dirty="0"/>
          </a:p>
          <a:p>
            <a:pPr lvl="1"/>
            <a:r>
              <a:rPr lang="el-GR" dirty="0" err="1"/>
              <a:t>ττ</a:t>
            </a:r>
            <a:r>
              <a:rPr lang="el-GR" dirty="0"/>
              <a:t>: </a:t>
            </a:r>
            <a:r>
              <a:rPr lang="el-GR" dirty="0" err="1"/>
              <a:t>φυλάττω</a:t>
            </a:r>
            <a:r>
              <a:rPr lang="el-GR" dirty="0"/>
              <a:t>, φυλάξω </a:t>
            </a:r>
          </a:p>
          <a:p>
            <a:pPr lvl="1"/>
            <a:endParaRPr lang="el-GR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9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071E-3392-474C-88E7-D1DD0138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Future </a:t>
            </a:r>
            <a:r>
              <a:rPr lang="en-US"/>
              <a:t>Active Indicative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836A-5BBF-5048-AE6A-31715B96E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γράφω, γράψω </a:t>
            </a:r>
            <a:r>
              <a:rPr lang="en-US" dirty="0"/>
              <a:t>“write”			Future stem: </a:t>
            </a:r>
            <a:r>
              <a:rPr lang="el-GR" b="1" dirty="0" err="1"/>
              <a:t>γράψ</a:t>
            </a:r>
            <a:r>
              <a:rPr lang="en-US" b="1" dirty="0"/>
              <a:t>-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dirty="0"/>
              <a:t>Note these forms are still the future stem + the active personal endings.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E19D305-B73D-9446-B176-E7B89C577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22192"/>
              </p:ext>
            </p:extLst>
          </p:nvPr>
        </p:nvGraphicFramePr>
        <p:xfrm>
          <a:off x="231227" y="2694728"/>
          <a:ext cx="11729545" cy="261313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308538">
                  <a:extLst>
                    <a:ext uri="{9D8B030D-6E8A-4147-A177-3AD203B41FA5}">
                      <a16:colId xmlns:a16="http://schemas.microsoft.com/office/drawing/2014/main" val="3852357536"/>
                    </a:ext>
                  </a:extLst>
                </a:gridCol>
                <a:gridCol w="5086850">
                  <a:extLst>
                    <a:ext uri="{9D8B030D-6E8A-4147-A177-3AD203B41FA5}">
                      <a16:colId xmlns:a16="http://schemas.microsoft.com/office/drawing/2014/main" val="3436984857"/>
                    </a:ext>
                  </a:extLst>
                </a:gridCol>
                <a:gridCol w="5334157">
                  <a:extLst>
                    <a:ext uri="{9D8B030D-6E8A-4147-A177-3AD203B41FA5}">
                      <a16:colId xmlns:a16="http://schemas.microsoft.com/office/drawing/2014/main" val="409344161"/>
                    </a:ext>
                  </a:extLst>
                </a:gridCol>
              </a:tblGrid>
              <a:tr h="499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 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singular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plural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63951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1st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I will write: </a:t>
                      </a:r>
                      <a:r>
                        <a:rPr lang="el-GR" sz="2500" b="1" dirty="0">
                          <a:effectLst/>
                        </a:rPr>
                        <a:t>γράψω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We will write: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 err="1">
                          <a:effectLst/>
                        </a:rPr>
                        <a:t>γράψομεν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29847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2nd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will write: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γράψεις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(pl) will write: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γράψετε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882905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3rd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He will write: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γράψει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They will write: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 err="1">
                          <a:effectLst/>
                        </a:rPr>
                        <a:t>γράψουσι</a:t>
                      </a:r>
                      <a:r>
                        <a:rPr lang="en-US" sz="2500" b="1" dirty="0">
                          <a:effectLst/>
                        </a:rPr>
                        <a:t>(</a:t>
                      </a:r>
                      <a:r>
                        <a:rPr lang="el-GR" sz="2500" b="1" dirty="0">
                          <a:effectLst/>
                        </a:rPr>
                        <a:t>ν</a:t>
                      </a:r>
                      <a:r>
                        <a:rPr lang="en-US" sz="2500" b="1" dirty="0">
                          <a:effectLst/>
                        </a:rPr>
                        <a:t>)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020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14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AB92A-A127-874E-8ABE-DB61D923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Future Infinitive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1F284-7380-954B-8716-B377DB34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Review: Form the present active infinitive of </a:t>
            </a:r>
            <a:r>
              <a:rPr lang="en-US" dirty="0" err="1"/>
              <a:t>κελεύω</a:t>
            </a:r>
            <a:r>
              <a:rPr lang="en-US" dirty="0"/>
              <a:t>, </a:t>
            </a:r>
            <a:r>
              <a:rPr lang="el-GR" dirty="0"/>
              <a:t>κελεύσω</a:t>
            </a:r>
            <a:r>
              <a:rPr lang="en-US" dirty="0"/>
              <a:t> “order, command”. Present stem + </a:t>
            </a:r>
            <a:r>
              <a:rPr lang="el-GR" dirty="0" err="1"/>
              <a:t>ειν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err="1"/>
              <a:t>κελε</a:t>
            </a:r>
            <a:r>
              <a:rPr lang="en-US" dirty="0" err="1"/>
              <a:t>ύ</a:t>
            </a:r>
            <a:r>
              <a:rPr lang="en-US" dirty="0"/>
              <a:t> + </a:t>
            </a:r>
            <a:r>
              <a:rPr lang="el-GR" dirty="0" err="1"/>
              <a:t>ειν</a:t>
            </a:r>
            <a:r>
              <a:rPr lang="el-GR" dirty="0"/>
              <a:t> </a:t>
            </a:r>
            <a:r>
              <a:rPr lang="en-US" dirty="0"/>
              <a:t>= </a:t>
            </a:r>
            <a:r>
              <a:rPr lang="el-GR" dirty="0" err="1"/>
              <a:t>κελε</a:t>
            </a:r>
            <a:r>
              <a:rPr lang="en-US" dirty="0" err="1"/>
              <a:t>ύ</a:t>
            </a:r>
            <a:r>
              <a:rPr lang="el-GR" dirty="0" err="1"/>
              <a:t>ειν</a:t>
            </a:r>
            <a:endParaRPr lang="en-US" dirty="0"/>
          </a:p>
          <a:p>
            <a:pPr lvl="1"/>
            <a:r>
              <a:rPr lang="en-US" dirty="0"/>
              <a:t>“</a:t>
            </a:r>
            <a:r>
              <a:rPr lang="en-US"/>
              <a:t>to order”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Form the </a:t>
            </a:r>
            <a:r>
              <a:rPr lang="en-US" b="1" dirty="0"/>
              <a:t>future</a:t>
            </a:r>
            <a:r>
              <a:rPr lang="en-US" dirty="0"/>
              <a:t> active infinitive of </a:t>
            </a:r>
            <a:r>
              <a:rPr lang="en-US" dirty="0" err="1"/>
              <a:t>κελεύω</a:t>
            </a:r>
            <a:r>
              <a:rPr lang="en-US" dirty="0"/>
              <a:t>, </a:t>
            </a:r>
            <a:r>
              <a:rPr lang="el-GR" dirty="0"/>
              <a:t>κελεύσω</a:t>
            </a:r>
            <a:r>
              <a:rPr lang="en-US" dirty="0"/>
              <a:t> “order, command”. </a:t>
            </a:r>
            <a:r>
              <a:rPr lang="en-US" b="1" dirty="0"/>
              <a:t>Future</a:t>
            </a:r>
            <a:r>
              <a:rPr lang="en-US" dirty="0"/>
              <a:t> stem + </a:t>
            </a:r>
            <a:r>
              <a:rPr lang="el-GR" dirty="0" err="1"/>
              <a:t>ειν</a:t>
            </a:r>
            <a:r>
              <a:rPr lang="el-GR" dirty="0"/>
              <a:t>.</a:t>
            </a:r>
            <a:endParaRPr lang="en-US" dirty="0"/>
          </a:p>
          <a:p>
            <a:pPr lvl="1"/>
            <a:r>
              <a:rPr lang="el-GR" dirty="0" err="1"/>
              <a:t>κελεύσειν</a:t>
            </a:r>
            <a:endParaRPr lang="en-US" dirty="0"/>
          </a:p>
          <a:p>
            <a:pPr lvl="1"/>
            <a:r>
              <a:rPr lang="en-US" dirty="0"/>
              <a:t>“to be going to teach”</a:t>
            </a:r>
          </a:p>
        </p:txBody>
      </p:sp>
    </p:spTree>
    <p:extLst>
      <p:ext uri="{BB962C8B-B14F-4D97-AF65-F5344CB8AC3E}">
        <p14:creationId xmlns:p14="http://schemas.microsoft.com/office/powerpoint/2010/main" val="171864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72F5-4B6F-964C-895D-1E3368902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</a:t>
            </a:r>
            <a:r>
              <a:rPr lang="el-GR" dirty="0"/>
              <a:t>μέλλω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E5EA0-9233-744C-83EE-66C7BD311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192"/>
            <a:ext cx="10515600" cy="54418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verb </a:t>
            </a:r>
            <a:r>
              <a:rPr lang="el-GR" b="1" dirty="0"/>
              <a:t>μέλλω, </a:t>
            </a:r>
            <a:r>
              <a:rPr lang="el-GR" b="1" dirty="0" err="1"/>
              <a:t>μελλήσω</a:t>
            </a:r>
            <a:r>
              <a:rPr lang="el-GR" b="1" dirty="0"/>
              <a:t> </a:t>
            </a:r>
            <a:r>
              <a:rPr lang="en-US" dirty="0"/>
              <a:t>often takes a future infinitive:</a:t>
            </a:r>
            <a:endParaRPr lang="el-GR" dirty="0"/>
          </a:p>
          <a:p>
            <a:endParaRPr lang="en-US" dirty="0"/>
          </a:p>
          <a:p>
            <a:r>
              <a:rPr lang="en-US" dirty="0" err="1"/>
              <a:t>μέλλω</a:t>
            </a:r>
            <a:r>
              <a:rPr lang="en-US" dirty="0"/>
              <a:t> + </a:t>
            </a:r>
            <a:r>
              <a:rPr lang="en-US" b="1" dirty="0"/>
              <a:t>future</a:t>
            </a:r>
            <a:r>
              <a:rPr lang="en-US" dirty="0"/>
              <a:t> infinitive: “I am about to ___”; “I intend to ___”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μέλλω</a:t>
            </a:r>
            <a:r>
              <a:rPr lang="en-US" dirty="0"/>
              <a:t> </a:t>
            </a:r>
            <a:r>
              <a:rPr lang="en-US" dirty="0" err="1"/>
              <a:t>κελεύ</a:t>
            </a:r>
            <a:r>
              <a:rPr lang="en-US" b="1" dirty="0" err="1"/>
              <a:t>σ</a:t>
            </a:r>
            <a:r>
              <a:rPr lang="en-US" dirty="0" err="1"/>
              <a:t>ειν</a:t>
            </a:r>
            <a:r>
              <a:rPr lang="en-US" dirty="0"/>
              <a:t>: ______________________</a:t>
            </a:r>
          </a:p>
          <a:p>
            <a:r>
              <a:rPr lang="en-US" dirty="0" err="1"/>
              <a:t>μέλλω</a:t>
            </a:r>
            <a:r>
              <a:rPr lang="en-US" dirty="0"/>
              <a:t> </a:t>
            </a:r>
            <a:r>
              <a:rPr lang="en-US" dirty="0" err="1"/>
              <a:t>κελεύ</a:t>
            </a:r>
            <a:r>
              <a:rPr lang="en-US" b="1" dirty="0" err="1"/>
              <a:t>σ</a:t>
            </a:r>
            <a:r>
              <a:rPr lang="en-US" dirty="0" err="1"/>
              <a:t>ειν</a:t>
            </a:r>
            <a:r>
              <a:rPr lang="en-US" dirty="0"/>
              <a:t>: I am about to order.</a:t>
            </a:r>
          </a:p>
          <a:p>
            <a:r>
              <a:rPr lang="en-US" dirty="0" err="1"/>
              <a:t>μέλλω</a:t>
            </a:r>
            <a:r>
              <a:rPr lang="en-US" dirty="0"/>
              <a:t> can mean both to be about to and to delay, hesitate: what’s the connection?</a:t>
            </a:r>
          </a:p>
          <a:p>
            <a:r>
              <a:rPr lang="en-US" dirty="0" err="1"/>
              <a:t>μέλλω</a:t>
            </a:r>
            <a:r>
              <a:rPr lang="en-US" dirty="0"/>
              <a:t> + </a:t>
            </a:r>
            <a:r>
              <a:rPr lang="en-US" b="1" dirty="0"/>
              <a:t>present</a:t>
            </a:r>
            <a:r>
              <a:rPr lang="en-US" dirty="0"/>
              <a:t> infinitive: “I hesitate to ___”</a:t>
            </a:r>
          </a:p>
          <a:p>
            <a:endParaRPr lang="en-US" dirty="0"/>
          </a:p>
          <a:p>
            <a:r>
              <a:rPr lang="en-US" dirty="0" err="1"/>
              <a:t>μέλλω</a:t>
            </a:r>
            <a:r>
              <a:rPr lang="en-US" dirty="0"/>
              <a:t> </a:t>
            </a:r>
            <a:r>
              <a:rPr lang="en-US" dirty="0" err="1"/>
              <a:t>κελεύειν</a:t>
            </a:r>
            <a:r>
              <a:rPr lang="en-US" dirty="0"/>
              <a:t>: ______________________</a:t>
            </a:r>
          </a:p>
          <a:p>
            <a:r>
              <a:rPr lang="en-US" dirty="0" err="1"/>
              <a:t>μέλλω</a:t>
            </a:r>
            <a:r>
              <a:rPr lang="en-US" dirty="0"/>
              <a:t> </a:t>
            </a:r>
            <a:r>
              <a:rPr lang="en-US" dirty="0" err="1"/>
              <a:t>κελεύειν</a:t>
            </a:r>
            <a:r>
              <a:rPr lang="en-US" dirty="0"/>
              <a:t>: I hesitate to order.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5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7DFF-52BF-264D-A309-1BC3A7BF7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5, </a:t>
            </a:r>
            <a:r>
              <a:rPr lang="en-US" dirty="0" err="1"/>
              <a:t>GtE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77F39-3E58-2949-B1AD-EABCF3200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4805"/>
          </a:xfrm>
        </p:spPr>
        <p:txBody>
          <a:bodyPr/>
          <a:lstStyle/>
          <a:p>
            <a:r>
              <a:rPr lang="el-GR" dirty="0" err="1"/>
              <a:t>ὥρα</a:t>
            </a:r>
            <a:r>
              <a:rPr lang="el-GR" dirty="0"/>
              <a:t>̄ </a:t>
            </a:r>
            <a:r>
              <a:rPr lang="el-GR" dirty="0" err="1"/>
              <a:t>κελεύειν</a:t>
            </a:r>
            <a:r>
              <a:rPr lang="el-GR" dirty="0"/>
              <a:t> τ</a:t>
            </a:r>
            <a:r>
              <a:rPr lang="en-US" dirty="0" err="1"/>
              <a:t>ὰ</a:t>
            </a:r>
            <a:r>
              <a:rPr lang="el-GR" dirty="0"/>
              <a:t>ς </a:t>
            </a:r>
            <a:r>
              <a:rPr lang="el-GR" dirty="0" err="1"/>
              <a:t>δεσποίνᾱς</a:t>
            </a:r>
            <a:r>
              <a:rPr lang="el-GR" dirty="0"/>
              <a:t> </a:t>
            </a:r>
            <a:r>
              <a:rPr lang="el-GR" dirty="0" err="1"/>
              <a:t>θύειν</a:t>
            </a:r>
            <a:r>
              <a:rPr lang="el-GR" dirty="0"/>
              <a:t> </a:t>
            </a:r>
            <a:r>
              <a:rPr lang="el-GR" dirty="0" err="1"/>
              <a:t>ταῖς</a:t>
            </a:r>
            <a:r>
              <a:rPr lang="el-GR" dirty="0"/>
              <a:t> </a:t>
            </a:r>
            <a:r>
              <a:rPr lang="el-GR" dirty="0" err="1"/>
              <a:t>θεαῖς</a:t>
            </a:r>
            <a:r>
              <a:rPr lang="el-GR" dirty="0"/>
              <a:t>;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FBCC41-D448-4A44-947B-2EED9B851309}"/>
              </a:ext>
            </a:extLst>
          </p:cNvPr>
          <p:cNvSpPr txBox="1"/>
          <p:nvPr/>
        </p:nvSpPr>
        <p:spPr>
          <a:xfrm>
            <a:off x="6515446" y="5554639"/>
            <a:ext cx="5676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 a Noun: </a:t>
            </a:r>
          </a:p>
          <a:p>
            <a:pPr marL="285750" indent="-285750">
              <a:buFontTx/>
              <a:buChar char="-"/>
            </a:pPr>
            <a:r>
              <a:rPr lang="en-US" dirty="0"/>
              <a:t>Gender (feminine, masculine, neuter)</a:t>
            </a:r>
          </a:p>
          <a:p>
            <a:pPr marL="285750" indent="-285750">
              <a:buFontTx/>
              <a:buChar char="-"/>
            </a:pPr>
            <a:r>
              <a:rPr lang="en-US" dirty="0"/>
              <a:t>Number (singular, plural, dual)</a:t>
            </a:r>
          </a:p>
          <a:p>
            <a:pPr marL="285750" indent="-285750">
              <a:buFontTx/>
              <a:buChar char="-"/>
            </a:pPr>
            <a:r>
              <a:rPr lang="en-US" dirty="0"/>
              <a:t>Case (nominative, genitive, dative, accusative, vocative)</a:t>
            </a:r>
          </a:p>
        </p:txBody>
      </p:sp>
    </p:spTree>
    <p:extLst>
      <p:ext uri="{BB962C8B-B14F-4D97-AF65-F5344CB8AC3E}">
        <p14:creationId xmlns:p14="http://schemas.microsoft.com/office/powerpoint/2010/main" val="178257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B146-332E-6749-980D-03D84769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5, </a:t>
            </a:r>
            <a:r>
              <a:rPr lang="en-US" dirty="0" err="1"/>
              <a:t>GtE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0BCF5-49CB-D246-940A-B4F55C052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ἡ </a:t>
            </a:r>
            <a:r>
              <a:rPr lang="el-GR" dirty="0" err="1"/>
              <a:t>Μοῖρα</a:t>
            </a:r>
            <a:r>
              <a:rPr lang="el-GR" dirty="0"/>
              <a:t> μὴ </a:t>
            </a:r>
            <a:r>
              <a:rPr lang="el-GR" dirty="0" err="1"/>
              <a:t>ἐθελέτω</a:t>
            </a:r>
            <a:r>
              <a:rPr lang="el-GR" dirty="0"/>
              <a:t> </a:t>
            </a:r>
            <a:r>
              <a:rPr lang="el-GR" dirty="0" err="1"/>
              <a:t>κλέπτειν</a:t>
            </a:r>
            <a:r>
              <a:rPr lang="el-GR" dirty="0"/>
              <a:t> </a:t>
            </a:r>
            <a:r>
              <a:rPr lang="el-GR" dirty="0" err="1"/>
              <a:t>τὴν</a:t>
            </a:r>
            <a:r>
              <a:rPr lang="el-GR" dirty="0"/>
              <a:t> </a:t>
            </a:r>
            <a:r>
              <a:rPr lang="el-GR" dirty="0" err="1"/>
              <a:t>ἡσυχίᾱν</a:t>
            </a:r>
            <a:r>
              <a:rPr lang="el-GR" dirty="0"/>
              <a:t> </a:t>
            </a:r>
            <a:r>
              <a:rPr lang="el-GR" dirty="0" err="1"/>
              <a:t>ἐκ</a:t>
            </a:r>
            <a:r>
              <a:rPr lang="el-GR" dirty="0"/>
              <a:t> </a:t>
            </a:r>
            <a:r>
              <a:rPr lang="el-GR" dirty="0" err="1"/>
              <a:t>τῆς</a:t>
            </a:r>
            <a:r>
              <a:rPr lang="el-GR" dirty="0"/>
              <a:t> </a:t>
            </a:r>
            <a:r>
              <a:rPr lang="el-GR" dirty="0" err="1"/>
              <a:t>χώρᾱς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54B5A1-B93B-2249-A52E-B43F2791306E}"/>
              </a:ext>
            </a:extLst>
          </p:cNvPr>
          <p:cNvSpPr txBox="1"/>
          <p:nvPr/>
        </p:nvSpPr>
        <p:spPr>
          <a:xfrm>
            <a:off x="6515446" y="5554639"/>
            <a:ext cx="5676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 a Noun: </a:t>
            </a:r>
          </a:p>
          <a:p>
            <a:pPr marL="285750" indent="-285750">
              <a:buFontTx/>
              <a:buChar char="-"/>
            </a:pPr>
            <a:r>
              <a:rPr lang="en-US" dirty="0"/>
              <a:t>Gender (feminine, masculine, neuter)</a:t>
            </a:r>
          </a:p>
          <a:p>
            <a:pPr marL="285750" indent="-285750">
              <a:buFontTx/>
              <a:buChar char="-"/>
            </a:pPr>
            <a:r>
              <a:rPr lang="en-US" dirty="0"/>
              <a:t>Number (singular, plural, dual)</a:t>
            </a:r>
          </a:p>
          <a:p>
            <a:pPr marL="285750" indent="-285750">
              <a:buFontTx/>
              <a:buChar char="-"/>
            </a:pPr>
            <a:r>
              <a:rPr lang="en-US" dirty="0"/>
              <a:t>Case (nominative, genitive, dative, accusative, vocative)</a:t>
            </a:r>
          </a:p>
        </p:txBody>
      </p:sp>
    </p:spTree>
    <p:extLst>
      <p:ext uri="{BB962C8B-B14F-4D97-AF65-F5344CB8AC3E}">
        <p14:creationId xmlns:p14="http://schemas.microsoft.com/office/powerpoint/2010/main" val="238275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B146-332E-6749-980D-03D84769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5, </a:t>
            </a:r>
            <a:r>
              <a:rPr lang="en-US" dirty="0" err="1"/>
              <a:t>GtE</a:t>
            </a:r>
            <a:r>
              <a:rPr lang="en-US" dirty="0"/>
              <a:t>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0BCF5-49CB-D246-940A-B4F55C052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ἐπει</a:t>
            </a:r>
            <a:r>
              <a:rPr lang="el-GR" dirty="0"/>
              <a:t>̀ ἡ δέσποινα παιδεύει, </a:t>
            </a:r>
            <a:r>
              <a:rPr lang="el-GR" dirty="0" err="1"/>
              <a:t>σπεύδομεν</a:t>
            </a:r>
            <a:r>
              <a:rPr lang="el-GR" dirty="0"/>
              <a:t> </a:t>
            </a:r>
            <a:r>
              <a:rPr lang="el-GR" dirty="0" err="1"/>
              <a:t>ἀκούειν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489AC0-843B-014B-9751-132471DB87E3}"/>
              </a:ext>
            </a:extLst>
          </p:cNvPr>
          <p:cNvSpPr txBox="1"/>
          <p:nvPr/>
        </p:nvSpPr>
        <p:spPr>
          <a:xfrm>
            <a:off x="6515446" y="5554639"/>
            <a:ext cx="5676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 a Noun: </a:t>
            </a:r>
          </a:p>
          <a:p>
            <a:pPr marL="285750" indent="-285750">
              <a:buFontTx/>
              <a:buChar char="-"/>
            </a:pPr>
            <a:r>
              <a:rPr lang="en-US" dirty="0"/>
              <a:t>Gender (feminine, masculine, neuter)</a:t>
            </a:r>
          </a:p>
          <a:p>
            <a:pPr marL="285750" indent="-285750">
              <a:buFontTx/>
              <a:buChar char="-"/>
            </a:pPr>
            <a:r>
              <a:rPr lang="en-US" dirty="0"/>
              <a:t>Number (singular, plural, dual)</a:t>
            </a:r>
          </a:p>
          <a:p>
            <a:pPr marL="285750" indent="-285750">
              <a:buFontTx/>
              <a:buChar char="-"/>
            </a:pPr>
            <a:r>
              <a:rPr lang="en-US" dirty="0"/>
              <a:t>Case (nominative, genitive, dative, accusative, vocative)</a:t>
            </a:r>
          </a:p>
        </p:txBody>
      </p:sp>
    </p:spTree>
    <p:extLst>
      <p:ext uri="{BB962C8B-B14F-4D97-AF65-F5344CB8AC3E}">
        <p14:creationId xmlns:p14="http://schemas.microsoft.com/office/powerpoint/2010/main" val="248921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EC9D-F762-314B-974F-E55BDD56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5, </a:t>
            </a:r>
            <a:r>
              <a:rPr lang="en-US" dirty="0" err="1"/>
              <a:t>GtE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A6D5-5F8D-8C44-A541-74BB95656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μὴ βλάπτε, </a:t>
            </a:r>
            <a:r>
              <a:rPr lang="el-GR" dirty="0" err="1"/>
              <a:t>ὠ</a:t>
            </a:r>
            <a:r>
              <a:rPr lang="el-GR" dirty="0"/>
              <a:t>͂ </a:t>
            </a:r>
            <a:r>
              <a:rPr lang="el-GR" dirty="0" err="1"/>
              <a:t>Μοῖρα</a:t>
            </a:r>
            <a:r>
              <a:rPr lang="el-GR" dirty="0"/>
              <a:t> δέσποινα, </a:t>
            </a:r>
            <a:r>
              <a:rPr lang="el-GR" dirty="0" err="1"/>
              <a:t>τὰς</a:t>
            </a:r>
            <a:r>
              <a:rPr lang="el-GR" dirty="0"/>
              <a:t> </a:t>
            </a:r>
            <a:r>
              <a:rPr lang="el-GR" dirty="0" err="1"/>
              <a:t>θεραπαίνᾱς</a:t>
            </a:r>
            <a:r>
              <a:rPr lang="el-GR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353994-89DF-024D-8C7E-84A33938E283}"/>
              </a:ext>
            </a:extLst>
          </p:cNvPr>
          <p:cNvSpPr txBox="1"/>
          <p:nvPr/>
        </p:nvSpPr>
        <p:spPr>
          <a:xfrm>
            <a:off x="6515446" y="5554639"/>
            <a:ext cx="56765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 a Noun: </a:t>
            </a:r>
          </a:p>
          <a:p>
            <a:pPr marL="285750" indent="-285750">
              <a:buFontTx/>
              <a:buChar char="-"/>
            </a:pPr>
            <a:r>
              <a:rPr lang="en-US" dirty="0"/>
              <a:t>Gender (feminine, masculine, neuter)</a:t>
            </a:r>
          </a:p>
          <a:p>
            <a:pPr marL="285750" indent="-285750">
              <a:buFontTx/>
              <a:buChar char="-"/>
            </a:pPr>
            <a:r>
              <a:rPr lang="en-US" dirty="0"/>
              <a:t>Number (singular, plural, dual)</a:t>
            </a:r>
          </a:p>
          <a:p>
            <a:pPr marL="285750" indent="-285750">
              <a:buFontTx/>
              <a:buChar char="-"/>
            </a:pPr>
            <a:r>
              <a:rPr lang="en-US" dirty="0"/>
              <a:t>Case (nominative, genitive, dative, accusative, vocative)</a:t>
            </a:r>
          </a:p>
        </p:txBody>
      </p:sp>
    </p:spTree>
    <p:extLst>
      <p:ext uri="{BB962C8B-B14F-4D97-AF65-F5344CB8AC3E}">
        <p14:creationId xmlns:p14="http://schemas.microsoft.com/office/powerpoint/2010/main" val="207583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4B33-EA76-1342-9EBF-C249CEA4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Present Active Indicative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C2B7C-BE84-8446-816A-EA0F56B8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b="1" dirty="0"/>
              <a:t>Present Tense</a:t>
            </a:r>
            <a:r>
              <a:rPr lang="en-US" dirty="0"/>
              <a:t> (review): Present stem + personal endings (p. 18)</a:t>
            </a:r>
          </a:p>
          <a:p>
            <a:r>
              <a:rPr lang="en-US" dirty="0" err="1"/>
              <a:t>κελεύω</a:t>
            </a:r>
            <a:r>
              <a:rPr lang="en-US" dirty="0"/>
              <a:t> “order, command”	Stem: ___________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5E123B2-573A-7044-93F8-4E499FA0B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28967"/>
              </p:ext>
            </p:extLst>
          </p:nvPr>
        </p:nvGraphicFramePr>
        <p:xfrm>
          <a:off x="838199" y="3425062"/>
          <a:ext cx="9787758" cy="261313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463567">
                  <a:extLst>
                    <a:ext uri="{9D8B030D-6E8A-4147-A177-3AD203B41FA5}">
                      <a16:colId xmlns:a16="http://schemas.microsoft.com/office/drawing/2014/main" val="3673911459"/>
                    </a:ext>
                  </a:extLst>
                </a:gridCol>
                <a:gridCol w="4483703">
                  <a:extLst>
                    <a:ext uri="{9D8B030D-6E8A-4147-A177-3AD203B41FA5}">
                      <a16:colId xmlns:a16="http://schemas.microsoft.com/office/drawing/2014/main" val="3230919799"/>
                    </a:ext>
                  </a:extLst>
                </a:gridCol>
                <a:gridCol w="3840488">
                  <a:extLst>
                    <a:ext uri="{9D8B030D-6E8A-4147-A177-3AD203B41FA5}">
                      <a16:colId xmlns:a16="http://schemas.microsoft.com/office/drawing/2014/main" val="702009162"/>
                    </a:ext>
                  </a:extLst>
                </a:gridCol>
              </a:tblGrid>
              <a:tr h="499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 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singular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plural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79068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1st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I order: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We order: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595511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2nd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order: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(pl) order: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028108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3rd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She orders: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They order:</a:t>
                      </a:r>
                      <a:endParaRPr lang="en-US" sz="2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575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927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4B33-EA76-1342-9EBF-C249CEA4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Present Active Indicative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C2B7C-BE84-8446-816A-EA0F56B86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b="1" dirty="0"/>
              <a:t>Present Tense</a:t>
            </a:r>
            <a:r>
              <a:rPr lang="en-US" dirty="0"/>
              <a:t> (review): Present stem + personal endings (p. 16-17)</a:t>
            </a:r>
          </a:p>
          <a:p>
            <a:r>
              <a:rPr lang="en-US" dirty="0" err="1"/>
              <a:t>κελεύω</a:t>
            </a:r>
            <a:r>
              <a:rPr lang="en-US" dirty="0"/>
              <a:t> “order, command”	Stem: </a:t>
            </a:r>
            <a:r>
              <a:rPr lang="en-US" b="1" dirty="0" err="1"/>
              <a:t>κελε</a:t>
            </a:r>
            <a:r>
              <a:rPr lang="el-GR" b="1" dirty="0"/>
              <a:t>υ</a:t>
            </a:r>
            <a:r>
              <a:rPr lang="en-US" b="1" dirty="0"/>
              <a:t>-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5E123B2-573A-7044-93F8-4E499FA0B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38545"/>
              </p:ext>
            </p:extLst>
          </p:nvPr>
        </p:nvGraphicFramePr>
        <p:xfrm>
          <a:off x="838199" y="3425062"/>
          <a:ext cx="9787758" cy="2613131"/>
        </p:xfrm>
        <a:graphic>
          <a:graphicData uri="http://schemas.openxmlformats.org/drawingml/2006/table">
            <a:tbl>
              <a:tblPr firstRow="1" firstCol="1" bandRow="1" bandCol="1">
                <a:tableStyleId>{5940675A-B579-460E-94D1-54222C63F5DA}</a:tableStyleId>
              </a:tblPr>
              <a:tblGrid>
                <a:gridCol w="1463567">
                  <a:extLst>
                    <a:ext uri="{9D8B030D-6E8A-4147-A177-3AD203B41FA5}">
                      <a16:colId xmlns:a16="http://schemas.microsoft.com/office/drawing/2014/main" val="3673911459"/>
                    </a:ext>
                  </a:extLst>
                </a:gridCol>
                <a:gridCol w="4483703">
                  <a:extLst>
                    <a:ext uri="{9D8B030D-6E8A-4147-A177-3AD203B41FA5}">
                      <a16:colId xmlns:a16="http://schemas.microsoft.com/office/drawing/2014/main" val="3230919799"/>
                    </a:ext>
                  </a:extLst>
                </a:gridCol>
                <a:gridCol w="3840488">
                  <a:extLst>
                    <a:ext uri="{9D8B030D-6E8A-4147-A177-3AD203B41FA5}">
                      <a16:colId xmlns:a16="http://schemas.microsoft.com/office/drawing/2014/main" val="702009162"/>
                    </a:ext>
                  </a:extLst>
                </a:gridCol>
              </a:tblGrid>
              <a:tr h="499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 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singular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plural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790683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1st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I order: </a:t>
                      </a:r>
                      <a:r>
                        <a:rPr lang="el-GR" sz="2500" b="1" dirty="0">
                          <a:effectLst/>
                        </a:rPr>
                        <a:t>κελεύω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We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 err="1">
                          <a:effectLst/>
                        </a:rPr>
                        <a:t>κελεύομεν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2595511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>
                          <a:effectLst/>
                        </a:rPr>
                        <a:t>2nd</a:t>
                      </a:r>
                      <a:endParaRPr lang="en-US" sz="25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κελεύεις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You (pl)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κελεύετε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028108"/>
                  </a:ext>
                </a:extLst>
              </a:tr>
              <a:tr h="70457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b="1" dirty="0">
                          <a:effectLst/>
                        </a:rPr>
                        <a:t>3rd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She orders: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>
                          <a:effectLst/>
                        </a:rPr>
                        <a:t>κελεύει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</a:rPr>
                        <a:t> They order:</a:t>
                      </a:r>
                      <a:r>
                        <a:rPr lang="el-GR" sz="2500" dirty="0">
                          <a:effectLst/>
                        </a:rPr>
                        <a:t> </a:t>
                      </a:r>
                      <a:r>
                        <a:rPr lang="el-GR" sz="2500" b="1" dirty="0" err="1">
                          <a:effectLst/>
                        </a:rPr>
                        <a:t>κελεύουσι</a:t>
                      </a:r>
                      <a:r>
                        <a:rPr lang="en-US" sz="2500" b="1" dirty="0">
                          <a:effectLst/>
                        </a:rPr>
                        <a:t>(</a:t>
                      </a:r>
                      <a:r>
                        <a:rPr lang="el-GR" sz="2500" b="1" dirty="0">
                          <a:effectLst/>
                        </a:rPr>
                        <a:t>ν</a:t>
                      </a:r>
                      <a:r>
                        <a:rPr lang="en-US" sz="2500" b="1" dirty="0">
                          <a:effectLst/>
                        </a:rPr>
                        <a:t>)</a:t>
                      </a:r>
                      <a:endParaRPr lang="en-US" sz="2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575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809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1071E-3392-474C-88E7-D1DD01380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Future Active Indicative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A836A-5BBF-5048-AE6A-31715B96E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future active indicative describes an action that will happen in the future.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uses the same personal endings as the present active indicative: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l-GR" dirty="0"/>
              <a:t>-ω, -εις, -ει, -</a:t>
            </a:r>
            <a:r>
              <a:rPr lang="el-GR" dirty="0" err="1"/>
              <a:t>ομεν</a:t>
            </a:r>
            <a:r>
              <a:rPr lang="el-GR" dirty="0"/>
              <a:t>, -</a:t>
            </a:r>
            <a:r>
              <a:rPr lang="el-GR" dirty="0" err="1"/>
              <a:t>ετε</a:t>
            </a:r>
            <a:r>
              <a:rPr lang="el-GR" dirty="0"/>
              <a:t>, -</a:t>
            </a:r>
            <a:r>
              <a:rPr lang="el-GR" dirty="0" err="1"/>
              <a:t>ουσι</a:t>
            </a:r>
            <a:r>
              <a:rPr lang="el-GR" dirty="0"/>
              <a:t>(ν)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These six endings are added to the </a:t>
            </a:r>
            <a:r>
              <a:rPr lang="en-US" b="1" dirty="0"/>
              <a:t>future</a:t>
            </a:r>
            <a:r>
              <a:rPr lang="en-US" dirty="0"/>
              <a:t> stem</a:t>
            </a:r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90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F82E-5E06-9843-9E79-C636F0C7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6: Forming the Future 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A4854-4D1D-4540-A36B-3641AE00E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960"/>
            <a:ext cx="10515600" cy="5164500"/>
          </a:xfrm>
        </p:spPr>
        <p:txBody>
          <a:bodyPr>
            <a:normAutofit fontScale="62500" lnSpcReduction="20000"/>
          </a:bodyPr>
          <a:lstStyle/>
          <a:p>
            <a:r>
              <a:rPr lang="en-US" sz="3200" dirty="0"/>
              <a:t>How do you find the future stem? Either form it yourself from the present stem (adding </a:t>
            </a:r>
            <a:r>
              <a:rPr lang="en-US" sz="3200" dirty="0" err="1"/>
              <a:t>σ</a:t>
            </a:r>
            <a:r>
              <a:rPr lang="en-US" sz="3200" dirty="0"/>
              <a:t> and make necessary changes) or learn as part of vocabulary (see below)</a:t>
            </a:r>
          </a:p>
          <a:p>
            <a:r>
              <a:rPr lang="en-US" sz="3200" dirty="0"/>
              <a:t>A dictionary entry for a verb will have multiple principal parts (there will eventually be 6).</a:t>
            </a:r>
          </a:p>
          <a:p>
            <a:endParaRPr lang="en-US" sz="3200" dirty="0"/>
          </a:p>
          <a:p>
            <a:r>
              <a:rPr lang="en-US" sz="3200" dirty="0"/>
              <a:t>The first entry is the present active indicative:</a:t>
            </a:r>
          </a:p>
          <a:p>
            <a:pPr lvl="1"/>
            <a:r>
              <a:rPr lang="el-GR" sz="2800" b="1" dirty="0"/>
              <a:t>κελεύω</a:t>
            </a:r>
            <a:r>
              <a:rPr lang="el-GR" sz="2800" dirty="0"/>
              <a:t>, κελεύσω </a:t>
            </a:r>
            <a:endParaRPr lang="en-US" sz="2800" dirty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The </a:t>
            </a:r>
            <a:r>
              <a:rPr lang="en-US" sz="3200" b="1" dirty="0"/>
              <a:t>second</a:t>
            </a:r>
            <a:r>
              <a:rPr lang="en-US" sz="3200" dirty="0"/>
              <a:t> entry is the future active indicative:</a:t>
            </a:r>
          </a:p>
          <a:p>
            <a:pPr lvl="1"/>
            <a:r>
              <a:rPr lang="el-GR" sz="3200" dirty="0"/>
              <a:t>κελεύω, </a:t>
            </a:r>
            <a:r>
              <a:rPr lang="el-GR" sz="3200" b="1" dirty="0"/>
              <a:t>κελεύσω</a:t>
            </a:r>
            <a:r>
              <a:rPr lang="el-GR" sz="3200" dirty="0"/>
              <a:t> </a:t>
            </a:r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To find the future stem, remove the -</a:t>
            </a:r>
            <a:r>
              <a:rPr lang="el-GR" sz="3200" dirty="0"/>
              <a:t>ω</a:t>
            </a:r>
            <a:r>
              <a:rPr lang="en-US" sz="3200" dirty="0"/>
              <a:t> and you have the main future stem:</a:t>
            </a:r>
          </a:p>
          <a:p>
            <a:pPr lvl="1"/>
            <a:r>
              <a:rPr lang="el-GR" sz="3200" dirty="0"/>
              <a:t>κελεύσω </a:t>
            </a:r>
            <a:r>
              <a:rPr lang="en-US" sz="3200" dirty="0"/>
              <a:t>-&gt; </a:t>
            </a:r>
            <a:r>
              <a:rPr lang="el-GR" sz="3200" dirty="0" err="1"/>
              <a:t>κελεύ</a:t>
            </a:r>
            <a:r>
              <a:rPr lang="el-GR" sz="3200" b="1" dirty="0" err="1"/>
              <a:t>σ</a:t>
            </a:r>
            <a:r>
              <a:rPr lang="en-US" sz="3200" b="1" dirty="0"/>
              <a:t> </a:t>
            </a:r>
            <a:r>
              <a:rPr lang="en-US" sz="3200" dirty="0"/>
              <a:t>+ </a:t>
            </a:r>
            <a:r>
              <a:rPr lang="el-GR" sz="3200" dirty="0"/>
              <a:t>ω</a:t>
            </a:r>
            <a:r>
              <a:rPr lang="en-US" sz="3200" dirty="0"/>
              <a:t> -&gt; </a:t>
            </a:r>
            <a:r>
              <a:rPr lang="el-GR" sz="3200" dirty="0" err="1"/>
              <a:t>κελευ</a:t>
            </a:r>
            <a:r>
              <a:rPr lang="el-GR" sz="3200" b="1" dirty="0" err="1"/>
              <a:t>σ</a:t>
            </a:r>
            <a:r>
              <a:rPr lang="en-US" sz="3200" dirty="0"/>
              <a:t>- endings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Note: the future stem is the present stem + </a:t>
            </a:r>
            <a:r>
              <a:rPr lang="el-GR" sz="3200" dirty="0"/>
              <a:t>σ</a:t>
            </a:r>
            <a:r>
              <a:rPr lang="en-US" sz="3200" dirty="0"/>
              <a:t>: </a:t>
            </a:r>
            <a:r>
              <a:rPr lang="el-GR" sz="3200" dirty="0" err="1"/>
              <a:t>κελευ</a:t>
            </a:r>
            <a:r>
              <a:rPr lang="el-GR" sz="3200" dirty="0"/>
              <a:t> </a:t>
            </a:r>
            <a:r>
              <a:rPr lang="en-US" sz="3200" dirty="0"/>
              <a:t>+ </a:t>
            </a:r>
            <a:r>
              <a:rPr lang="el-GR" sz="3200" b="1" dirty="0"/>
              <a:t>σ</a:t>
            </a:r>
            <a:r>
              <a:rPr lang="en-US" sz="3200" dirty="0"/>
              <a:t>- + endings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The most recognizable marker of the future tense is the </a:t>
            </a:r>
            <a:r>
              <a:rPr lang="el-GR" sz="3200" b="1" dirty="0"/>
              <a:t>σ</a:t>
            </a:r>
            <a:r>
              <a:rPr lang="en-US" sz="3200" b="1" dirty="0"/>
              <a:t>-</a:t>
            </a:r>
            <a:r>
              <a:rPr lang="en-US" sz="3200" dirty="0"/>
              <a:t> (or a similar sound) at the end of the stem.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1308</Words>
  <Application>Microsoft Macintosh PowerPoint</Application>
  <PresentationFormat>Widescreen</PresentationFormat>
  <Paragraphs>179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Week 3 Lesson 6</vt:lpstr>
      <vt:lpstr>Lesson 5, GtE 1</vt:lpstr>
      <vt:lpstr>Lesson 5, GtE 3</vt:lpstr>
      <vt:lpstr>Lesson 5, GtE 4</vt:lpstr>
      <vt:lpstr>Lesson 5, GtE 5</vt:lpstr>
      <vt:lpstr>Review: Present Active Indicative</vt:lpstr>
      <vt:lpstr>Review: Present Active Indicative</vt:lpstr>
      <vt:lpstr>Lesson 6: Future Active Indicative</vt:lpstr>
      <vt:lpstr>Lesson 6: Forming the Future Stem</vt:lpstr>
      <vt:lpstr>Lesson 6: Future Active Indicative</vt:lpstr>
      <vt:lpstr>Lesson 6: Future Active Indicative</vt:lpstr>
      <vt:lpstr>Lesson 6: Euphony and Principal Parts</vt:lpstr>
      <vt:lpstr>Lesson 6: adding σ to present stem in consonant</vt:lpstr>
      <vt:lpstr>Lesson 6: Future Active Indicative</vt:lpstr>
      <vt:lpstr>Lesson 6: Future Infinitive</vt:lpstr>
      <vt:lpstr>Lesson 6: μέλλω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Lesson 6</dc:title>
  <dc:creator>sbreiten</dc:creator>
  <cp:lastModifiedBy>Alexander J. Hollmann</cp:lastModifiedBy>
  <cp:revision>57</cp:revision>
  <dcterms:created xsi:type="dcterms:W3CDTF">2020-06-24T23:25:19Z</dcterms:created>
  <dcterms:modified xsi:type="dcterms:W3CDTF">2020-10-13T19:51:04Z</dcterms:modified>
</cp:coreProperties>
</file>