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60" r:id="rId2"/>
    <p:sldId id="259" r:id="rId3"/>
    <p:sldId id="257" r:id="rId4"/>
    <p:sldId id="269" r:id="rId5"/>
    <p:sldId id="270" r:id="rId6"/>
    <p:sldId id="256" r:id="rId7"/>
    <p:sldId id="261" r:id="rId8"/>
    <p:sldId id="263" r:id="rId9"/>
    <p:sldId id="265" r:id="rId10"/>
    <p:sldId id="266" r:id="rId11"/>
    <p:sldId id="267" r:id="rId12"/>
    <p:sldId id="258" r:id="rId13"/>
    <p:sldId id="26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41" autoAdjust="0"/>
  </p:normalViewPr>
  <p:slideViewPr>
    <p:cSldViewPr snapToGrid="0" snapToObjects="1">
      <p:cViewPr varScale="1">
        <p:scale>
          <a:sx n="67" d="100"/>
          <a:sy n="67" d="100"/>
        </p:scale>
        <p:origin x="-536" y="-104"/>
      </p:cViewPr>
      <p:guideLst>
        <p:guide orient="horz" pos="2160"/>
        <p:guide pos="2880"/>
      </p:guideLst>
    </p:cSldViewPr>
  </p:slideViewPr>
  <p:notesTextViewPr>
    <p:cViewPr>
      <p:scale>
        <a:sx n="155" d="100"/>
        <a:sy n="155"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390D6F-598A-834D-AC6D-6B13A869EF7E}" type="datetimeFigureOut">
              <a:rPr lang="en-US" smtClean="0"/>
              <a:t>10/18/20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E5F2AB-1225-5044-8336-3F0DCF1B912C}" type="slidenum">
              <a:rPr lang="en-US" smtClean="0"/>
              <a:t>‹#›</a:t>
            </a:fld>
            <a:endParaRPr lang="en-US"/>
          </a:p>
        </p:txBody>
      </p:sp>
    </p:spTree>
    <p:extLst>
      <p:ext uri="{BB962C8B-B14F-4D97-AF65-F5344CB8AC3E}">
        <p14:creationId xmlns:p14="http://schemas.microsoft.com/office/powerpoint/2010/main" val="21229318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s://en.wikipedia.org/wiki/King_James_Version"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(Rev 10:1–2, 5–7, </a:t>
            </a:r>
            <a:r>
              <a:rPr lang="en-US" sz="1200" u="none" strike="noStrike" kern="1200" dirty="0" smtClean="0">
                <a:solidFill>
                  <a:schemeClr val="tx1"/>
                </a:solidFill>
                <a:effectLst/>
                <a:latin typeface="+mn-lt"/>
                <a:ea typeface="+mn-ea"/>
                <a:cs typeface="+mn-cs"/>
                <a:hlinkClick r:id="rId3" tooltip="King James Version"/>
              </a:rPr>
              <a:t>King James Version</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I saw another mighty angel come down from heaven, clothed with a cloud: and a rainbow was upon his head, and his face was as it were the sun, and his feet as pillars of fire ... and he set his right foot upon the sea, and his left foot on the earth .... And the angel</a:t>
            </a:r>
            <a:r>
              <a:rPr lang="mr-IN"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lifted up his hand to heaven, and swore by him that </a:t>
            </a:r>
            <a:r>
              <a:rPr lang="en-US" sz="1200" kern="1200" dirty="0" err="1" smtClean="0">
                <a:solidFill>
                  <a:schemeClr val="tx1"/>
                </a:solidFill>
                <a:effectLst/>
                <a:latin typeface="+mn-lt"/>
                <a:ea typeface="+mn-ea"/>
                <a:cs typeface="+mn-cs"/>
              </a:rPr>
              <a:t>liveth</a:t>
            </a:r>
            <a:r>
              <a:rPr lang="en-US" sz="1200" kern="1200" dirty="0" smtClean="0">
                <a:solidFill>
                  <a:schemeClr val="tx1"/>
                </a:solidFill>
                <a:effectLst/>
                <a:latin typeface="+mn-lt"/>
                <a:ea typeface="+mn-ea"/>
                <a:cs typeface="+mn-cs"/>
              </a:rPr>
              <a:t> for ever and ever ... </a:t>
            </a:r>
            <a:r>
              <a:rPr lang="en-US" sz="1200" b="1" kern="1200" dirty="0" smtClean="0">
                <a:solidFill>
                  <a:schemeClr val="tx1"/>
                </a:solidFill>
                <a:effectLst/>
                <a:latin typeface="+mn-lt"/>
                <a:ea typeface="+mn-ea"/>
                <a:cs typeface="+mn-cs"/>
              </a:rPr>
              <a:t>that there should be time no longer</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14E5F2AB-1225-5044-8336-3F0DCF1B912C}" type="slidenum">
              <a:rPr lang="en-US" smtClean="0"/>
              <a:t>2</a:t>
            </a:fld>
            <a:endParaRPr lang="en-US"/>
          </a:p>
        </p:txBody>
      </p:sp>
    </p:spTree>
    <p:extLst>
      <p:ext uri="{BB962C8B-B14F-4D97-AF65-F5344CB8AC3E}">
        <p14:creationId xmlns:p14="http://schemas.microsoft.com/office/powerpoint/2010/main" val="2614447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CFF1C8-75B3-0445-960D-91E07F2E0D8B}"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6BF45-3670-E64A-AFA9-2CD626C667A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CFF1C8-75B3-0445-960D-91E07F2E0D8B}"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6BF45-3670-E64A-AFA9-2CD626C667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CFF1C8-75B3-0445-960D-91E07F2E0D8B}"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6BF45-3670-E64A-AFA9-2CD626C667A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CFF1C8-75B3-0445-960D-91E07F2E0D8B}"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6BF45-3670-E64A-AFA9-2CD626C667A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CFF1C8-75B3-0445-960D-91E07F2E0D8B}" type="datetimeFigureOut">
              <a:rPr lang="en-US" smtClean="0"/>
              <a:t>10/18/20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6BF45-3670-E64A-AFA9-2CD626C667A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CFF1C8-75B3-0445-960D-91E07F2E0D8B}" type="datetimeFigureOut">
              <a:rPr lang="en-US" smtClean="0"/>
              <a:t>10/18/20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6BF45-3670-E64A-AFA9-2CD626C667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CFF1C8-75B3-0445-960D-91E07F2E0D8B}" type="datetimeFigureOut">
              <a:rPr lang="en-US" smtClean="0"/>
              <a:t>10/18/20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A6BF45-3670-E64A-AFA9-2CD626C667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CFF1C8-75B3-0445-960D-91E07F2E0D8B}" type="datetimeFigureOut">
              <a:rPr lang="en-US" smtClean="0"/>
              <a:t>10/18/20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A6BF45-3670-E64A-AFA9-2CD626C667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CFF1C8-75B3-0445-960D-91E07F2E0D8B}" type="datetimeFigureOut">
              <a:rPr lang="en-US" smtClean="0"/>
              <a:t>10/18/20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A6BF45-3670-E64A-AFA9-2CD626C667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CFF1C8-75B3-0445-960D-91E07F2E0D8B}" type="datetimeFigureOut">
              <a:rPr lang="en-US" smtClean="0"/>
              <a:t>10/18/20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6BF45-3670-E64A-AFA9-2CD626C667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CFF1C8-75B3-0445-960D-91E07F2E0D8B}" type="datetimeFigureOut">
              <a:rPr lang="en-US" smtClean="0"/>
              <a:t>10/18/20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6BF45-3670-E64A-AFA9-2CD626C667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CFF1C8-75B3-0445-960D-91E07F2E0D8B}" type="datetimeFigureOut">
              <a:rPr lang="en-US" smtClean="0"/>
              <a:t>10/18/20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6BF45-3670-E64A-AFA9-2CD626C667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 Id="rId3"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 Id="rId3"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4" name="TextBox 3"/>
          <p:cNvSpPr txBox="1"/>
          <p:nvPr/>
        </p:nvSpPr>
        <p:spPr>
          <a:xfrm>
            <a:off x="3066265" y="2931001"/>
            <a:ext cx="3053851" cy="2277547"/>
          </a:xfrm>
          <a:prstGeom prst="rect">
            <a:avLst/>
          </a:prstGeom>
          <a:noFill/>
        </p:spPr>
        <p:txBody>
          <a:bodyPr wrap="none" rtlCol="0">
            <a:spAutoFit/>
          </a:bodyPr>
          <a:lstStyle/>
          <a:p>
            <a:pPr algn="ctr"/>
            <a:r>
              <a:rPr lang="en-US" sz="4000" b="1" dirty="0" smtClean="0">
                <a:latin typeface="Modern No. 20"/>
              </a:rPr>
              <a:t>Quartet</a:t>
            </a:r>
          </a:p>
          <a:p>
            <a:pPr algn="ctr"/>
            <a:endParaRPr lang="en-US" dirty="0" smtClean="0">
              <a:latin typeface="Modern No. 20"/>
            </a:endParaRPr>
          </a:p>
          <a:p>
            <a:pPr algn="ctr"/>
            <a:endParaRPr lang="en-US" dirty="0" smtClean="0">
              <a:latin typeface="Modern No. 20"/>
            </a:endParaRPr>
          </a:p>
          <a:p>
            <a:pPr algn="ctr"/>
            <a:endParaRPr lang="en-US" dirty="0" smtClean="0">
              <a:latin typeface="Modern No. 20"/>
            </a:endParaRPr>
          </a:p>
          <a:p>
            <a:pPr algn="ctr"/>
            <a:endParaRPr lang="en-US" dirty="0" smtClean="0">
              <a:latin typeface="Modern No. 20"/>
            </a:endParaRPr>
          </a:p>
          <a:p>
            <a:pPr algn="ctr"/>
            <a:r>
              <a:rPr lang="en-US" sz="3000" dirty="0" smtClean="0">
                <a:latin typeface="Modern No. 20"/>
              </a:rPr>
              <a:t>for the end of time</a:t>
            </a:r>
            <a:endParaRPr lang="en-US" sz="3000" dirty="0">
              <a:latin typeface="Modern No. 20"/>
            </a:endParaRPr>
          </a:p>
        </p:txBody>
      </p:sp>
      <p:sp>
        <p:nvSpPr>
          <p:cNvPr id="5" name="TextBox 4"/>
          <p:cNvSpPr txBox="1"/>
          <p:nvPr/>
        </p:nvSpPr>
        <p:spPr>
          <a:xfrm>
            <a:off x="3515546" y="1498067"/>
            <a:ext cx="2300630" cy="461665"/>
          </a:xfrm>
          <a:prstGeom prst="rect">
            <a:avLst/>
          </a:prstGeom>
          <a:noFill/>
        </p:spPr>
        <p:txBody>
          <a:bodyPr wrap="none" rtlCol="0">
            <a:spAutoFit/>
          </a:bodyPr>
          <a:lstStyle/>
          <a:p>
            <a:pPr algn="ctr"/>
            <a:r>
              <a:rPr lang="en-US" sz="2400" dirty="0" smtClean="0">
                <a:latin typeface="Times New Roman"/>
              </a:rPr>
              <a:t>Olivier </a:t>
            </a:r>
            <a:r>
              <a:rPr lang="en-US" sz="2400" dirty="0" err="1" smtClean="0">
                <a:latin typeface="Times New Roman"/>
              </a:rPr>
              <a:t>Messiaen</a:t>
            </a:r>
            <a:endParaRPr lang="en-US" sz="2400" dirty="0">
              <a:latin typeface="Times New Roman"/>
            </a:endParaRPr>
          </a:p>
        </p:txBody>
      </p:sp>
      <p:pic>
        <p:nvPicPr>
          <p:cNvPr id="2" name="Picture 1" descr="Quatuor_pour_la_fin_du_Temp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715" y="0"/>
            <a:ext cx="4660515"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ano rhythms.pdf"/>
          <p:cNvPicPr>
            <a:picLocks noChangeAspect="1"/>
          </p:cNvPicPr>
          <p:nvPr/>
        </p:nvPicPr>
        <p:blipFill>
          <a:blip r:embed="rId2"/>
          <a:stretch>
            <a:fillRect/>
          </a:stretch>
        </p:blipFill>
        <p:spPr>
          <a:xfrm>
            <a:off x="1707181" y="1029122"/>
            <a:ext cx="5362898" cy="855213"/>
          </a:xfrm>
          <a:prstGeom prst="rect">
            <a:avLst/>
          </a:prstGeom>
        </p:spPr>
      </p:pic>
      <p:sp>
        <p:nvSpPr>
          <p:cNvPr id="5" name="TextBox 4"/>
          <p:cNvSpPr txBox="1"/>
          <p:nvPr/>
        </p:nvSpPr>
        <p:spPr>
          <a:xfrm>
            <a:off x="1328386" y="512435"/>
            <a:ext cx="1558502" cy="369332"/>
          </a:xfrm>
          <a:prstGeom prst="rect">
            <a:avLst/>
          </a:prstGeom>
          <a:noFill/>
        </p:spPr>
        <p:txBody>
          <a:bodyPr wrap="none" rtlCol="0">
            <a:spAutoFit/>
          </a:bodyPr>
          <a:lstStyle/>
          <a:p>
            <a:r>
              <a:rPr lang="en-US" dirty="0" smtClean="0"/>
              <a:t>Piano Rhythm:</a:t>
            </a:r>
            <a:endParaRPr lang="en-US" dirty="0"/>
          </a:p>
        </p:txBody>
      </p:sp>
      <p:pic>
        <p:nvPicPr>
          <p:cNvPr id="6" name="Picture 5" descr="Chords.pdf"/>
          <p:cNvPicPr>
            <a:picLocks noChangeAspect="1"/>
          </p:cNvPicPr>
          <p:nvPr/>
        </p:nvPicPr>
        <p:blipFill>
          <a:blip r:embed="rId3"/>
          <a:stretch>
            <a:fillRect/>
          </a:stretch>
        </p:blipFill>
        <p:spPr>
          <a:xfrm>
            <a:off x="1707181" y="2057400"/>
            <a:ext cx="6096000" cy="4800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lignment.pdf"/>
          <p:cNvPicPr>
            <a:picLocks noChangeAspect="1"/>
          </p:cNvPicPr>
          <p:nvPr/>
        </p:nvPicPr>
        <p:blipFill>
          <a:blip r:embed="rId2"/>
          <a:stretch>
            <a:fillRect/>
          </a:stretch>
        </p:blipFill>
        <p:spPr>
          <a:xfrm>
            <a:off x="682489" y="-325667"/>
            <a:ext cx="7686733" cy="994807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83197" y="966145"/>
            <a:ext cx="7251155" cy="2585323"/>
          </a:xfrm>
          <a:prstGeom prst="rect">
            <a:avLst/>
          </a:prstGeom>
        </p:spPr>
        <p:txBody>
          <a:bodyPr wrap="square">
            <a:spAutoFit/>
          </a:bodyPr>
          <a:lstStyle/>
          <a:p>
            <a:r>
              <a:rPr lang="en-US" dirty="0"/>
              <a:t>Suppose that there were a single beat in all the universe.  One beat; with</a:t>
            </a:r>
            <a:r>
              <a:rPr lang="en-US" dirty="0" smtClean="0"/>
              <a:t> </a:t>
            </a:r>
          </a:p>
          <a:p>
            <a:endParaRPr lang="en-US" dirty="0"/>
          </a:p>
          <a:p>
            <a:r>
              <a:rPr lang="en-US" dirty="0" smtClean="0"/>
              <a:t>eternity </a:t>
            </a:r>
            <a:r>
              <a:rPr lang="en-US" dirty="0"/>
              <a:t>before and eternity after it. […] That is the birth of time.  Imagine</a:t>
            </a:r>
            <a:r>
              <a:rPr lang="en-US" dirty="0" smtClean="0"/>
              <a:t> </a:t>
            </a:r>
          </a:p>
          <a:p>
            <a:endParaRPr lang="en-US" dirty="0"/>
          </a:p>
          <a:p>
            <a:r>
              <a:rPr lang="en-US" dirty="0" smtClean="0"/>
              <a:t>then</a:t>
            </a:r>
            <a:r>
              <a:rPr lang="en-US" dirty="0"/>
              <a:t>, almost immediately, a second beat.  Since any beat is prolonged in</a:t>
            </a:r>
            <a:r>
              <a:rPr lang="en-US" dirty="0" smtClean="0"/>
              <a:t> </a:t>
            </a:r>
          </a:p>
          <a:p>
            <a:endParaRPr lang="en-US" dirty="0"/>
          </a:p>
          <a:p>
            <a:r>
              <a:rPr lang="en-US" dirty="0" smtClean="0"/>
              <a:t>the </a:t>
            </a:r>
            <a:r>
              <a:rPr lang="en-US" dirty="0"/>
              <a:t>silence that follows it, the second beat will be longer than the first. […]</a:t>
            </a:r>
            <a:r>
              <a:rPr lang="en-US" dirty="0" smtClean="0"/>
              <a:t> </a:t>
            </a:r>
          </a:p>
          <a:p>
            <a:endParaRPr lang="en-US" dirty="0"/>
          </a:p>
          <a:p>
            <a:r>
              <a:rPr lang="en-US" dirty="0" smtClean="0"/>
              <a:t>That </a:t>
            </a:r>
            <a:r>
              <a:rPr lang="en-US" dirty="0"/>
              <a:t>is the birth of rhythm</a:t>
            </a:r>
            <a:r>
              <a:rPr lang="en-US" dirty="0" smtClean="0"/>
              <a:t> </a:t>
            </a:r>
            <a:endParaRPr lang="en-US" dirty="0"/>
          </a:p>
        </p:txBody>
      </p:sp>
      <p:sp>
        <p:nvSpPr>
          <p:cNvPr id="6" name="TextBox 5"/>
          <p:cNvSpPr txBox="1"/>
          <p:nvPr/>
        </p:nvSpPr>
        <p:spPr>
          <a:xfrm>
            <a:off x="3896953" y="4583162"/>
            <a:ext cx="3717284" cy="369332"/>
          </a:xfrm>
          <a:prstGeom prst="rect">
            <a:avLst/>
          </a:prstGeom>
          <a:noFill/>
        </p:spPr>
        <p:txBody>
          <a:bodyPr wrap="none" rtlCol="0">
            <a:spAutoFit/>
          </a:bodyPr>
          <a:lstStyle/>
          <a:p>
            <a:r>
              <a:rPr lang="en-US" dirty="0" smtClean="0"/>
              <a:t>— </a:t>
            </a:r>
            <a:r>
              <a:rPr lang="en-US" dirty="0" err="1" smtClean="0"/>
              <a:t>Messiaen</a:t>
            </a:r>
            <a:r>
              <a:rPr lang="en-US" dirty="0" smtClean="0"/>
              <a:t>, </a:t>
            </a:r>
            <a:r>
              <a:rPr lang="en-US" i="1" dirty="0" smtClean="0"/>
              <a:t>Conference de </a:t>
            </a:r>
            <a:r>
              <a:rPr lang="en-US" i="1" dirty="0" err="1" smtClean="0"/>
              <a:t>Bruxelles</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1055" y="1280956"/>
            <a:ext cx="4572000" cy="3139321"/>
          </a:xfrm>
          <a:prstGeom prst="rect">
            <a:avLst/>
          </a:prstGeom>
        </p:spPr>
        <p:txBody>
          <a:bodyPr>
            <a:spAutoFit/>
          </a:bodyPr>
          <a:lstStyle/>
          <a:p>
            <a:r>
              <a:rPr lang="en-US" dirty="0" smtClean="0"/>
              <a:t>“Was</a:t>
            </a:r>
            <a:r>
              <a:rPr lang="en-US" dirty="0"/>
              <a:t>’ and ‘will be’ are created species of time</a:t>
            </a:r>
            <a:r>
              <a:rPr lang="en-US" dirty="0" smtClean="0"/>
              <a:t> </a:t>
            </a:r>
          </a:p>
          <a:p>
            <a:endParaRPr lang="en-US" dirty="0"/>
          </a:p>
          <a:p>
            <a:r>
              <a:rPr lang="en-US" dirty="0" smtClean="0"/>
              <a:t>which </a:t>
            </a:r>
            <a:r>
              <a:rPr lang="en-US" dirty="0"/>
              <a:t>we in our carelessness mistakenly apply</a:t>
            </a:r>
            <a:r>
              <a:rPr lang="en-US" dirty="0" smtClean="0"/>
              <a:t> </a:t>
            </a:r>
          </a:p>
          <a:p>
            <a:endParaRPr lang="en-US" dirty="0"/>
          </a:p>
          <a:p>
            <a:r>
              <a:rPr lang="en-US" dirty="0" smtClean="0"/>
              <a:t>to </a:t>
            </a:r>
            <a:r>
              <a:rPr lang="en-US" dirty="0"/>
              <a:t>eternal being.  For we say that it was, is and</a:t>
            </a:r>
            <a:r>
              <a:rPr lang="en-US" dirty="0" smtClean="0"/>
              <a:t> </a:t>
            </a:r>
          </a:p>
          <a:p>
            <a:endParaRPr lang="en-US" dirty="0"/>
          </a:p>
          <a:p>
            <a:r>
              <a:rPr lang="en-US" dirty="0" smtClean="0"/>
              <a:t>will </a:t>
            </a:r>
            <a:r>
              <a:rPr lang="en-US" dirty="0"/>
              <a:t>be; but in truth ‘is’ applies to it, while ‘was’</a:t>
            </a:r>
            <a:r>
              <a:rPr lang="en-US" dirty="0" smtClean="0"/>
              <a:t> </a:t>
            </a:r>
          </a:p>
          <a:p>
            <a:endParaRPr lang="en-US" dirty="0"/>
          </a:p>
          <a:p>
            <a:r>
              <a:rPr lang="en-US" dirty="0" smtClean="0"/>
              <a:t>and </a:t>
            </a:r>
            <a:r>
              <a:rPr lang="en-US" dirty="0"/>
              <a:t>‘will be’ are properly said of becoming in</a:t>
            </a:r>
            <a:r>
              <a:rPr lang="en-US" dirty="0" smtClean="0"/>
              <a:t> </a:t>
            </a:r>
          </a:p>
          <a:p>
            <a:endParaRPr lang="en-US" dirty="0"/>
          </a:p>
          <a:p>
            <a:r>
              <a:rPr lang="en-US" dirty="0" smtClean="0"/>
              <a:t>time</a:t>
            </a:r>
            <a:r>
              <a:rPr lang="en-US" dirty="0"/>
              <a:t>.”</a:t>
            </a:r>
            <a:r>
              <a:rPr lang="en-US" dirty="0" smtClean="0"/>
              <a:t> </a:t>
            </a:r>
            <a:endParaRPr lang="en-US" dirty="0"/>
          </a:p>
        </p:txBody>
      </p:sp>
      <p:sp>
        <p:nvSpPr>
          <p:cNvPr id="5" name="TextBox 4"/>
          <p:cNvSpPr txBox="1"/>
          <p:nvPr/>
        </p:nvSpPr>
        <p:spPr>
          <a:xfrm>
            <a:off x="5436488" y="4885002"/>
            <a:ext cx="1866567" cy="369332"/>
          </a:xfrm>
          <a:prstGeom prst="rect">
            <a:avLst/>
          </a:prstGeom>
          <a:noFill/>
        </p:spPr>
        <p:txBody>
          <a:bodyPr wrap="none" rtlCol="0">
            <a:spAutoFit/>
          </a:bodyPr>
          <a:lstStyle/>
          <a:p>
            <a:r>
              <a:rPr lang="en-US" dirty="0" smtClean="0"/>
              <a:t>— Plato, </a:t>
            </a:r>
            <a:r>
              <a:rPr lang="en-US" i="1" dirty="0" err="1" smtClean="0"/>
              <a:t>Timaeus</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4" name="Picture 3" descr="Durer,_apocalisse,_09_san_giovanni_divora_il_libro.jpg"/>
          <p:cNvPicPr>
            <a:picLocks noChangeAspect="1"/>
          </p:cNvPicPr>
          <p:nvPr/>
        </p:nvPicPr>
        <p:blipFill>
          <a:blip r:embed="rId3"/>
          <a:stretch>
            <a:fillRect/>
          </a:stretch>
        </p:blipFill>
        <p:spPr>
          <a:xfrm>
            <a:off x="2038726" y="0"/>
            <a:ext cx="4997450" cy="685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7287" y="1139834"/>
            <a:ext cx="6157869" cy="3139321"/>
          </a:xfrm>
          <a:prstGeom prst="rect">
            <a:avLst/>
          </a:prstGeom>
          <a:noFill/>
        </p:spPr>
        <p:txBody>
          <a:bodyPr wrap="square" rtlCol="0">
            <a:spAutoFit/>
          </a:bodyPr>
          <a:lstStyle/>
          <a:p>
            <a:pPr algn="just"/>
            <a:r>
              <a:rPr lang="en-US" i="1" dirty="0" err="1" smtClean="0"/>
              <a:t>Liturgie</a:t>
            </a:r>
            <a:r>
              <a:rPr lang="en-US" i="1" dirty="0" smtClean="0"/>
              <a:t> du </a:t>
            </a:r>
            <a:r>
              <a:rPr lang="en-US" i="1" dirty="0" err="1" smtClean="0"/>
              <a:t>cristal</a:t>
            </a:r>
            <a:r>
              <a:rPr lang="en-US" i="1" dirty="0" smtClean="0"/>
              <a:t>:</a:t>
            </a:r>
          </a:p>
          <a:p>
            <a:pPr algn="just"/>
            <a:endParaRPr lang="en-US" dirty="0"/>
          </a:p>
          <a:p>
            <a:pPr algn="just"/>
            <a:r>
              <a:rPr lang="en-US" dirty="0" smtClean="0"/>
              <a:t>Between three and four in the morning, the awakening of birds: </a:t>
            </a:r>
          </a:p>
          <a:p>
            <a:pPr algn="just"/>
            <a:endParaRPr lang="en-US" dirty="0"/>
          </a:p>
          <a:p>
            <a:pPr algn="just"/>
            <a:r>
              <a:rPr lang="en-US" dirty="0" smtClean="0"/>
              <a:t>a solo blackbird or nightingale improvises, surrounded by a </a:t>
            </a:r>
          </a:p>
          <a:p>
            <a:pPr algn="just"/>
            <a:endParaRPr lang="en-US" dirty="0"/>
          </a:p>
          <a:p>
            <a:pPr algn="just"/>
            <a:r>
              <a:rPr lang="en-US" dirty="0" smtClean="0"/>
              <a:t>shimmer of sound, by a halo of trills lost very high in the trees.  </a:t>
            </a:r>
          </a:p>
          <a:p>
            <a:pPr algn="just"/>
            <a:endParaRPr lang="en-US" dirty="0"/>
          </a:p>
          <a:p>
            <a:pPr algn="just"/>
            <a:r>
              <a:rPr lang="en-US" dirty="0" smtClean="0"/>
              <a:t>Transpose this onto a religious plane and you have the </a:t>
            </a:r>
          </a:p>
          <a:p>
            <a:pPr algn="just"/>
            <a:endParaRPr lang="en-US" dirty="0"/>
          </a:p>
          <a:p>
            <a:pPr algn="just"/>
            <a:r>
              <a:rPr lang="en-US" dirty="0" smtClean="0"/>
              <a:t>harmonious silence of heaven</a:t>
            </a:r>
            <a:r>
              <a:rPr lang="en-US" altLang="ko-KR" dirty="0" smtClean="0"/>
              <a:t>.</a:t>
            </a:r>
            <a:r>
              <a:rPr lang="en-US" dirty="0" smtClean="0"/>
              <a:t> </a:t>
            </a:r>
            <a:endParaRPr lang="en-US" dirty="0"/>
          </a:p>
        </p:txBody>
      </p:sp>
      <p:sp>
        <p:nvSpPr>
          <p:cNvPr id="6" name="TextBox 5"/>
          <p:cNvSpPr txBox="1"/>
          <p:nvPr/>
        </p:nvSpPr>
        <p:spPr>
          <a:xfrm>
            <a:off x="2670336" y="4809013"/>
            <a:ext cx="4237057" cy="646331"/>
          </a:xfrm>
          <a:prstGeom prst="rect">
            <a:avLst/>
          </a:prstGeom>
          <a:noFill/>
        </p:spPr>
        <p:txBody>
          <a:bodyPr wrap="none" rtlCol="0">
            <a:spAutoFit/>
          </a:bodyPr>
          <a:lstStyle/>
          <a:p>
            <a:r>
              <a:rPr lang="en-US" dirty="0" smtClean="0"/>
              <a:t>— </a:t>
            </a:r>
            <a:r>
              <a:rPr lang="en-US" dirty="0" err="1" smtClean="0"/>
              <a:t>Messiaen</a:t>
            </a:r>
            <a:r>
              <a:rPr lang="en-US" dirty="0" smtClean="0"/>
              <a:t>, </a:t>
            </a:r>
            <a:r>
              <a:rPr lang="en-US" i="1" dirty="0" err="1"/>
              <a:t>Q</a:t>
            </a:r>
            <a:r>
              <a:rPr lang="en-US" i="1" dirty="0" err="1" smtClean="0"/>
              <a:t>uatuor</a:t>
            </a:r>
            <a:r>
              <a:rPr lang="en-US" i="1" dirty="0" smtClean="0"/>
              <a:t> pour la fin du temps</a:t>
            </a:r>
            <a:r>
              <a:rPr lang="en-US" dirty="0" smtClean="0"/>
              <a:t>, </a:t>
            </a:r>
          </a:p>
          <a:p>
            <a:r>
              <a:rPr lang="en-US" dirty="0" smtClean="0"/>
              <a:t>     program note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7287" y="1139834"/>
            <a:ext cx="6157869" cy="3139321"/>
          </a:xfrm>
          <a:prstGeom prst="rect">
            <a:avLst/>
          </a:prstGeom>
          <a:noFill/>
        </p:spPr>
        <p:txBody>
          <a:bodyPr wrap="square" rtlCol="0">
            <a:spAutoFit/>
          </a:bodyPr>
          <a:lstStyle/>
          <a:p>
            <a:pPr algn="just"/>
            <a:r>
              <a:rPr lang="en-US" i="1" dirty="0" err="1" smtClean="0"/>
              <a:t>Liturgie</a:t>
            </a:r>
            <a:r>
              <a:rPr lang="en-US" i="1" dirty="0" smtClean="0"/>
              <a:t> du </a:t>
            </a:r>
            <a:r>
              <a:rPr lang="en-US" i="1" dirty="0" err="1" smtClean="0"/>
              <a:t>cristal</a:t>
            </a:r>
            <a:r>
              <a:rPr lang="en-US" i="1" dirty="0" smtClean="0"/>
              <a:t>:</a:t>
            </a:r>
          </a:p>
          <a:p>
            <a:pPr algn="just"/>
            <a:endParaRPr lang="en-US" dirty="0"/>
          </a:p>
          <a:p>
            <a:pPr algn="just"/>
            <a:r>
              <a:rPr lang="en-US" dirty="0" smtClean="0"/>
              <a:t>Between three and four in the morning, the awakening of birds: </a:t>
            </a:r>
          </a:p>
          <a:p>
            <a:pPr algn="just"/>
            <a:endParaRPr lang="en-US" dirty="0"/>
          </a:p>
          <a:p>
            <a:pPr algn="just"/>
            <a:r>
              <a:rPr lang="en-US" dirty="0" smtClean="0"/>
              <a:t>a solo blackbird or nightingale improvises, surrounded by a </a:t>
            </a:r>
          </a:p>
          <a:p>
            <a:pPr algn="just"/>
            <a:endParaRPr lang="en-US" dirty="0"/>
          </a:p>
          <a:p>
            <a:pPr algn="just"/>
            <a:r>
              <a:rPr lang="en-US" b="1" dirty="0" smtClean="0"/>
              <a:t>shimmer of sound, by a halo of trills</a:t>
            </a:r>
            <a:r>
              <a:rPr lang="en-US" dirty="0" smtClean="0"/>
              <a:t> lost very high in the trees.  </a:t>
            </a:r>
          </a:p>
          <a:p>
            <a:pPr algn="just"/>
            <a:endParaRPr lang="en-US" dirty="0"/>
          </a:p>
          <a:p>
            <a:pPr algn="just"/>
            <a:r>
              <a:rPr lang="en-US" dirty="0" smtClean="0"/>
              <a:t>Transpose this onto a religious plane and you have the </a:t>
            </a:r>
          </a:p>
          <a:p>
            <a:pPr algn="just"/>
            <a:endParaRPr lang="en-US" dirty="0"/>
          </a:p>
          <a:p>
            <a:pPr algn="just"/>
            <a:r>
              <a:rPr lang="en-US" dirty="0" smtClean="0"/>
              <a:t>harmonious silence of heaven</a:t>
            </a:r>
            <a:r>
              <a:rPr lang="en-US" altLang="ko-KR" dirty="0" smtClean="0"/>
              <a:t>.</a:t>
            </a:r>
            <a:r>
              <a:rPr lang="en-US" dirty="0" smtClean="0"/>
              <a:t> </a:t>
            </a:r>
            <a:endParaRPr lang="en-US" dirty="0"/>
          </a:p>
        </p:txBody>
      </p:sp>
      <p:sp>
        <p:nvSpPr>
          <p:cNvPr id="6" name="TextBox 5"/>
          <p:cNvSpPr txBox="1"/>
          <p:nvPr/>
        </p:nvSpPr>
        <p:spPr>
          <a:xfrm>
            <a:off x="2670336" y="4809013"/>
            <a:ext cx="4237057" cy="646331"/>
          </a:xfrm>
          <a:prstGeom prst="rect">
            <a:avLst/>
          </a:prstGeom>
          <a:noFill/>
        </p:spPr>
        <p:txBody>
          <a:bodyPr wrap="none" rtlCol="0">
            <a:spAutoFit/>
          </a:bodyPr>
          <a:lstStyle/>
          <a:p>
            <a:r>
              <a:rPr lang="en-US" dirty="0" smtClean="0"/>
              <a:t>— </a:t>
            </a:r>
            <a:r>
              <a:rPr lang="en-US" dirty="0" err="1" smtClean="0"/>
              <a:t>Messiaen</a:t>
            </a:r>
            <a:r>
              <a:rPr lang="en-US" dirty="0" smtClean="0"/>
              <a:t>, </a:t>
            </a:r>
            <a:r>
              <a:rPr lang="en-US" i="1" dirty="0" err="1"/>
              <a:t>Q</a:t>
            </a:r>
            <a:r>
              <a:rPr lang="en-US" i="1" dirty="0" err="1" smtClean="0"/>
              <a:t>uatuor</a:t>
            </a:r>
            <a:r>
              <a:rPr lang="en-US" i="1" dirty="0" smtClean="0"/>
              <a:t> pour la fin du temps</a:t>
            </a:r>
            <a:r>
              <a:rPr lang="en-US" dirty="0" smtClean="0"/>
              <a:t>, </a:t>
            </a:r>
          </a:p>
          <a:p>
            <a:r>
              <a:rPr lang="en-US" dirty="0" smtClean="0"/>
              <a:t>     program note</a:t>
            </a:r>
            <a:endParaRPr lang="en-US" dirty="0"/>
          </a:p>
        </p:txBody>
      </p:sp>
    </p:spTree>
    <p:extLst>
      <p:ext uri="{BB962C8B-B14F-4D97-AF65-F5344CB8AC3E}">
        <p14:creationId xmlns:p14="http://schemas.microsoft.com/office/powerpoint/2010/main" val="14711444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7287" y="1139834"/>
            <a:ext cx="6157869" cy="3139321"/>
          </a:xfrm>
          <a:prstGeom prst="rect">
            <a:avLst/>
          </a:prstGeom>
          <a:noFill/>
        </p:spPr>
        <p:txBody>
          <a:bodyPr wrap="square" rtlCol="0">
            <a:spAutoFit/>
          </a:bodyPr>
          <a:lstStyle/>
          <a:p>
            <a:pPr algn="just"/>
            <a:r>
              <a:rPr lang="en-US" i="1" dirty="0" err="1" smtClean="0"/>
              <a:t>Liturgie</a:t>
            </a:r>
            <a:r>
              <a:rPr lang="en-US" i="1" dirty="0" smtClean="0"/>
              <a:t> du </a:t>
            </a:r>
            <a:r>
              <a:rPr lang="en-US" i="1" dirty="0" err="1" smtClean="0"/>
              <a:t>cristal</a:t>
            </a:r>
            <a:r>
              <a:rPr lang="en-US" i="1" dirty="0" smtClean="0"/>
              <a:t>:</a:t>
            </a:r>
          </a:p>
          <a:p>
            <a:pPr algn="just"/>
            <a:endParaRPr lang="en-US" dirty="0"/>
          </a:p>
          <a:p>
            <a:pPr algn="just"/>
            <a:r>
              <a:rPr lang="en-US" dirty="0" smtClean="0"/>
              <a:t>Between three and four in the morning, the awakening of birds: </a:t>
            </a:r>
          </a:p>
          <a:p>
            <a:pPr algn="just"/>
            <a:endParaRPr lang="en-US" dirty="0"/>
          </a:p>
          <a:p>
            <a:pPr algn="just"/>
            <a:r>
              <a:rPr lang="en-US" dirty="0" smtClean="0"/>
              <a:t>a solo blackbird or nightingale improvises, surrounded by a </a:t>
            </a:r>
          </a:p>
          <a:p>
            <a:pPr algn="just"/>
            <a:endParaRPr lang="en-US" dirty="0"/>
          </a:p>
          <a:p>
            <a:pPr algn="just"/>
            <a:r>
              <a:rPr lang="en-US" b="1" dirty="0" smtClean="0"/>
              <a:t>shimmer of sound, by a halo of trills</a:t>
            </a:r>
            <a:r>
              <a:rPr lang="en-US" dirty="0" smtClean="0"/>
              <a:t> lost very high in the trees.  </a:t>
            </a:r>
          </a:p>
          <a:p>
            <a:pPr algn="just"/>
            <a:endParaRPr lang="en-US" dirty="0"/>
          </a:p>
          <a:p>
            <a:pPr algn="just"/>
            <a:r>
              <a:rPr lang="en-US" dirty="0" smtClean="0"/>
              <a:t>Transpose this onto a religious plane and you have the </a:t>
            </a:r>
          </a:p>
          <a:p>
            <a:pPr algn="just"/>
            <a:endParaRPr lang="en-US" dirty="0"/>
          </a:p>
          <a:p>
            <a:pPr algn="just"/>
            <a:r>
              <a:rPr lang="en-US" b="1" dirty="0" smtClean="0"/>
              <a:t>harmonious silence of heaven</a:t>
            </a:r>
            <a:r>
              <a:rPr lang="en-US" altLang="ko-KR" dirty="0" smtClean="0"/>
              <a:t>.</a:t>
            </a:r>
            <a:r>
              <a:rPr lang="en-US" dirty="0" smtClean="0"/>
              <a:t> </a:t>
            </a:r>
            <a:endParaRPr lang="en-US" dirty="0"/>
          </a:p>
        </p:txBody>
      </p:sp>
      <p:sp>
        <p:nvSpPr>
          <p:cNvPr id="6" name="TextBox 5"/>
          <p:cNvSpPr txBox="1"/>
          <p:nvPr/>
        </p:nvSpPr>
        <p:spPr>
          <a:xfrm>
            <a:off x="2670336" y="4809013"/>
            <a:ext cx="4237057" cy="646331"/>
          </a:xfrm>
          <a:prstGeom prst="rect">
            <a:avLst/>
          </a:prstGeom>
          <a:noFill/>
        </p:spPr>
        <p:txBody>
          <a:bodyPr wrap="none" rtlCol="0">
            <a:spAutoFit/>
          </a:bodyPr>
          <a:lstStyle/>
          <a:p>
            <a:r>
              <a:rPr lang="en-US" dirty="0" smtClean="0"/>
              <a:t>— </a:t>
            </a:r>
            <a:r>
              <a:rPr lang="en-US" dirty="0" err="1" smtClean="0"/>
              <a:t>Messiaen</a:t>
            </a:r>
            <a:r>
              <a:rPr lang="en-US" dirty="0" smtClean="0"/>
              <a:t>, </a:t>
            </a:r>
            <a:r>
              <a:rPr lang="en-US" i="1" dirty="0" err="1"/>
              <a:t>Q</a:t>
            </a:r>
            <a:r>
              <a:rPr lang="en-US" i="1" dirty="0" err="1" smtClean="0"/>
              <a:t>uatuor</a:t>
            </a:r>
            <a:r>
              <a:rPr lang="en-US" i="1" dirty="0" smtClean="0"/>
              <a:t> pour la fin du temps</a:t>
            </a:r>
            <a:r>
              <a:rPr lang="en-US" dirty="0" smtClean="0"/>
              <a:t>, </a:t>
            </a:r>
          </a:p>
          <a:p>
            <a:r>
              <a:rPr lang="en-US" dirty="0" smtClean="0"/>
              <a:t>     program note</a:t>
            </a:r>
            <a:endParaRPr lang="en-US" dirty="0"/>
          </a:p>
        </p:txBody>
      </p:sp>
    </p:spTree>
    <p:extLst>
      <p:ext uri="{BB962C8B-B14F-4D97-AF65-F5344CB8AC3E}">
        <p14:creationId xmlns:p14="http://schemas.microsoft.com/office/powerpoint/2010/main" val="19831205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eci-talas.pdf"/>
          <p:cNvPicPr>
            <a:picLocks noChangeAspect="1"/>
          </p:cNvPicPr>
          <p:nvPr/>
        </p:nvPicPr>
        <p:blipFill>
          <a:blip r:embed="rId2"/>
          <a:stretch>
            <a:fillRect/>
          </a:stretch>
        </p:blipFill>
        <p:spPr>
          <a:xfrm>
            <a:off x="1430072" y="1827546"/>
            <a:ext cx="4963537" cy="951477"/>
          </a:xfrm>
          <a:prstGeom prst="rect">
            <a:avLst/>
          </a:prstGeom>
        </p:spPr>
      </p:pic>
      <p:sp>
        <p:nvSpPr>
          <p:cNvPr id="7" name="TextBox 6"/>
          <p:cNvSpPr txBox="1"/>
          <p:nvPr/>
        </p:nvSpPr>
        <p:spPr>
          <a:xfrm>
            <a:off x="1430072" y="901011"/>
            <a:ext cx="4156256" cy="369332"/>
          </a:xfrm>
          <a:prstGeom prst="rect">
            <a:avLst/>
          </a:prstGeom>
          <a:noFill/>
        </p:spPr>
        <p:txBody>
          <a:bodyPr wrap="none" rtlCol="0">
            <a:spAutoFit/>
          </a:bodyPr>
          <a:lstStyle/>
          <a:p>
            <a:r>
              <a:rPr lang="en-US" i="1" dirty="0" err="1" smtClean="0"/>
              <a:t>deci-tala</a:t>
            </a:r>
            <a:r>
              <a:rPr lang="en-US" dirty="0" smtClean="0"/>
              <a:t> (adapted from Hindustani music)</a:t>
            </a:r>
          </a:p>
        </p:txBody>
      </p:sp>
      <p:sp>
        <p:nvSpPr>
          <p:cNvPr id="8" name="TextBox 7"/>
          <p:cNvSpPr txBox="1"/>
          <p:nvPr/>
        </p:nvSpPr>
        <p:spPr>
          <a:xfrm>
            <a:off x="1595688" y="3310946"/>
            <a:ext cx="3060491" cy="923330"/>
          </a:xfrm>
          <a:prstGeom prst="rect">
            <a:avLst/>
          </a:prstGeom>
          <a:noFill/>
        </p:spPr>
        <p:txBody>
          <a:bodyPr wrap="none" rtlCol="0">
            <a:spAutoFit/>
          </a:bodyPr>
          <a:lstStyle/>
          <a:p>
            <a:r>
              <a:rPr lang="en-US" dirty="0" smtClean="0"/>
              <a:t>non-</a:t>
            </a:r>
            <a:r>
              <a:rPr lang="en-US" dirty="0" err="1" smtClean="0"/>
              <a:t>retrogradable</a:t>
            </a:r>
            <a:r>
              <a:rPr lang="en-US" dirty="0" smtClean="0"/>
              <a:t> rhythms</a:t>
            </a:r>
          </a:p>
          <a:p>
            <a:endParaRPr lang="en-US" dirty="0" smtClean="0"/>
          </a:p>
          <a:p>
            <a:r>
              <a:rPr lang="en-US" dirty="0" smtClean="0"/>
              <a:t>modes of limited transposition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llo rhythms 1.pdf"/>
          <p:cNvPicPr>
            <a:picLocks noChangeAspect="1"/>
          </p:cNvPicPr>
          <p:nvPr/>
        </p:nvPicPr>
        <p:blipFill>
          <a:blip r:embed="rId2"/>
          <a:stretch>
            <a:fillRect/>
          </a:stretch>
        </p:blipFill>
        <p:spPr>
          <a:xfrm>
            <a:off x="1191262" y="2254211"/>
            <a:ext cx="5731720" cy="1121867"/>
          </a:xfrm>
          <a:prstGeom prst="rect">
            <a:avLst/>
          </a:prstGeom>
        </p:spPr>
      </p:pic>
      <p:sp>
        <p:nvSpPr>
          <p:cNvPr id="6" name="TextBox 5"/>
          <p:cNvSpPr txBox="1"/>
          <p:nvPr/>
        </p:nvSpPr>
        <p:spPr>
          <a:xfrm>
            <a:off x="1191262" y="1884879"/>
            <a:ext cx="1498314" cy="369332"/>
          </a:xfrm>
          <a:prstGeom prst="rect">
            <a:avLst/>
          </a:prstGeom>
          <a:noFill/>
        </p:spPr>
        <p:txBody>
          <a:bodyPr wrap="none" rtlCol="0">
            <a:spAutoFit/>
          </a:bodyPr>
          <a:lstStyle/>
          <a:p>
            <a:r>
              <a:rPr lang="en-US" dirty="0" smtClean="0"/>
              <a:t>Cello Rhythm:</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ello rhythms 1.pdf"/>
          <p:cNvPicPr>
            <a:picLocks noChangeAspect="1"/>
          </p:cNvPicPr>
          <p:nvPr/>
        </p:nvPicPr>
        <p:blipFill>
          <a:blip r:embed="rId2"/>
          <a:stretch>
            <a:fillRect/>
          </a:stretch>
        </p:blipFill>
        <p:spPr>
          <a:xfrm>
            <a:off x="1191262" y="2254211"/>
            <a:ext cx="5731720" cy="1121867"/>
          </a:xfrm>
          <a:prstGeom prst="rect">
            <a:avLst/>
          </a:prstGeom>
        </p:spPr>
      </p:pic>
      <p:sp>
        <p:nvSpPr>
          <p:cNvPr id="6" name="TextBox 5"/>
          <p:cNvSpPr txBox="1"/>
          <p:nvPr/>
        </p:nvSpPr>
        <p:spPr>
          <a:xfrm>
            <a:off x="1191262" y="1884879"/>
            <a:ext cx="1498314" cy="369332"/>
          </a:xfrm>
          <a:prstGeom prst="rect">
            <a:avLst/>
          </a:prstGeom>
          <a:noFill/>
        </p:spPr>
        <p:txBody>
          <a:bodyPr wrap="none" rtlCol="0">
            <a:spAutoFit/>
          </a:bodyPr>
          <a:lstStyle/>
          <a:p>
            <a:r>
              <a:rPr lang="en-US" dirty="0" smtClean="0"/>
              <a:t>Cello Rhythm:</a:t>
            </a:r>
            <a:endParaRPr lang="en-US" dirty="0"/>
          </a:p>
        </p:txBody>
      </p:sp>
      <p:pic>
        <p:nvPicPr>
          <p:cNvPr id="7" name="Picture 6" descr="cello rhythms 2.pdf"/>
          <p:cNvPicPr>
            <a:picLocks noChangeAspect="1"/>
          </p:cNvPicPr>
          <p:nvPr/>
        </p:nvPicPr>
        <p:blipFill>
          <a:blip r:embed="rId3"/>
          <a:stretch>
            <a:fillRect/>
          </a:stretch>
        </p:blipFill>
        <p:spPr>
          <a:xfrm>
            <a:off x="1335714" y="3638824"/>
            <a:ext cx="5446153" cy="81590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ano rhythms.pdf"/>
          <p:cNvPicPr>
            <a:picLocks noChangeAspect="1"/>
          </p:cNvPicPr>
          <p:nvPr/>
        </p:nvPicPr>
        <p:blipFill>
          <a:blip r:embed="rId2"/>
          <a:stretch>
            <a:fillRect/>
          </a:stretch>
        </p:blipFill>
        <p:spPr>
          <a:xfrm>
            <a:off x="1707181" y="1029122"/>
            <a:ext cx="5362898" cy="855213"/>
          </a:xfrm>
          <a:prstGeom prst="rect">
            <a:avLst/>
          </a:prstGeom>
        </p:spPr>
      </p:pic>
      <p:sp>
        <p:nvSpPr>
          <p:cNvPr id="5" name="TextBox 4"/>
          <p:cNvSpPr txBox="1"/>
          <p:nvPr/>
        </p:nvSpPr>
        <p:spPr>
          <a:xfrm>
            <a:off x="1328386" y="512435"/>
            <a:ext cx="1558502" cy="369332"/>
          </a:xfrm>
          <a:prstGeom prst="rect">
            <a:avLst/>
          </a:prstGeom>
          <a:noFill/>
        </p:spPr>
        <p:txBody>
          <a:bodyPr wrap="none" rtlCol="0">
            <a:spAutoFit/>
          </a:bodyPr>
          <a:lstStyle/>
          <a:p>
            <a:r>
              <a:rPr lang="en-US" dirty="0" smtClean="0"/>
              <a:t>Piano Rhythm:</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126</TotalTime>
  <Words>411</Words>
  <Application>Microsoft Macintosh PowerPoint</Application>
  <PresentationFormat>On-screen Show (4:3)</PresentationFormat>
  <Paragraphs>81</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 School of Music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Huck Hodge</dc:creator>
  <cp:lastModifiedBy>Huck Hodge</cp:lastModifiedBy>
  <cp:revision>13</cp:revision>
  <dcterms:created xsi:type="dcterms:W3CDTF">2015-10-21T00:34:29Z</dcterms:created>
  <dcterms:modified xsi:type="dcterms:W3CDTF">2020-10-19T02:38:35Z</dcterms:modified>
</cp:coreProperties>
</file>