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ink/ink1.xml" ContentType="application/inkml+xml"/>
  <Override PartName="/ppt/ink/ink2.xml" ContentType="application/inkml+xml"/>
  <Override PartName="/ppt/ink/ink3.xml" ContentType="application/inkml+xml"/>
  <Override PartName="/ppt/ink/ink4.xml" ContentType="application/inkml+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31"/>
  </p:notesMasterIdLst>
  <p:sldIdLst>
    <p:sldId id="256" r:id="rId2"/>
    <p:sldId id="257" r:id="rId3"/>
    <p:sldId id="267" r:id="rId4"/>
    <p:sldId id="264" r:id="rId5"/>
    <p:sldId id="265" r:id="rId6"/>
    <p:sldId id="266" r:id="rId7"/>
    <p:sldId id="268" r:id="rId8"/>
    <p:sldId id="260" r:id="rId9"/>
    <p:sldId id="269" r:id="rId10"/>
    <p:sldId id="270" r:id="rId11"/>
    <p:sldId id="272" r:id="rId12"/>
    <p:sldId id="263" r:id="rId13"/>
    <p:sldId id="258" r:id="rId14"/>
    <p:sldId id="271" r:id="rId15"/>
    <p:sldId id="259" r:id="rId16"/>
    <p:sldId id="273" r:id="rId17"/>
    <p:sldId id="274" r:id="rId18"/>
    <p:sldId id="284" r:id="rId19"/>
    <p:sldId id="285" r:id="rId20"/>
    <p:sldId id="286" r:id="rId21"/>
    <p:sldId id="275" r:id="rId22"/>
    <p:sldId id="277" r:id="rId23"/>
    <p:sldId id="281" r:id="rId24"/>
    <p:sldId id="279" r:id="rId25"/>
    <p:sldId id="280" r:id="rId26"/>
    <p:sldId id="282" r:id="rId27"/>
    <p:sldId id="283" r:id="rId28"/>
    <p:sldId id="278" r:id="rId29"/>
    <p:sldId id="276"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725"/>
    <p:restoredTop sz="91870"/>
  </p:normalViewPr>
  <p:slideViewPr>
    <p:cSldViewPr snapToGrid="0" snapToObjects="1">
      <p:cViewPr>
        <p:scale>
          <a:sx n="89" d="100"/>
          <a:sy n="89" d="100"/>
        </p:scale>
        <p:origin x="680" y="33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 Id="rId8" Type="http://schemas.openxmlformats.org/officeDocument/2006/relationships/slide" Target="slides/slide7.xml"/></Relationships>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4T20:36:44.036"/>
    </inkml:context>
    <inkml:brush xml:id="br0">
      <inkml:brushProperty name="width" value="0.05" units="cm"/>
      <inkml:brushProperty name="height" value="0.05" units="cm"/>
      <inkml:brushProperty name="color" value="#E71224"/>
    </inkml:brush>
  </inkml:definitions>
  <inkml:trace contextRef="#ctx0" brushRef="#br0">1360 135 24575,'-10'4'0,"-6"-1"0,-7-3 0,-6 0 0,3 0 0,0 0 0,2 0 0,-6 0 0,-4 0 0,-10 0 0,-1 0 0,6 0 0,7 0 0,2 0 0,5 0 0,-1 0 0,2 0 0,-1 0 0,-3 0 0,-4 0 0,3 0 0,-1 0 0,10 0 0,-4 0 0,5 0 0,-6 0 0,5 0 0,-4 0 0,5 0 0,-5 0 0,3 0 0,-3 5 0,5-4 0,0 7 0,0-7 0,0 7 0,0-2 0,-5 3 0,4 1 0,-4 0 0,5 3 0,0 2 0,0 4 0,-1 5 0,0 1 0,0 6 0,-1 0 0,-7 7 0,0 15 0,-1-9 0,8 7 0,5-14 0,6-5 0,-1 6 0,0-7 0,1-6 0,1-1 0,3-5 0,-2 0 0,2 0 0,1 0 0,1-5 0,0 3 0,3-7 0,-4 8 0,5-4 0,0 5 0,0 0 0,0-1 0,0 1 0,0 5 0,5 2 0,5 5 0,12 1 0,6 1 0,12 7 0,24 18 0,-10-11 0,22 12 0,-26-23 0,9 0 0,-9 1 0,2-7 0,-5-2 0,-8-10 0,4-2 0,-10-6 0,-2 0 0,-1 1 0,-5-6 0,1-1 0,3-4 0,-8 0 0,8 0 0,-3 0 0,-1 0 0,5-4 0,-5-2 0,6-4 0,0-1 0,0 1 0,0-5 0,-6 3 0,5-2 0,4-5 0,-6 6 0,10-6 0,-18 5 0,4 4 0,-5-4 0,-5 0 0,4 4 0,-3-8 0,-1 8 0,3-8 0,-7 8 0,8-8 0,-4 4 0,5-5 0,-5 0 0,-1 5 0,1-4 0,-4 8 0,3-8 0,-4 9 0,0-9 0,0 4 0,0-1 0,1-8 0,-1 7 0,1-13 0,0 3 0,0-5 0,0 0 0,6-20 0,-5 15 0,5-15 0,-11 20 0,4 0 0,-7-1 0,2 1 0,-4 0 0,0 0 0,0 0 0,0-6 0,0 4 0,0-4 0,0 6 0,0 0 0,0 0 0,0 5 0,0-3 0,0 8 0,0-3 0,0 5 0,0 0 0,0 0 0,-4 5 0,-1-4 0,0 9 0,-3-9 0,3 8 0,-8-11 0,3 10 0,-3-6 0,5 8 0,3 1 0,-3 3 0,3-3 0,-3 3 0,-1-3 0,0 3 0,1-3 0,-5 3 0,3 0 0,-3-3 0,4 3 0,-4 1 0,3 0 0,-3 0 0,0 3 0,3-7 0,-8 7 0,9-3 0,-5 1 0,1 2 0,3-3 0,-3 0 0,5 3 0,-1-3 0,1 4 0,-1 0 0,1 0 0,0 0 0,-4 0 0,2 0 0,-2 4 0,3 5 0,0 5 0,-5 1 0,4 3 0,0-8 0,2 3 0,3-4 0,0-1 0,2 0 0,-1-3 0,3 2 0,-2-3 0,3 4 0,0 0 0,-4 0 0,3 0 0,-3 0 0,0-3 0,3 2 0,-3-6 0,4 3 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4T20:36:45.172"/>
    </inkml:context>
    <inkml:brush xml:id="br0">
      <inkml:brushProperty name="width" value="0.05" units="cm"/>
      <inkml:brushProperty name="height" value="0.05" units="cm"/>
      <inkml:brushProperty name="color" value="#E71224"/>
    </inkml:brush>
  </inkml:definitions>
  <inkml:trace contextRef="#ctx0" brushRef="#br0">1 1 24575,'0'0'0</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15:43:02.602"/>
    </inkml:context>
    <inkml:brush xml:id="br0">
      <inkml:brushProperty name="width" value="0.05" units="cm"/>
      <inkml:brushProperty name="height" value="0.05" units="cm"/>
      <inkml:brushProperty name="color" value="#E71224"/>
    </inkml:brush>
  </inkml:definitions>
  <inkml:trace contextRef="#ctx0" brushRef="#br0">1 227 24575,'6'0'0,"20"0"0,11 0 0,22 0 0,11 0 0,12 0 0,-5-3 0,6-1 0,-17 4 0,2-1-988,24-10 1,1 1 987,-17 8 0,-1 0 0,2-8 0,2-1 0,6 5 0,3 2-1177,2-1 1,2 1 1176,3 0 0,1 0 0,1 4 0,0 0 0,-28 0 0,1 0 0,-1 0 0,28 0 0,1 0 0,-25 0 0,1 0 0,-1 0 0,25 0 0,-1 0 0,-28 0 0,1 0 0,-2 0-881,24 0 1,-3 0 880,-3 0 0,-4 0-479,-25 0 1,1 0 478,22 4 0,-4 0 0,0 4 0,7 2 0,2 4 0,12 8 0,-28-7 0,2 1 0,-12-5 0,0 1 0,5 2 0,1 0 0,1-2 0,0 1 0,1 5 0,-2 1 0,-14-5 0,1 2 0,16 9 0,-2 2 0,-16-8 0,-2 0 346,7 6 0,-1 1-346,-5-6 0,-5 1 0,13 15 0,-9-11 0,0-1 0,12 9 2473,19 1-2473,-34-18 2032,-6 0-2032,-2-5 1327,-6 4-1327,-1-4 522,-4-2-522,-2 1 0,0 0 0,-4-1 0,4 1 0,-5-5 0,-5 3 0,4-7 0,-9 3 0,4-4 0,-4 0 0,-1 0 0,14 0 0,30 0 0,19 0 0,27 0-468,-45 0 1,1 0 467,-4 0 0,0 0 0,49 6 0,-36-2 0,1 1 0,-6 2 0,1 0 0,12 1 0,1 0-657,-1-1 0,-2 2 657,-7 4 0,-2 2 0,2-3 0,-3 0-485,31 22 485,-2 6 0,-9-4 0,-3 9 0,1-11 0,-22 1 0,-9-11 849,-8 3-849,-12-12 1339,3 5-1339,-13-10 546,7 4-546,-13-5 0,7 4 0,-2-3 0,3 4 0,-4-5 0,4 0 0,-8 0 0,7 0 0,-2 0 0,-1 0 0,4 0 0,-8 5 0,3-4 0,0 7 0,1-2 0,1 9 0,3-4 0,-3 4 0,4-5 0,6 6 0,-4-5 0,4 6 0,-11-12 0,12 8 0,-9-11 0,5 6 0,-4-7 0,-4-1 0,5 0 0,-5 0 0,4-4 0,-4 3 0,0-7 0,4 7 0,-4-7 0,5 8 0,-1-8 0,-3 7 0,-2-7 0,-5 6 0,1-6 0,-1 3 0,1-4 0,-1 0 0,0 0 0,5 0 0,6 0 0,1 0 0,10-5 0,-10 4 0,4-8 0,-5 8 0,-5-3 0,4 4 0,-8 0 0,3 0 0,-5 0 0,0 0 0,-6 0 0,-8 0 0,-8 0 0,-10 0 0,4 0 0,-16 0 0,2 0 0,-5-9 0,-11 1 0,15-12 0,-15 2 0,11-3 0,-6-2 0,7 2 0,-1-7 0,8 6 0,-3-10 0,2 4 0,5 1 0,0-4 0,7 5 0,-1-5 0,1 0 0,-7-1 0,4-6 0,-4-2 0,5 1 0,-1-4 0,7 10 0,-5-10 0,9 10 0,-8-4 0,8 6 0,-3 0 0,5 5 0,0-4 0,0 10 0,0-4 0,1 9 0,4-3 0,-3 4 0,3 0 0,-4-4 0,4 3 0,-8-12 0,7 6 0,-9-12 0,6 13 0,-1 0 0,1 3 0,0 7 0,0-3 0,5 4 0,0 8 0,12 6 0,4 15 0,13 7 0,4 12 0,5-4 0,3 12 0,15 20 0,-4-5-324,-17-17 1,1 1 323,23 30 0,-24-35 0,0 2 0,-2 6 0,1 1 0,5-2 0,1 1 0,-6 6 0,1 0 0,6 4 0,1-3 0,13 26 0,-18-27 0,0-2 0,13 10 0,-18-18 0,1 0 0,16 15 0,0 3 0,-10-21 0,-6-3 0,-8-16 0,-7-5 0,-5-10 647,-1 1-647,1-1 0,-5-6 0,-3-3 0,-6-7 0,-3 3 0,-1-2 0,1 2 0,-1 0 0,1-3 0,-6 3 0,0-4 0,-5 0 0,-5 3 0,-8-8 0,-1 12 0,-34-15 0,16 10 0,-43 0 0,21 1-387,21 6 1,-1 0 386,3 0 0,-2 0 0,-11 0 0,-3 0-750,0 0 1,-1 0 749,-9 0 0,-2 0 0,1 0 0,-2 0 0,-5 0 0,0 0 0,5 0 0,2 0 0,-1 0 0,2 0 0,3 0 0,4 0-269,15 0 1,1 0 268,-8 0 0,0 0 0,-31 0 0,42 0 0,-1 0 0,-44 0 0,31 0 0,4 0 693,21 0-693,2 0 1513,16 0-1513,-2 0 603,13 0-603,8-3 0,13-3 0,20-3 0,14-2 0,9-1 0,15-7 0,10 5-510,-31 4 0,3 0 510,7 2 0,4 1-911,8-1 1,4 0 910,8-4 0,4-1 0,5 4 0,1-1-1132,5-6 1,0-2 1131,-5 6 0,-1-2 0,-5-7 0,-4 1-384,-22 7 1,-2 0 383,9-6 0,-1 2 0,20 1 0,-28 5 0,1 1 0,30-4 765,-10 6-765,-17 3 1588,-3 5-1588,-12 0 2496,-2 0-2496,-1 0 1022,-12 0-1022,0 0 0,-3 0 0,-8 0 0,3 0 0,-5 0 0,-5 0 0,-1 0 0,-5 0 0,1 0 0,-1 0 0,1 0 0,-1 0 0,0 0 0,0 0 0,0 0 0,1 0 0,-1 0 0,0 0 0,-10 0 0,-5 0 0,-10-5 0,-8 0 0,0-5 0,-6-5 0,-7-2 0,-2-11 0,-6 3 0,-2-10 0,1 5 0,-7-6 0,3-1 0,-8 0 0,9-5 0,-20-10 0,10-1-295,22 19 1,0 0 294,-30-29 0,33 26 0,0-2 0,-5-1 0,1 0 0,3-2 0,0-1 0,-8-2 0,1 1 0,-19-24 0,23 30 0,1 0 0,-22-22 0,-8-2 0,8 3 0,4 8 0,8 14 0,7-2 0,3 16 0,6-3 0,7 10 589,1-2-589,5 7 0,5-2 0,0 4 0,1 0 0,3-4 0,-3 3 0,-1-8 0,4 4 0,-7-5 0,2 0 0,-4 0 0,0 0 0,0 0 0,5 5 0,-4-4 0,8 9 0,1-5 0,2 10 0,2-4 0,0 7 0,2-2 0</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0-11-15T15:43:10.780"/>
    </inkml:context>
    <inkml:brush xml:id="br0">
      <inkml:brushProperty name="width" value="0.05" units="cm"/>
      <inkml:brushProperty name="height" value="0.05" units="cm"/>
      <inkml:brushProperty name="color" value="#E71224"/>
    </inkml:brush>
  </inkml:definitions>
  <inkml:trace contextRef="#ctx0" brushRef="#br0">2316 39 24575,'-23'0'0,"5"0"0,-12 0 0,-17 0 0,21 0 0,-37 0 0,32 0 0,-28 0 0,12 0 0,-12 0 0,5 0 0,0 5 0,-31-4 0,38 4 0,-3-2 0,0 0 0,-2 4 0,-25 1 0,16 2 0,-8-2 0,6 4 0,-13 1 0,13-7 0,-4 11 0,13-10 0,9 14 0,1-13 0,5 6 0,-6-3 0,6 1 0,2 8 0,0-8 0,5 7 0,-5-7 0,11 3 0,-4-1 0,5-3 0,-1 4 0,2-5 0,5-1 0,0 5 0,0-4 0,0 4 0,0-5 0,0 0 0,5 5 0,-4-4 0,3 8 0,-4-8 0,4 8 0,-2-7 0,2 2 0,0 1 0,-3-4 0,8 3 0,-3-4 0,0 0 0,3 0 0,-3 0 0,0-1 0,3-3 0,-3 3 0,0-3 0,-1-1 0,1 4 0,-1-7 0,6 3 0,-1 0 0,1-4 0,-1 8 0,1-7 0,0 3 0,3-11 0,2 1 0,3-5 0,0-3 0,0 5 0,4-9 0,1 4 0,5-11 0,4 0 0,2-6 0,11-2 0,0 1 0,7-2 0,-1 1 0,1-1 0,-2 6 0,-5 2 0,-3 11 0,-9-3 0,-2 12 0,-4-6 0,-1 11 0,1-3 0,-1 4 0,-4-4 0,4-1 0,-4-3 0,5 0 0,-1-1 0,-3-4 0,2 4 0,-2-5 0,4 1 0,0-1 0,0-5 0,0 0 0,0 5 0,0 0 0,0 6 0,-1-1 0,1 5 0,-5-4 0,-3 7 0,-6 1 0,-13 10 0,2 0 0,-14 10 0,5-5 0,-7 12 0,-6-4 0,3 9 0,-10-2 0,10-2 0,-11 6 0,12-6 0,-5 1 0,12-3 0,3-6 0,5-2 0,4-3 0,2-2 0,8-5 0,-2 1 0,6-1 0,-3 0 0,4 0 0,0 0 0,0 1 0,0-1 0,-4 1 0,3-1 0,-3 1 0,4-1 0,0 1 0,0-1 0,0 0 0,0 0 0,0 1 0,0-1 0,0 1 0,0-1 0,0 5 0,0-3 0,0 3 0,0-5 0,0 1 0,0-1 0,0 1 0,0-1 0,0 1 0,0-1 0,0 1 0,0-1 0,4-3 0,0-2 0,4-3 0,0 0 0,0 0 0,5 0 0,2 0 0,9 0 0,1 0 0,13 0 0,0 0 0,7 0 0,7 0 0,-5 5 0,11 2 0,-11 4 0,4 0 0,-6 1 0,-6-2 0,-2 1 0,-6 4 0,-5-4 0,-2 3 0,-5-4 0,-5-1 0,3 0 0,-2 0 0,-1 0 0,4 0 0,-9 0 0,4-4 0,0 3 0,-3-7 0,3 3 0,0-4 0,-3 0 0,3 0 0,-5 0 0,1 4 0,-1-3 0,1 3 0,4-4 0,-4 0 0,4 3 0,0-2 0,-3 3 0,3-4 0,-5 0 0,1 0 0,-4 4 0,-2-4 0,-3 4 0</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748CA1A1-FC5A-D640-91EB-3C962268DD6D}" type="datetimeFigureOut">
              <a:rPr lang="en-US" smtClean="0"/>
              <a:t>11/17/20</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50C5510-71DC-A94C-88DC-7CF187A480AB}" type="slidenum">
              <a:rPr lang="en-US" smtClean="0"/>
              <a:t>‹#›</a:t>
            </a:fld>
            <a:endParaRPr lang="en-US"/>
          </a:p>
        </p:txBody>
      </p:sp>
    </p:spTree>
    <p:extLst>
      <p:ext uri="{BB962C8B-B14F-4D97-AF65-F5344CB8AC3E}">
        <p14:creationId xmlns:p14="http://schemas.microsoft.com/office/powerpoint/2010/main" val="30021840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0C5510-71DC-A94C-88DC-7CF187A480AB}" type="slidenum">
              <a:rPr lang="en-US" smtClean="0"/>
              <a:t>3</a:t>
            </a:fld>
            <a:endParaRPr lang="en-US"/>
          </a:p>
        </p:txBody>
      </p:sp>
    </p:spTree>
    <p:extLst>
      <p:ext uri="{BB962C8B-B14F-4D97-AF65-F5344CB8AC3E}">
        <p14:creationId xmlns:p14="http://schemas.microsoft.com/office/powerpoint/2010/main" val="311149329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0C5510-71DC-A94C-88DC-7CF187A480AB}" type="slidenum">
              <a:rPr lang="en-US" smtClean="0"/>
              <a:t>4</a:t>
            </a:fld>
            <a:endParaRPr lang="en-US"/>
          </a:p>
        </p:txBody>
      </p:sp>
    </p:spTree>
    <p:extLst>
      <p:ext uri="{BB962C8B-B14F-4D97-AF65-F5344CB8AC3E}">
        <p14:creationId xmlns:p14="http://schemas.microsoft.com/office/powerpoint/2010/main" val="65523616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0C5510-71DC-A94C-88DC-7CF187A480AB}" type="slidenum">
              <a:rPr lang="en-US" smtClean="0"/>
              <a:t>9</a:t>
            </a:fld>
            <a:endParaRPr lang="en-US"/>
          </a:p>
        </p:txBody>
      </p:sp>
    </p:spTree>
    <p:extLst>
      <p:ext uri="{BB962C8B-B14F-4D97-AF65-F5344CB8AC3E}">
        <p14:creationId xmlns:p14="http://schemas.microsoft.com/office/powerpoint/2010/main" val="7949546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0C5510-71DC-A94C-88DC-7CF187A480AB}" type="slidenum">
              <a:rPr lang="en-US" smtClean="0"/>
              <a:t>10</a:t>
            </a:fld>
            <a:endParaRPr lang="en-US"/>
          </a:p>
        </p:txBody>
      </p:sp>
    </p:spTree>
    <p:extLst>
      <p:ext uri="{BB962C8B-B14F-4D97-AF65-F5344CB8AC3E}">
        <p14:creationId xmlns:p14="http://schemas.microsoft.com/office/powerpoint/2010/main" val="229632023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0C5510-71DC-A94C-88DC-7CF187A480AB}" type="slidenum">
              <a:rPr lang="en-US" smtClean="0"/>
              <a:t>13</a:t>
            </a:fld>
            <a:endParaRPr lang="en-US"/>
          </a:p>
        </p:txBody>
      </p:sp>
    </p:spTree>
    <p:extLst>
      <p:ext uri="{BB962C8B-B14F-4D97-AF65-F5344CB8AC3E}">
        <p14:creationId xmlns:p14="http://schemas.microsoft.com/office/powerpoint/2010/main" val="180889825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50C5510-71DC-A94C-88DC-7CF187A480AB}" type="slidenum">
              <a:rPr lang="en-US" smtClean="0"/>
              <a:t>16</a:t>
            </a:fld>
            <a:endParaRPr lang="en-US"/>
          </a:p>
        </p:txBody>
      </p:sp>
    </p:spTree>
    <p:extLst>
      <p:ext uri="{BB962C8B-B14F-4D97-AF65-F5344CB8AC3E}">
        <p14:creationId xmlns:p14="http://schemas.microsoft.com/office/powerpoint/2010/main" val="31369967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FBBB93-9B2B-3447-B63E-FB8099035D07}"/>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E456A183-C54C-D842-9C7F-766293F61C3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55A6C543-D4EA-6A4F-BAA7-39A47FE0E59E}"/>
              </a:ext>
            </a:extLst>
          </p:cNvPr>
          <p:cNvSpPr>
            <a:spLocks noGrp="1"/>
          </p:cNvSpPr>
          <p:nvPr>
            <p:ph type="dt" sz="half" idx="10"/>
          </p:nvPr>
        </p:nvSpPr>
        <p:spPr/>
        <p:txBody>
          <a:bodyPr/>
          <a:lstStyle/>
          <a:p>
            <a:fld id="{AD118EDA-B636-D449-BD93-3D55EDCCBD35}" type="datetimeFigureOut">
              <a:rPr lang="en-US" smtClean="0"/>
              <a:t>11/17/20</a:t>
            </a:fld>
            <a:endParaRPr lang="en-US"/>
          </a:p>
        </p:txBody>
      </p:sp>
      <p:sp>
        <p:nvSpPr>
          <p:cNvPr id="5" name="Footer Placeholder 4">
            <a:extLst>
              <a:ext uri="{FF2B5EF4-FFF2-40B4-BE49-F238E27FC236}">
                <a16:creationId xmlns:a16="http://schemas.microsoft.com/office/drawing/2014/main" id="{0AD5827F-88C9-FE47-8A79-4E3A8C93EEA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04EC66E1-D26D-0241-8B9A-975A6F39E210}"/>
              </a:ext>
            </a:extLst>
          </p:cNvPr>
          <p:cNvSpPr>
            <a:spLocks noGrp="1"/>
          </p:cNvSpPr>
          <p:nvPr>
            <p:ph type="sldNum" sz="quarter" idx="12"/>
          </p:nvPr>
        </p:nvSpPr>
        <p:spPr/>
        <p:txBody>
          <a:bodyPr/>
          <a:lstStyle/>
          <a:p>
            <a:fld id="{CE748729-3C9D-BC40-9C9C-3B42B66AF1E6}" type="slidenum">
              <a:rPr lang="en-US" smtClean="0"/>
              <a:t>‹#›</a:t>
            </a:fld>
            <a:endParaRPr lang="en-US"/>
          </a:p>
        </p:txBody>
      </p:sp>
    </p:spTree>
    <p:extLst>
      <p:ext uri="{BB962C8B-B14F-4D97-AF65-F5344CB8AC3E}">
        <p14:creationId xmlns:p14="http://schemas.microsoft.com/office/powerpoint/2010/main" val="25122567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76AEF5-73A2-AD47-8913-782F6A72896B}"/>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63264EBD-6648-5449-B19D-09DDF1C12B5C}"/>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3E1D05-3529-C24A-B0B9-A3BB1BDC5AD9}"/>
              </a:ext>
            </a:extLst>
          </p:cNvPr>
          <p:cNvSpPr>
            <a:spLocks noGrp="1"/>
          </p:cNvSpPr>
          <p:nvPr>
            <p:ph type="dt" sz="half" idx="10"/>
          </p:nvPr>
        </p:nvSpPr>
        <p:spPr/>
        <p:txBody>
          <a:bodyPr/>
          <a:lstStyle/>
          <a:p>
            <a:fld id="{AD118EDA-B636-D449-BD93-3D55EDCCBD35}" type="datetimeFigureOut">
              <a:rPr lang="en-US" smtClean="0"/>
              <a:t>11/17/20</a:t>
            </a:fld>
            <a:endParaRPr lang="en-US"/>
          </a:p>
        </p:txBody>
      </p:sp>
      <p:sp>
        <p:nvSpPr>
          <p:cNvPr id="5" name="Footer Placeholder 4">
            <a:extLst>
              <a:ext uri="{FF2B5EF4-FFF2-40B4-BE49-F238E27FC236}">
                <a16:creationId xmlns:a16="http://schemas.microsoft.com/office/drawing/2014/main" id="{D8B25611-2C07-334A-903F-413BE45F27B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408A765F-5D3B-7D4F-A4FE-9686D15C4583}"/>
              </a:ext>
            </a:extLst>
          </p:cNvPr>
          <p:cNvSpPr>
            <a:spLocks noGrp="1"/>
          </p:cNvSpPr>
          <p:nvPr>
            <p:ph type="sldNum" sz="quarter" idx="12"/>
          </p:nvPr>
        </p:nvSpPr>
        <p:spPr/>
        <p:txBody>
          <a:bodyPr/>
          <a:lstStyle/>
          <a:p>
            <a:fld id="{CE748729-3C9D-BC40-9C9C-3B42B66AF1E6}" type="slidenum">
              <a:rPr lang="en-US" smtClean="0"/>
              <a:t>‹#›</a:t>
            </a:fld>
            <a:endParaRPr lang="en-US"/>
          </a:p>
        </p:txBody>
      </p:sp>
    </p:spTree>
    <p:extLst>
      <p:ext uri="{BB962C8B-B14F-4D97-AF65-F5344CB8AC3E}">
        <p14:creationId xmlns:p14="http://schemas.microsoft.com/office/powerpoint/2010/main" val="158766662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0EC06E8-C2CC-0849-869C-3D85C3E8767A}"/>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54AAE210-118E-8341-9324-121CE076156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1D6586-CC30-974A-A869-B0060F967A8B}"/>
              </a:ext>
            </a:extLst>
          </p:cNvPr>
          <p:cNvSpPr>
            <a:spLocks noGrp="1"/>
          </p:cNvSpPr>
          <p:nvPr>
            <p:ph type="dt" sz="half" idx="10"/>
          </p:nvPr>
        </p:nvSpPr>
        <p:spPr/>
        <p:txBody>
          <a:bodyPr/>
          <a:lstStyle/>
          <a:p>
            <a:fld id="{AD118EDA-B636-D449-BD93-3D55EDCCBD35}" type="datetimeFigureOut">
              <a:rPr lang="en-US" smtClean="0"/>
              <a:t>11/17/20</a:t>
            </a:fld>
            <a:endParaRPr lang="en-US"/>
          </a:p>
        </p:txBody>
      </p:sp>
      <p:sp>
        <p:nvSpPr>
          <p:cNvPr id="5" name="Footer Placeholder 4">
            <a:extLst>
              <a:ext uri="{FF2B5EF4-FFF2-40B4-BE49-F238E27FC236}">
                <a16:creationId xmlns:a16="http://schemas.microsoft.com/office/drawing/2014/main" id="{6C14E06F-13B4-5648-9BFC-5513EA2ECDD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5CCB465-0AA4-B343-91D8-26BA06499FC9}"/>
              </a:ext>
            </a:extLst>
          </p:cNvPr>
          <p:cNvSpPr>
            <a:spLocks noGrp="1"/>
          </p:cNvSpPr>
          <p:nvPr>
            <p:ph type="sldNum" sz="quarter" idx="12"/>
          </p:nvPr>
        </p:nvSpPr>
        <p:spPr/>
        <p:txBody>
          <a:bodyPr/>
          <a:lstStyle/>
          <a:p>
            <a:fld id="{CE748729-3C9D-BC40-9C9C-3B42B66AF1E6}" type="slidenum">
              <a:rPr lang="en-US" smtClean="0"/>
              <a:t>‹#›</a:t>
            </a:fld>
            <a:endParaRPr lang="en-US"/>
          </a:p>
        </p:txBody>
      </p:sp>
    </p:spTree>
    <p:extLst>
      <p:ext uri="{BB962C8B-B14F-4D97-AF65-F5344CB8AC3E}">
        <p14:creationId xmlns:p14="http://schemas.microsoft.com/office/powerpoint/2010/main" val="2694106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63AAEE-5579-224A-86F7-48BB43D0E4CE}"/>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8075F0EE-50BD-A142-800E-18F4B2BE7743}"/>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A0E8BDD-79A3-F04F-A485-7663E55918A3}"/>
              </a:ext>
            </a:extLst>
          </p:cNvPr>
          <p:cNvSpPr>
            <a:spLocks noGrp="1"/>
          </p:cNvSpPr>
          <p:nvPr>
            <p:ph type="dt" sz="half" idx="10"/>
          </p:nvPr>
        </p:nvSpPr>
        <p:spPr/>
        <p:txBody>
          <a:bodyPr/>
          <a:lstStyle/>
          <a:p>
            <a:fld id="{AD118EDA-B636-D449-BD93-3D55EDCCBD35}" type="datetimeFigureOut">
              <a:rPr lang="en-US" smtClean="0"/>
              <a:t>11/17/20</a:t>
            </a:fld>
            <a:endParaRPr lang="en-US"/>
          </a:p>
        </p:txBody>
      </p:sp>
      <p:sp>
        <p:nvSpPr>
          <p:cNvPr id="5" name="Footer Placeholder 4">
            <a:extLst>
              <a:ext uri="{FF2B5EF4-FFF2-40B4-BE49-F238E27FC236}">
                <a16:creationId xmlns:a16="http://schemas.microsoft.com/office/drawing/2014/main" id="{464689B1-044B-9148-B811-9B2ADEC5326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CF2664D-2D04-D845-84C6-618CD8EC9417}"/>
              </a:ext>
            </a:extLst>
          </p:cNvPr>
          <p:cNvSpPr>
            <a:spLocks noGrp="1"/>
          </p:cNvSpPr>
          <p:nvPr>
            <p:ph type="sldNum" sz="quarter" idx="12"/>
          </p:nvPr>
        </p:nvSpPr>
        <p:spPr/>
        <p:txBody>
          <a:bodyPr/>
          <a:lstStyle/>
          <a:p>
            <a:fld id="{CE748729-3C9D-BC40-9C9C-3B42B66AF1E6}" type="slidenum">
              <a:rPr lang="en-US" smtClean="0"/>
              <a:t>‹#›</a:t>
            </a:fld>
            <a:endParaRPr lang="en-US"/>
          </a:p>
        </p:txBody>
      </p:sp>
    </p:spTree>
    <p:extLst>
      <p:ext uri="{BB962C8B-B14F-4D97-AF65-F5344CB8AC3E}">
        <p14:creationId xmlns:p14="http://schemas.microsoft.com/office/powerpoint/2010/main" val="94708566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2BC7C51-B28D-554E-A427-8CCD8F3F2F02}"/>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4A722E31-A3CF-9A4F-9F36-998B17BFED0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D4C252F-405F-6747-8FEB-2150B898AD83}"/>
              </a:ext>
            </a:extLst>
          </p:cNvPr>
          <p:cNvSpPr>
            <a:spLocks noGrp="1"/>
          </p:cNvSpPr>
          <p:nvPr>
            <p:ph type="dt" sz="half" idx="10"/>
          </p:nvPr>
        </p:nvSpPr>
        <p:spPr/>
        <p:txBody>
          <a:bodyPr/>
          <a:lstStyle/>
          <a:p>
            <a:fld id="{AD118EDA-B636-D449-BD93-3D55EDCCBD35}" type="datetimeFigureOut">
              <a:rPr lang="en-US" smtClean="0"/>
              <a:t>11/17/20</a:t>
            </a:fld>
            <a:endParaRPr lang="en-US"/>
          </a:p>
        </p:txBody>
      </p:sp>
      <p:sp>
        <p:nvSpPr>
          <p:cNvPr id="5" name="Footer Placeholder 4">
            <a:extLst>
              <a:ext uri="{FF2B5EF4-FFF2-40B4-BE49-F238E27FC236}">
                <a16:creationId xmlns:a16="http://schemas.microsoft.com/office/drawing/2014/main" id="{5FBA8CAA-B4C4-7F46-9F63-FC5665B82C3E}"/>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8C57ACAB-08F6-2649-9E1A-A737FB01A967}"/>
              </a:ext>
            </a:extLst>
          </p:cNvPr>
          <p:cNvSpPr>
            <a:spLocks noGrp="1"/>
          </p:cNvSpPr>
          <p:nvPr>
            <p:ph type="sldNum" sz="quarter" idx="12"/>
          </p:nvPr>
        </p:nvSpPr>
        <p:spPr/>
        <p:txBody>
          <a:bodyPr/>
          <a:lstStyle/>
          <a:p>
            <a:fld id="{CE748729-3C9D-BC40-9C9C-3B42B66AF1E6}" type="slidenum">
              <a:rPr lang="en-US" smtClean="0"/>
              <a:t>‹#›</a:t>
            </a:fld>
            <a:endParaRPr lang="en-US"/>
          </a:p>
        </p:txBody>
      </p:sp>
    </p:spTree>
    <p:extLst>
      <p:ext uri="{BB962C8B-B14F-4D97-AF65-F5344CB8AC3E}">
        <p14:creationId xmlns:p14="http://schemas.microsoft.com/office/powerpoint/2010/main" val="370338298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6306492-C03E-D74D-ACC0-117DA7BFF38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083DA022-B68B-374D-B724-A815B25E4708}"/>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4C3D157-89CF-8748-8E14-52BFF0E008E2}"/>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FC4F8C3-8118-D840-962C-CEF9958404CF}"/>
              </a:ext>
            </a:extLst>
          </p:cNvPr>
          <p:cNvSpPr>
            <a:spLocks noGrp="1"/>
          </p:cNvSpPr>
          <p:nvPr>
            <p:ph type="dt" sz="half" idx="10"/>
          </p:nvPr>
        </p:nvSpPr>
        <p:spPr/>
        <p:txBody>
          <a:bodyPr/>
          <a:lstStyle/>
          <a:p>
            <a:fld id="{AD118EDA-B636-D449-BD93-3D55EDCCBD35}" type="datetimeFigureOut">
              <a:rPr lang="en-US" smtClean="0"/>
              <a:t>11/17/20</a:t>
            </a:fld>
            <a:endParaRPr lang="en-US"/>
          </a:p>
        </p:txBody>
      </p:sp>
      <p:sp>
        <p:nvSpPr>
          <p:cNvPr id="6" name="Footer Placeholder 5">
            <a:extLst>
              <a:ext uri="{FF2B5EF4-FFF2-40B4-BE49-F238E27FC236}">
                <a16:creationId xmlns:a16="http://schemas.microsoft.com/office/drawing/2014/main" id="{7A79E5E6-F652-6644-B77E-DFAD57116BE7}"/>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2D8241F-2DE1-ED4E-875A-55050046E8F0}"/>
              </a:ext>
            </a:extLst>
          </p:cNvPr>
          <p:cNvSpPr>
            <a:spLocks noGrp="1"/>
          </p:cNvSpPr>
          <p:nvPr>
            <p:ph type="sldNum" sz="quarter" idx="12"/>
          </p:nvPr>
        </p:nvSpPr>
        <p:spPr/>
        <p:txBody>
          <a:bodyPr/>
          <a:lstStyle/>
          <a:p>
            <a:fld id="{CE748729-3C9D-BC40-9C9C-3B42B66AF1E6}" type="slidenum">
              <a:rPr lang="en-US" smtClean="0"/>
              <a:t>‹#›</a:t>
            </a:fld>
            <a:endParaRPr lang="en-US"/>
          </a:p>
        </p:txBody>
      </p:sp>
    </p:spTree>
    <p:extLst>
      <p:ext uri="{BB962C8B-B14F-4D97-AF65-F5344CB8AC3E}">
        <p14:creationId xmlns:p14="http://schemas.microsoft.com/office/powerpoint/2010/main" val="104977241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C75D02-A8BA-AC41-B6DF-9283F5283B9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A7D534E9-D5E4-894A-8DDB-30A7527A8868}"/>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A8968EF-782F-D748-B331-DF7BA1EC980F}"/>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F3832C6-9C26-6145-A489-4200359F1D27}"/>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0B32188A-E7BD-5F44-9D01-055C55939BAD}"/>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7CAB7F8A-BD5D-1349-B69A-73641B8E188E}"/>
              </a:ext>
            </a:extLst>
          </p:cNvPr>
          <p:cNvSpPr>
            <a:spLocks noGrp="1"/>
          </p:cNvSpPr>
          <p:nvPr>
            <p:ph type="dt" sz="half" idx="10"/>
          </p:nvPr>
        </p:nvSpPr>
        <p:spPr/>
        <p:txBody>
          <a:bodyPr/>
          <a:lstStyle/>
          <a:p>
            <a:fld id="{AD118EDA-B636-D449-BD93-3D55EDCCBD35}" type="datetimeFigureOut">
              <a:rPr lang="en-US" smtClean="0"/>
              <a:t>11/17/20</a:t>
            </a:fld>
            <a:endParaRPr lang="en-US"/>
          </a:p>
        </p:txBody>
      </p:sp>
      <p:sp>
        <p:nvSpPr>
          <p:cNvPr id="8" name="Footer Placeholder 7">
            <a:extLst>
              <a:ext uri="{FF2B5EF4-FFF2-40B4-BE49-F238E27FC236}">
                <a16:creationId xmlns:a16="http://schemas.microsoft.com/office/drawing/2014/main" id="{D45BE797-4617-9D47-B989-6F2524EC4EB0}"/>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B1C099DA-684C-384C-BA3E-BCAC67B1F164}"/>
              </a:ext>
            </a:extLst>
          </p:cNvPr>
          <p:cNvSpPr>
            <a:spLocks noGrp="1"/>
          </p:cNvSpPr>
          <p:nvPr>
            <p:ph type="sldNum" sz="quarter" idx="12"/>
          </p:nvPr>
        </p:nvSpPr>
        <p:spPr/>
        <p:txBody>
          <a:bodyPr/>
          <a:lstStyle/>
          <a:p>
            <a:fld id="{CE748729-3C9D-BC40-9C9C-3B42B66AF1E6}" type="slidenum">
              <a:rPr lang="en-US" smtClean="0"/>
              <a:t>‹#›</a:t>
            </a:fld>
            <a:endParaRPr lang="en-US"/>
          </a:p>
        </p:txBody>
      </p:sp>
    </p:spTree>
    <p:extLst>
      <p:ext uri="{BB962C8B-B14F-4D97-AF65-F5344CB8AC3E}">
        <p14:creationId xmlns:p14="http://schemas.microsoft.com/office/powerpoint/2010/main" val="278976141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CC320F-BE64-4241-B209-C2E4438DD02F}"/>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4CBA452-B93C-7344-B8A1-65356B5C8E8C}"/>
              </a:ext>
            </a:extLst>
          </p:cNvPr>
          <p:cNvSpPr>
            <a:spLocks noGrp="1"/>
          </p:cNvSpPr>
          <p:nvPr>
            <p:ph type="dt" sz="half" idx="10"/>
          </p:nvPr>
        </p:nvSpPr>
        <p:spPr/>
        <p:txBody>
          <a:bodyPr/>
          <a:lstStyle/>
          <a:p>
            <a:fld id="{AD118EDA-B636-D449-BD93-3D55EDCCBD35}" type="datetimeFigureOut">
              <a:rPr lang="en-US" smtClean="0"/>
              <a:t>11/17/20</a:t>
            </a:fld>
            <a:endParaRPr lang="en-US"/>
          </a:p>
        </p:txBody>
      </p:sp>
      <p:sp>
        <p:nvSpPr>
          <p:cNvPr id="4" name="Footer Placeholder 3">
            <a:extLst>
              <a:ext uri="{FF2B5EF4-FFF2-40B4-BE49-F238E27FC236}">
                <a16:creationId xmlns:a16="http://schemas.microsoft.com/office/drawing/2014/main" id="{D7E0A906-EF96-FF46-85E0-81ED02A90E2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D5FACFD1-C091-CD44-8F3F-998913C4B4F2}"/>
              </a:ext>
            </a:extLst>
          </p:cNvPr>
          <p:cNvSpPr>
            <a:spLocks noGrp="1"/>
          </p:cNvSpPr>
          <p:nvPr>
            <p:ph type="sldNum" sz="quarter" idx="12"/>
          </p:nvPr>
        </p:nvSpPr>
        <p:spPr/>
        <p:txBody>
          <a:bodyPr/>
          <a:lstStyle/>
          <a:p>
            <a:fld id="{CE748729-3C9D-BC40-9C9C-3B42B66AF1E6}" type="slidenum">
              <a:rPr lang="en-US" smtClean="0"/>
              <a:t>‹#›</a:t>
            </a:fld>
            <a:endParaRPr lang="en-US"/>
          </a:p>
        </p:txBody>
      </p:sp>
    </p:spTree>
    <p:extLst>
      <p:ext uri="{BB962C8B-B14F-4D97-AF65-F5344CB8AC3E}">
        <p14:creationId xmlns:p14="http://schemas.microsoft.com/office/powerpoint/2010/main" val="396657062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2CFA9F4-E483-EE40-8487-4777B8BFDE4C}"/>
              </a:ext>
            </a:extLst>
          </p:cNvPr>
          <p:cNvSpPr>
            <a:spLocks noGrp="1"/>
          </p:cNvSpPr>
          <p:nvPr>
            <p:ph type="dt" sz="half" idx="10"/>
          </p:nvPr>
        </p:nvSpPr>
        <p:spPr/>
        <p:txBody>
          <a:bodyPr/>
          <a:lstStyle/>
          <a:p>
            <a:fld id="{AD118EDA-B636-D449-BD93-3D55EDCCBD35}" type="datetimeFigureOut">
              <a:rPr lang="en-US" smtClean="0"/>
              <a:t>11/17/20</a:t>
            </a:fld>
            <a:endParaRPr lang="en-US"/>
          </a:p>
        </p:txBody>
      </p:sp>
      <p:sp>
        <p:nvSpPr>
          <p:cNvPr id="3" name="Footer Placeholder 2">
            <a:extLst>
              <a:ext uri="{FF2B5EF4-FFF2-40B4-BE49-F238E27FC236}">
                <a16:creationId xmlns:a16="http://schemas.microsoft.com/office/drawing/2014/main" id="{96E66D01-6AAD-5A4E-9D18-C4B860687716}"/>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1F7379F8-F395-0844-8E00-9532AB18D3A9}"/>
              </a:ext>
            </a:extLst>
          </p:cNvPr>
          <p:cNvSpPr>
            <a:spLocks noGrp="1"/>
          </p:cNvSpPr>
          <p:nvPr>
            <p:ph type="sldNum" sz="quarter" idx="12"/>
          </p:nvPr>
        </p:nvSpPr>
        <p:spPr/>
        <p:txBody>
          <a:bodyPr/>
          <a:lstStyle/>
          <a:p>
            <a:fld id="{CE748729-3C9D-BC40-9C9C-3B42B66AF1E6}" type="slidenum">
              <a:rPr lang="en-US" smtClean="0"/>
              <a:t>‹#›</a:t>
            </a:fld>
            <a:endParaRPr lang="en-US"/>
          </a:p>
        </p:txBody>
      </p:sp>
    </p:spTree>
    <p:extLst>
      <p:ext uri="{BB962C8B-B14F-4D97-AF65-F5344CB8AC3E}">
        <p14:creationId xmlns:p14="http://schemas.microsoft.com/office/powerpoint/2010/main" val="290926741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48268B-10DC-AB40-80B0-D1C842E15A12}"/>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81BED4E2-3592-4C45-97F9-2EF3B61583D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162B61B5-8D3E-AC4A-A755-18D6DBB7997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212F643-A16C-1A40-BCA9-5867EE7F2640}"/>
              </a:ext>
            </a:extLst>
          </p:cNvPr>
          <p:cNvSpPr>
            <a:spLocks noGrp="1"/>
          </p:cNvSpPr>
          <p:nvPr>
            <p:ph type="dt" sz="half" idx="10"/>
          </p:nvPr>
        </p:nvSpPr>
        <p:spPr/>
        <p:txBody>
          <a:bodyPr/>
          <a:lstStyle/>
          <a:p>
            <a:fld id="{AD118EDA-B636-D449-BD93-3D55EDCCBD35}" type="datetimeFigureOut">
              <a:rPr lang="en-US" smtClean="0"/>
              <a:t>11/17/20</a:t>
            </a:fld>
            <a:endParaRPr lang="en-US"/>
          </a:p>
        </p:txBody>
      </p:sp>
      <p:sp>
        <p:nvSpPr>
          <p:cNvPr id="6" name="Footer Placeholder 5">
            <a:extLst>
              <a:ext uri="{FF2B5EF4-FFF2-40B4-BE49-F238E27FC236}">
                <a16:creationId xmlns:a16="http://schemas.microsoft.com/office/drawing/2014/main" id="{C9C909AF-11DD-ED45-9D68-24FBF0626942}"/>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2E2574D2-0253-0640-B572-87D23E7FB3E3}"/>
              </a:ext>
            </a:extLst>
          </p:cNvPr>
          <p:cNvSpPr>
            <a:spLocks noGrp="1"/>
          </p:cNvSpPr>
          <p:nvPr>
            <p:ph type="sldNum" sz="quarter" idx="12"/>
          </p:nvPr>
        </p:nvSpPr>
        <p:spPr/>
        <p:txBody>
          <a:bodyPr/>
          <a:lstStyle/>
          <a:p>
            <a:fld id="{CE748729-3C9D-BC40-9C9C-3B42B66AF1E6}" type="slidenum">
              <a:rPr lang="en-US" smtClean="0"/>
              <a:t>‹#›</a:t>
            </a:fld>
            <a:endParaRPr lang="en-US"/>
          </a:p>
        </p:txBody>
      </p:sp>
    </p:spTree>
    <p:extLst>
      <p:ext uri="{BB962C8B-B14F-4D97-AF65-F5344CB8AC3E}">
        <p14:creationId xmlns:p14="http://schemas.microsoft.com/office/powerpoint/2010/main" val="250378992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0F9E4C-EB34-5848-B1A2-BD7272AEC1D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6293A8C7-57AD-F849-AFE2-91ABB7180664}"/>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80C63D9-1439-7D48-A73A-3BA92535846D}"/>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B5F1F0D-A86F-1A40-AB10-1572C9130D8B}"/>
              </a:ext>
            </a:extLst>
          </p:cNvPr>
          <p:cNvSpPr>
            <a:spLocks noGrp="1"/>
          </p:cNvSpPr>
          <p:nvPr>
            <p:ph type="dt" sz="half" idx="10"/>
          </p:nvPr>
        </p:nvSpPr>
        <p:spPr/>
        <p:txBody>
          <a:bodyPr/>
          <a:lstStyle/>
          <a:p>
            <a:fld id="{AD118EDA-B636-D449-BD93-3D55EDCCBD35}" type="datetimeFigureOut">
              <a:rPr lang="en-US" smtClean="0"/>
              <a:t>11/17/20</a:t>
            </a:fld>
            <a:endParaRPr lang="en-US"/>
          </a:p>
        </p:txBody>
      </p:sp>
      <p:sp>
        <p:nvSpPr>
          <p:cNvPr id="6" name="Footer Placeholder 5">
            <a:extLst>
              <a:ext uri="{FF2B5EF4-FFF2-40B4-BE49-F238E27FC236}">
                <a16:creationId xmlns:a16="http://schemas.microsoft.com/office/drawing/2014/main" id="{C085404D-707B-F84C-8DE5-2B5FA3795781}"/>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B83465FA-9741-8E4C-B215-5602F89B11F3}"/>
              </a:ext>
            </a:extLst>
          </p:cNvPr>
          <p:cNvSpPr>
            <a:spLocks noGrp="1"/>
          </p:cNvSpPr>
          <p:nvPr>
            <p:ph type="sldNum" sz="quarter" idx="12"/>
          </p:nvPr>
        </p:nvSpPr>
        <p:spPr/>
        <p:txBody>
          <a:bodyPr/>
          <a:lstStyle/>
          <a:p>
            <a:fld id="{CE748729-3C9D-BC40-9C9C-3B42B66AF1E6}" type="slidenum">
              <a:rPr lang="en-US" smtClean="0"/>
              <a:t>‹#›</a:t>
            </a:fld>
            <a:endParaRPr lang="en-US"/>
          </a:p>
        </p:txBody>
      </p:sp>
    </p:spTree>
    <p:extLst>
      <p:ext uri="{BB962C8B-B14F-4D97-AF65-F5344CB8AC3E}">
        <p14:creationId xmlns:p14="http://schemas.microsoft.com/office/powerpoint/2010/main" val="25042085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accent4">
            <a:lumMod val="75000"/>
            <a:alpha val="25000"/>
          </a:schemeClr>
        </a:solidFill>
        <a:effectLst/>
      </p:bgPr>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86B0C9B-4339-1C46-A36B-C57FDD72FEAC}"/>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A9B7ACC5-38EF-2340-9EB1-7D09EF75995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F6D844D-EC2B-A147-8F49-537FD5BA5C9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AD118EDA-B636-D449-BD93-3D55EDCCBD35}" type="datetimeFigureOut">
              <a:rPr lang="en-US" smtClean="0"/>
              <a:t>11/17/20</a:t>
            </a:fld>
            <a:endParaRPr lang="en-US"/>
          </a:p>
        </p:txBody>
      </p:sp>
      <p:sp>
        <p:nvSpPr>
          <p:cNvPr id="5" name="Footer Placeholder 4">
            <a:extLst>
              <a:ext uri="{FF2B5EF4-FFF2-40B4-BE49-F238E27FC236}">
                <a16:creationId xmlns:a16="http://schemas.microsoft.com/office/drawing/2014/main" id="{569EDCC6-6449-1E4E-84FB-406185A450B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831EE054-1B83-8044-B39D-3DCE425C7C6B}"/>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CE748729-3C9D-BC40-9C9C-3B42B66AF1E6}" type="slidenum">
              <a:rPr lang="en-US" smtClean="0"/>
              <a:t>‹#›</a:t>
            </a:fld>
            <a:endParaRPr lang="en-US"/>
          </a:p>
        </p:txBody>
      </p:sp>
    </p:spTree>
    <p:extLst>
      <p:ext uri="{BB962C8B-B14F-4D97-AF65-F5344CB8AC3E}">
        <p14:creationId xmlns:p14="http://schemas.microsoft.com/office/powerpoint/2010/main" val="47102245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digitalcommons.chapman.edu/japanese_propaganda_posters/1/" TargetMode="External"/><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2.gif"/><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apjjf.org/data/1.%20covergeac.png" TargetMode="External"/><Relationship Id="rId2" Type="http://schemas.openxmlformats.org/officeDocument/2006/relationships/hyperlink" Target="https://apjjf.org/-James-Orr/2692/article.html" TargetMode="Externa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3.xml.rels><?xml version="1.0" encoding="UTF-8" standalone="yes"?>
<Relationships xmlns="http://schemas.openxmlformats.org/package/2006/relationships"><Relationship Id="rId3" Type="http://schemas.openxmlformats.org/officeDocument/2006/relationships/hyperlink" Target="https://digitalcommons.chapman.edu/japanese_propaganda_posters/18/" TargetMode="External"/><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jpeg"/></Relationships>
</file>

<file path=ppt/slides/_rels/slide1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customXml" Target="../ink/ink2.xml"/><Relationship Id="rId5" Type="http://schemas.openxmlformats.org/officeDocument/2006/relationships/image" Target="../media/image18.png"/><Relationship Id="rId4" Type="http://schemas.openxmlformats.org/officeDocument/2006/relationships/customXml" Target="../ink/ink1.xml"/></Relationships>
</file>

<file path=ppt/slides/_rels/slide17.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2.xml"/><Relationship Id="rId4" Type="http://schemas.openxmlformats.org/officeDocument/2006/relationships/image" Target="../media/image20.jpeg"/></Relationships>
</file>

<file path=ppt/slides/_rels/slide1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customXml" Target="../ink/ink3.xml"/><Relationship Id="rId2" Type="http://schemas.openxmlformats.org/officeDocument/2006/relationships/image" Target="../media/image27.gif"/><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customXml" Target="../ink/ink4.xml"/><Relationship Id="rId4" Type="http://schemas.openxmlformats.org/officeDocument/2006/relationships/image" Target="../media/image24.png"/></Relationships>
</file>

<file path=ppt/slides/_rels/slide24.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32.gif"/><Relationship Id="rId2" Type="http://schemas.openxmlformats.org/officeDocument/2006/relationships/image" Target="../media/image31.gif"/><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hyperlink" Target="https://www.britannica.com/topic/samurai" TargetMode="External"/><Relationship Id="rId1" Type="http://schemas.openxmlformats.org/officeDocument/2006/relationships/slideLayout" Target="../slideLayouts/slideLayout2.xml"/><Relationship Id="rId4" Type="http://schemas.openxmlformats.org/officeDocument/2006/relationships/image" Target="../media/image6.jpeg"/></Relationships>
</file>

<file path=ppt/slides/_rels/slide7.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8.gi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0.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141BF3C-E00F-4E4B-ABAF-CAA4C8D524A9}"/>
              </a:ext>
            </a:extLst>
          </p:cNvPr>
          <p:cNvSpPr>
            <a:spLocks noGrp="1"/>
          </p:cNvSpPr>
          <p:nvPr>
            <p:ph type="ctrTitle"/>
          </p:nvPr>
        </p:nvSpPr>
        <p:spPr>
          <a:xfrm>
            <a:off x="446316" y="1650670"/>
            <a:ext cx="3508168" cy="3323422"/>
          </a:xfrm>
        </p:spPr>
        <p:txBody>
          <a:bodyPr>
            <a:normAutofit fontScale="90000"/>
          </a:bodyPr>
          <a:lstStyle/>
          <a:p>
            <a:r>
              <a:rPr lang="en-US" dirty="0"/>
              <a:t>Japan’s Empire </a:t>
            </a:r>
            <a:br>
              <a:rPr lang="en-US" dirty="0"/>
            </a:br>
            <a:r>
              <a:rPr lang="en-US" sz="3300" dirty="0"/>
              <a:t>plus thinking about the final digital project for this class </a:t>
            </a:r>
          </a:p>
        </p:txBody>
      </p:sp>
      <p:pic>
        <p:nvPicPr>
          <p:cNvPr id="5" name="Picture 4">
            <a:extLst>
              <a:ext uri="{FF2B5EF4-FFF2-40B4-BE49-F238E27FC236}">
                <a16:creationId xmlns:a16="http://schemas.microsoft.com/office/drawing/2014/main" id="{51DAEBDE-598B-1549-9F1B-2D806797B5BB}"/>
              </a:ext>
            </a:extLst>
          </p:cNvPr>
          <p:cNvPicPr>
            <a:picLocks noChangeAspect="1"/>
          </p:cNvPicPr>
          <p:nvPr/>
        </p:nvPicPr>
        <p:blipFill>
          <a:blip r:embed="rId2"/>
          <a:stretch>
            <a:fillRect/>
          </a:stretch>
        </p:blipFill>
        <p:spPr>
          <a:xfrm>
            <a:off x="4456287" y="368611"/>
            <a:ext cx="7562461" cy="5126332"/>
          </a:xfrm>
          <a:prstGeom prst="rect">
            <a:avLst/>
          </a:prstGeom>
        </p:spPr>
      </p:pic>
      <p:sp>
        <p:nvSpPr>
          <p:cNvPr id="6" name="TextBox 5">
            <a:extLst>
              <a:ext uri="{FF2B5EF4-FFF2-40B4-BE49-F238E27FC236}">
                <a16:creationId xmlns:a16="http://schemas.microsoft.com/office/drawing/2014/main" id="{AF4B6B46-F843-6140-AD35-C9744CC2BD85}"/>
              </a:ext>
            </a:extLst>
          </p:cNvPr>
          <p:cNvSpPr txBox="1"/>
          <p:nvPr/>
        </p:nvSpPr>
        <p:spPr>
          <a:xfrm>
            <a:off x="4453247" y="5700156"/>
            <a:ext cx="7493330" cy="1200329"/>
          </a:xfrm>
          <a:prstGeom prst="rect">
            <a:avLst/>
          </a:prstGeom>
          <a:noFill/>
        </p:spPr>
        <p:txBody>
          <a:bodyPr wrap="square" rtlCol="0">
            <a:spAutoFit/>
          </a:bodyPr>
          <a:lstStyle/>
          <a:p>
            <a:r>
              <a:rPr lang="en-US" dirty="0"/>
              <a:t>Japanese propaganda poster produced for occupation of China during the Second Sino-Japanese War (‘37-’45). It reads: “Please see how kind and affable the Japanese Army is.” This messaging generally fell flat in China. </a:t>
            </a:r>
            <a:r>
              <a:rPr lang="en-US" dirty="0">
                <a:hlinkClick r:id="rId3"/>
              </a:rPr>
              <a:t>Chapman University Special Collections. </a:t>
            </a:r>
            <a:endParaRPr lang="en-US" dirty="0"/>
          </a:p>
        </p:txBody>
      </p:sp>
    </p:spTree>
    <p:extLst>
      <p:ext uri="{BB962C8B-B14F-4D97-AF65-F5344CB8AC3E}">
        <p14:creationId xmlns:p14="http://schemas.microsoft.com/office/powerpoint/2010/main" val="3803531800"/>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49B2D42-2FEC-7449-AE5A-0B7AEE1F171A}"/>
              </a:ext>
            </a:extLst>
          </p:cNvPr>
          <p:cNvSpPr>
            <a:spLocks noGrp="1"/>
          </p:cNvSpPr>
          <p:nvPr>
            <p:ph type="title"/>
          </p:nvPr>
        </p:nvSpPr>
        <p:spPr>
          <a:xfrm>
            <a:off x="6650038" y="365125"/>
            <a:ext cx="4703762" cy="3902075"/>
          </a:xfrm>
        </p:spPr>
        <p:txBody>
          <a:bodyPr>
            <a:normAutofit/>
          </a:bodyPr>
          <a:lstStyle/>
          <a:p>
            <a:r>
              <a:rPr lang="en-US" sz="2200" dirty="0"/>
              <a:t>Emperor Hirohito and Empress </a:t>
            </a:r>
            <a:r>
              <a:rPr lang="en-US" sz="2200" dirty="0" err="1"/>
              <a:t>Kojun</a:t>
            </a:r>
            <a:r>
              <a:rPr lang="en-US" sz="2200" dirty="0"/>
              <a:t>, 1924</a:t>
            </a:r>
          </a:p>
        </p:txBody>
      </p:sp>
      <p:pic>
        <p:nvPicPr>
          <p:cNvPr id="2050" name="Picture 2">
            <a:extLst>
              <a:ext uri="{FF2B5EF4-FFF2-40B4-BE49-F238E27FC236}">
                <a16:creationId xmlns:a16="http://schemas.microsoft.com/office/drawing/2014/main" id="{BFD46E0C-5A95-8E45-8BC9-866679DDD87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6720" y="407727"/>
            <a:ext cx="4094798" cy="60851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9775244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E61343F-B2D4-A344-A6C3-67BF1C43ECDB}"/>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4D6BA758-FE24-2148-B77E-D651B93BF06B}"/>
              </a:ext>
            </a:extLst>
          </p:cNvPr>
          <p:cNvSpPr>
            <a:spLocks noGrp="1"/>
          </p:cNvSpPr>
          <p:nvPr>
            <p:ph idx="1"/>
          </p:nvPr>
        </p:nvSpPr>
        <p:spPr>
          <a:xfrm>
            <a:off x="6837680" y="2174239"/>
            <a:ext cx="4516120" cy="4002723"/>
          </a:xfrm>
        </p:spPr>
        <p:txBody>
          <a:bodyPr>
            <a:normAutofit fontScale="85000" lnSpcReduction="20000"/>
          </a:bodyPr>
          <a:lstStyle/>
          <a:p>
            <a:pPr marL="0" indent="0">
              <a:buNone/>
            </a:pPr>
            <a:r>
              <a:rPr lang="en-US" b="1" dirty="0"/>
              <a:t>Phases of Japanese conquest, shows Manchukuo. </a:t>
            </a:r>
          </a:p>
          <a:p>
            <a:pPr marL="0" indent="0">
              <a:buNone/>
            </a:pPr>
            <a:endParaRPr lang="en-US" dirty="0"/>
          </a:p>
          <a:p>
            <a:pPr marL="0" indent="0">
              <a:buNone/>
            </a:pPr>
            <a:r>
              <a:rPr lang="en-US" dirty="0"/>
              <a:t>Note Manchukuo, a puppet state from ‘32, also note all the other colonies in the region – India (British), French Indo-China (Vietnam), the Philippines, also (portions shown here, at bottom) what is today Indonesia, then a Dutch colony. </a:t>
            </a:r>
          </a:p>
          <a:p>
            <a:pPr marL="0" indent="0">
              <a:buNone/>
            </a:pPr>
            <a:endParaRPr lang="en-US" dirty="0"/>
          </a:p>
          <a:p>
            <a:pPr marL="0" indent="0">
              <a:buNone/>
            </a:pPr>
            <a:r>
              <a:rPr lang="en-US" dirty="0"/>
              <a:t>(source: Britannica) </a:t>
            </a:r>
          </a:p>
        </p:txBody>
      </p:sp>
      <p:pic>
        <p:nvPicPr>
          <p:cNvPr id="3074" name="Picture 2">
            <a:extLst>
              <a:ext uri="{FF2B5EF4-FFF2-40B4-BE49-F238E27FC236}">
                <a16:creationId xmlns:a16="http://schemas.microsoft.com/office/drawing/2014/main" id="{941DAC7A-0171-F941-A9A3-742B22B845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0080" y="282594"/>
            <a:ext cx="5455920" cy="650015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74090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8034A2-D3FD-7A4D-B252-622F94BD574C}"/>
              </a:ext>
            </a:extLst>
          </p:cNvPr>
          <p:cNvSpPr>
            <a:spLocks noGrp="1"/>
          </p:cNvSpPr>
          <p:nvPr>
            <p:ph type="title"/>
          </p:nvPr>
        </p:nvSpPr>
        <p:spPr>
          <a:xfrm>
            <a:off x="5931877" y="5838092"/>
            <a:ext cx="5421923" cy="785447"/>
          </a:xfrm>
        </p:spPr>
        <p:txBody>
          <a:bodyPr>
            <a:normAutofit fontScale="90000"/>
          </a:bodyPr>
          <a:lstStyle/>
          <a:p>
            <a:r>
              <a:rPr lang="en-US" sz="2000" dirty="0"/>
              <a:t>Japanese booklet on the Greater East Asian Co-Prosperity Sphere (Image from </a:t>
            </a:r>
            <a:r>
              <a:rPr lang="en-US" sz="2000" dirty="0">
                <a:hlinkClick r:id="rId2"/>
              </a:rPr>
              <a:t>James Orr’s essay/exhibit</a:t>
            </a:r>
            <a:r>
              <a:rPr lang="en-US" sz="2000" dirty="0"/>
              <a:t>)</a:t>
            </a:r>
          </a:p>
        </p:txBody>
      </p:sp>
      <p:sp>
        <p:nvSpPr>
          <p:cNvPr id="3" name="Content Placeholder 2">
            <a:extLst>
              <a:ext uri="{FF2B5EF4-FFF2-40B4-BE49-F238E27FC236}">
                <a16:creationId xmlns:a16="http://schemas.microsoft.com/office/drawing/2014/main" id="{BF4E2EA5-0AC7-7C45-9B72-DB39BBCC026B}"/>
              </a:ext>
            </a:extLst>
          </p:cNvPr>
          <p:cNvSpPr>
            <a:spLocks noGrp="1"/>
          </p:cNvSpPr>
          <p:nvPr>
            <p:ph idx="1"/>
          </p:nvPr>
        </p:nvSpPr>
        <p:spPr>
          <a:xfrm>
            <a:off x="670560" y="1178561"/>
            <a:ext cx="3502855" cy="4998402"/>
          </a:xfrm>
        </p:spPr>
        <p:txBody>
          <a:bodyPr>
            <a:normAutofit lnSpcReduction="10000"/>
          </a:bodyPr>
          <a:lstStyle/>
          <a:p>
            <a:pPr marL="0" indent="0">
              <a:buNone/>
            </a:pPr>
            <a:r>
              <a:rPr lang="en-US" sz="3000" dirty="0"/>
              <a:t>The Greater East Asian Co-Prosperity Sphere </a:t>
            </a:r>
          </a:p>
          <a:p>
            <a:pPr marL="0" indent="0">
              <a:buNone/>
            </a:pPr>
            <a:r>
              <a:rPr lang="en-US" dirty="0"/>
              <a:t>An anti-imperial empire? </a:t>
            </a:r>
          </a:p>
          <a:p>
            <a:pPr marL="0" indent="0">
              <a:buNone/>
            </a:pPr>
            <a:endParaRPr lang="en-US" dirty="0"/>
          </a:p>
          <a:p>
            <a:pPr marL="0" indent="0">
              <a:buNone/>
            </a:pPr>
            <a:endParaRPr lang="en-US" dirty="0"/>
          </a:p>
          <a:p>
            <a:pPr marL="0" indent="0">
              <a:buNone/>
            </a:pPr>
            <a:endParaRPr lang="en-US" sz="2200" dirty="0"/>
          </a:p>
          <a:p>
            <a:pPr marL="0" indent="0">
              <a:buNone/>
            </a:pPr>
            <a:r>
              <a:rPr lang="en-US" sz="2200" dirty="0"/>
              <a:t>A good digital exhibit done through a peer-reviewed journal on the Greater East Asian Co-Prosperity Sphere is linked </a:t>
            </a:r>
            <a:r>
              <a:rPr lang="en-US" sz="2200" dirty="0">
                <a:hlinkClick r:id="rId2"/>
              </a:rPr>
              <a:t>here</a:t>
            </a:r>
            <a:r>
              <a:rPr lang="en-US" sz="2200" dirty="0"/>
              <a:t>.</a:t>
            </a:r>
          </a:p>
        </p:txBody>
      </p:sp>
      <p:pic>
        <p:nvPicPr>
          <p:cNvPr id="2050" name="Picture 2">
            <a:hlinkClick r:id="rId3"/>
            <a:extLst>
              <a:ext uri="{FF2B5EF4-FFF2-40B4-BE49-F238E27FC236}">
                <a16:creationId xmlns:a16="http://schemas.microsoft.com/office/drawing/2014/main" id="{FB67C4C7-8652-394B-9154-43EBD6EBDB9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931877" y="234461"/>
            <a:ext cx="3810000" cy="5448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57530326"/>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0D0ECE-758C-174C-A0B9-C5987F2B0484}"/>
              </a:ext>
            </a:extLst>
          </p:cNvPr>
          <p:cNvSpPr>
            <a:spLocks noGrp="1"/>
          </p:cNvSpPr>
          <p:nvPr>
            <p:ph type="title"/>
          </p:nvPr>
        </p:nvSpPr>
        <p:spPr>
          <a:xfrm>
            <a:off x="159026" y="2286001"/>
            <a:ext cx="2961861" cy="4502426"/>
          </a:xfrm>
        </p:spPr>
        <p:txBody>
          <a:bodyPr>
            <a:normAutofit fontScale="90000"/>
          </a:bodyPr>
          <a:lstStyle/>
          <a:p>
            <a:r>
              <a:rPr lang="en-US" sz="2200" dirty="0"/>
              <a:t>Japanese propaganda poster, produced for Japanese occupation regime in China. In English it reads: “Look at the communist atrocity! The just Japanese Army liberates people from atrocity and eradicates the evil and selfish Communist Army and the ruthless Communist Party.” </a:t>
            </a:r>
            <a:br>
              <a:rPr lang="en-US" sz="2200" dirty="0"/>
            </a:br>
            <a:br>
              <a:rPr lang="en-US" sz="2200" dirty="0"/>
            </a:br>
            <a:r>
              <a:rPr lang="en-US" sz="2200" dirty="0">
                <a:hlinkClick r:id="rId3"/>
              </a:rPr>
              <a:t>Chapman University special collections </a:t>
            </a:r>
            <a:endParaRPr lang="en-US" sz="2200" dirty="0"/>
          </a:p>
        </p:txBody>
      </p:sp>
      <p:pic>
        <p:nvPicPr>
          <p:cNvPr id="5" name="Content Placeholder 4">
            <a:extLst>
              <a:ext uri="{FF2B5EF4-FFF2-40B4-BE49-F238E27FC236}">
                <a16:creationId xmlns:a16="http://schemas.microsoft.com/office/drawing/2014/main" id="{A76B0AF3-0301-B84F-8FCF-DE2C697BE5A3}"/>
              </a:ext>
            </a:extLst>
          </p:cNvPr>
          <p:cNvPicPr>
            <a:picLocks noGrp="1" noChangeAspect="1"/>
          </p:cNvPicPr>
          <p:nvPr>
            <p:ph idx="1"/>
          </p:nvPr>
        </p:nvPicPr>
        <p:blipFill>
          <a:blip r:embed="rId4"/>
          <a:stretch>
            <a:fillRect/>
          </a:stretch>
        </p:blipFill>
        <p:spPr>
          <a:xfrm>
            <a:off x="3375289" y="424722"/>
            <a:ext cx="8502674" cy="6008556"/>
          </a:xfrm>
        </p:spPr>
      </p:pic>
    </p:spTree>
    <p:extLst>
      <p:ext uri="{BB962C8B-B14F-4D97-AF65-F5344CB8AC3E}">
        <p14:creationId xmlns:p14="http://schemas.microsoft.com/office/powerpoint/2010/main" val="35405948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43C00F-EE7A-D544-A77C-5AE6C185B383}"/>
              </a:ext>
            </a:extLst>
          </p:cNvPr>
          <p:cNvSpPr>
            <a:spLocks noGrp="1"/>
          </p:cNvSpPr>
          <p:nvPr>
            <p:ph type="title"/>
          </p:nvPr>
        </p:nvSpPr>
        <p:spPr>
          <a:xfrm>
            <a:off x="8442960" y="3199765"/>
            <a:ext cx="2778760" cy="2195195"/>
          </a:xfrm>
        </p:spPr>
        <p:txBody>
          <a:bodyPr>
            <a:normAutofit/>
          </a:bodyPr>
          <a:lstStyle/>
          <a:p>
            <a:r>
              <a:rPr lang="en-US" sz="2200" dirty="0"/>
              <a:t>The war in China, 1937-45, this map shows stalemate in 1941</a:t>
            </a:r>
          </a:p>
        </p:txBody>
      </p:sp>
      <p:pic>
        <p:nvPicPr>
          <p:cNvPr id="4098" name="Picture 2">
            <a:extLst>
              <a:ext uri="{FF2B5EF4-FFF2-40B4-BE49-F238E27FC236}">
                <a16:creationId xmlns:a16="http://schemas.microsoft.com/office/drawing/2014/main" id="{1DEB0773-02E3-304F-9CD3-D41B26E930C1}"/>
              </a:ext>
            </a:extLst>
          </p:cNvPr>
          <p:cNvPicPr>
            <a:picLocks noGrp="1" noChangeAspect="1" noChangeArrowheads="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1178560" y="71914"/>
            <a:ext cx="6725920" cy="652414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2680088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4BAF11A-3EDB-6447-8D90-B9CF37D0E8B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562EFA8-CF57-5347-B1CB-9C850DE99614}"/>
              </a:ext>
            </a:extLst>
          </p:cNvPr>
          <p:cNvSpPr>
            <a:spLocks noGrp="1"/>
          </p:cNvSpPr>
          <p:nvPr>
            <p:ph idx="1"/>
          </p:nvPr>
        </p:nvSpPr>
        <p:spPr>
          <a:xfrm>
            <a:off x="9488384" y="2743199"/>
            <a:ext cx="2541320" cy="3433763"/>
          </a:xfrm>
        </p:spPr>
        <p:txBody>
          <a:bodyPr/>
          <a:lstStyle/>
          <a:p>
            <a:pPr marL="0" indent="0">
              <a:buNone/>
            </a:pPr>
            <a:r>
              <a:rPr lang="en-US" dirty="0"/>
              <a:t>Japan’s high water mark = black line, this is in July of 1942</a:t>
            </a:r>
          </a:p>
          <a:p>
            <a:pPr marL="0" indent="0">
              <a:buNone/>
            </a:pPr>
            <a:endParaRPr lang="en-US" dirty="0"/>
          </a:p>
          <a:p>
            <a:pPr marL="0" indent="0">
              <a:buNone/>
            </a:pPr>
            <a:r>
              <a:rPr lang="en-US" sz="1200" dirty="0"/>
              <a:t>(Britannica) </a:t>
            </a:r>
          </a:p>
        </p:txBody>
      </p:sp>
      <p:pic>
        <p:nvPicPr>
          <p:cNvPr id="1026" name="Picture 2">
            <a:extLst>
              <a:ext uri="{FF2B5EF4-FFF2-40B4-BE49-F238E27FC236}">
                <a16:creationId xmlns:a16="http://schemas.microsoft.com/office/drawing/2014/main" id="{5D4A904D-390D-C14A-B779-5CAA1ADA530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226594"/>
            <a:ext cx="9335902" cy="64048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2349653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E072486-6E6A-B141-8BCD-35FB1C424FDB}"/>
              </a:ext>
            </a:extLst>
          </p:cNvPr>
          <p:cNvSpPr>
            <a:spLocks noGrp="1"/>
          </p:cNvSpPr>
          <p:nvPr>
            <p:ph type="title"/>
          </p:nvPr>
        </p:nvSpPr>
        <p:spPr>
          <a:xfrm>
            <a:off x="9405256" y="365126"/>
            <a:ext cx="2556615" cy="4515632"/>
          </a:xfrm>
        </p:spPr>
        <p:txBody>
          <a:bodyPr>
            <a:normAutofit/>
          </a:bodyPr>
          <a:lstStyle/>
          <a:p>
            <a:r>
              <a:rPr lang="en-US" sz="2200" dirty="0"/>
              <a:t>Midway Atoll, red pin. </a:t>
            </a:r>
            <a:br>
              <a:rPr lang="en-US" sz="2200" dirty="0"/>
            </a:br>
            <a:r>
              <a:rPr lang="en-US" sz="2200" dirty="0"/>
              <a:t>Hawaii circled in red.</a:t>
            </a:r>
          </a:p>
        </p:txBody>
      </p:sp>
      <p:pic>
        <p:nvPicPr>
          <p:cNvPr id="5" name="Content Placeholder 4">
            <a:extLst>
              <a:ext uri="{FF2B5EF4-FFF2-40B4-BE49-F238E27FC236}">
                <a16:creationId xmlns:a16="http://schemas.microsoft.com/office/drawing/2014/main" id="{51B1FE26-04CD-D440-A25B-876F7B8B9186}"/>
              </a:ext>
            </a:extLst>
          </p:cNvPr>
          <p:cNvPicPr>
            <a:picLocks noGrp="1" noChangeAspect="1"/>
          </p:cNvPicPr>
          <p:nvPr>
            <p:ph idx="1"/>
          </p:nvPr>
        </p:nvPicPr>
        <p:blipFill>
          <a:blip r:embed="rId3"/>
          <a:stretch>
            <a:fillRect/>
          </a:stretch>
        </p:blipFill>
        <p:spPr>
          <a:xfrm>
            <a:off x="230129" y="210581"/>
            <a:ext cx="8886982" cy="5857710"/>
          </a:xfrm>
        </p:spPr>
      </p:pic>
      <mc:AlternateContent xmlns:mc="http://schemas.openxmlformats.org/markup-compatibility/2006" xmlns:p14="http://schemas.microsoft.com/office/powerpoint/2010/main">
        <mc:Choice Requires="p14">
          <p:contentPart p14:bwMode="auto" r:id="rId4">
            <p14:nvContentPartPr>
              <p14:cNvPr id="6" name="Ink 5">
                <a:extLst>
                  <a:ext uri="{FF2B5EF4-FFF2-40B4-BE49-F238E27FC236}">
                    <a16:creationId xmlns:a16="http://schemas.microsoft.com/office/drawing/2014/main" id="{3FBC25DB-F54B-9442-8FD7-AFC6D856FF7A}"/>
                  </a:ext>
                </a:extLst>
              </p14:cNvPr>
              <p14:cNvContentPartPr/>
              <p14:nvPr/>
            </p14:nvContentPartPr>
            <p14:xfrm>
              <a:off x="6239838" y="3268903"/>
              <a:ext cx="602280" cy="556920"/>
            </p14:xfrm>
          </p:contentPart>
        </mc:Choice>
        <mc:Fallback xmlns="">
          <p:pic>
            <p:nvPicPr>
              <p:cNvPr id="6" name="Ink 5">
                <a:extLst>
                  <a:ext uri="{FF2B5EF4-FFF2-40B4-BE49-F238E27FC236}">
                    <a16:creationId xmlns:a16="http://schemas.microsoft.com/office/drawing/2014/main" id="{3FBC25DB-F54B-9442-8FD7-AFC6D856FF7A}"/>
                  </a:ext>
                </a:extLst>
              </p:cNvPr>
              <p:cNvPicPr/>
              <p:nvPr/>
            </p:nvPicPr>
            <p:blipFill>
              <a:blip r:embed="rId5"/>
              <a:stretch>
                <a:fillRect/>
              </a:stretch>
            </p:blipFill>
            <p:spPr>
              <a:xfrm>
                <a:off x="6230838" y="3259903"/>
                <a:ext cx="619920" cy="57456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7" name="Ink 6">
                <a:extLst>
                  <a:ext uri="{FF2B5EF4-FFF2-40B4-BE49-F238E27FC236}">
                    <a16:creationId xmlns:a16="http://schemas.microsoft.com/office/drawing/2014/main" id="{3B8E426E-DEC6-894E-B533-E776D5C744C2}"/>
                  </a:ext>
                </a:extLst>
              </p14:cNvPr>
              <p14:cNvContentPartPr/>
              <p14:nvPr/>
            </p14:nvContentPartPr>
            <p14:xfrm>
              <a:off x="11063838" y="4283743"/>
              <a:ext cx="360" cy="360"/>
            </p14:xfrm>
          </p:contentPart>
        </mc:Choice>
        <mc:Fallback xmlns="">
          <p:pic>
            <p:nvPicPr>
              <p:cNvPr id="7" name="Ink 6">
                <a:extLst>
                  <a:ext uri="{FF2B5EF4-FFF2-40B4-BE49-F238E27FC236}">
                    <a16:creationId xmlns:a16="http://schemas.microsoft.com/office/drawing/2014/main" id="{3B8E426E-DEC6-894E-B533-E776D5C744C2}"/>
                  </a:ext>
                </a:extLst>
              </p:cNvPr>
              <p:cNvPicPr/>
              <p:nvPr/>
            </p:nvPicPr>
            <p:blipFill>
              <a:blip r:embed="rId7"/>
              <a:stretch>
                <a:fillRect/>
              </a:stretch>
            </p:blipFill>
            <p:spPr>
              <a:xfrm>
                <a:off x="11055198" y="4275103"/>
                <a:ext cx="18000" cy="18000"/>
              </a:xfrm>
              <a:prstGeom prst="rect">
                <a:avLst/>
              </a:prstGeom>
            </p:spPr>
          </p:pic>
        </mc:Fallback>
      </mc:AlternateContent>
    </p:spTree>
    <p:extLst>
      <p:ext uri="{BB962C8B-B14F-4D97-AF65-F5344CB8AC3E}">
        <p14:creationId xmlns:p14="http://schemas.microsoft.com/office/powerpoint/2010/main" val="57765540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A420D4D-0801-EF46-9215-A1126DF54364}"/>
              </a:ext>
            </a:extLst>
          </p:cNvPr>
          <p:cNvSpPr>
            <a:spLocks noGrp="1"/>
          </p:cNvSpPr>
          <p:nvPr>
            <p:ph idx="1"/>
          </p:nvPr>
        </p:nvSpPr>
        <p:spPr>
          <a:xfrm>
            <a:off x="4833257" y="4370119"/>
            <a:ext cx="7358743" cy="2487881"/>
          </a:xfrm>
        </p:spPr>
        <p:txBody>
          <a:bodyPr>
            <a:normAutofit fontScale="70000" lnSpcReduction="20000"/>
          </a:bodyPr>
          <a:lstStyle/>
          <a:p>
            <a:pPr marL="0" indent="0">
              <a:buNone/>
            </a:pPr>
            <a:r>
              <a:rPr lang="en-US" b="1" dirty="0"/>
              <a:t>Together with Coral Sea (Many ‘42) the Battle of Midway (June ‘42) is an important turning point in the Pacific War. </a:t>
            </a:r>
            <a:endParaRPr lang="en-US" dirty="0"/>
          </a:p>
          <a:p>
            <a:pPr marL="0" indent="0">
              <a:buNone/>
            </a:pPr>
            <a:r>
              <a:rPr lang="en-US" dirty="0"/>
              <a:t>Above left: Midway Atoll, US Navy photo, November 1941. Eastern Island, site of airfield, in foreground. (Both images from Britannica) </a:t>
            </a:r>
          </a:p>
          <a:p>
            <a:pPr marL="0" indent="0">
              <a:buNone/>
            </a:pPr>
            <a:r>
              <a:rPr lang="en-US" dirty="0"/>
              <a:t>Above right: Abandoned US Navy building, Midway Atoll, recently. The islands, key sites for some migrating birds, are now a National Wildlife Refuge. </a:t>
            </a:r>
          </a:p>
          <a:p>
            <a:pPr marL="0" indent="0">
              <a:buNone/>
            </a:pPr>
            <a:r>
              <a:rPr lang="en-US" dirty="0"/>
              <a:t>Laysan albatrosses in front of the Battle of Midway National Memorial, Midway Atoll, recently. </a:t>
            </a:r>
          </a:p>
        </p:txBody>
      </p:sp>
      <p:pic>
        <p:nvPicPr>
          <p:cNvPr id="2050" name="Picture 2">
            <a:extLst>
              <a:ext uri="{FF2B5EF4-FFF2-40B4-BE49-F238E27FC236}">
                <a16:creationId xmlns:a16="http://schemas.microsoft.com/office/drawing/2014/main" id="{C8F021BC-69DB-4447-94A7-686272BB78E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60665" y="-12369"/>
            <a:ext cx="3592907" cy="3886559"/>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a:extLst>
              <a:ext uri="{FF2B5EF4-FFF2-40B4-BE49-F238E27FC236}">
                <a16:creationId xmlns:a16="http://schemas.microsoft.com/office/drawing/2014/main" id="{3454FA86-170E-F745-8C29-1D2BC38C20F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917870" y="56542"/>
            <a:ext cx="5614060" cy="4160704"/>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a:extLst>
              <a:ext uri="{FF2B5EF4-FFF2-40B4-BE49-F238E27FC236}">
                <a16:creationId xmlns:a16="http://schemas.microsoft.com/office/drawing/2014/main" id="{AEAAE463-076E-F44B-A4A0-2B899908A7E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3927" y="3987274"/>
            <a:ext cx="4207181" cy="274796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096427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538042-1B71-2D49-893A-3B5B2FB21563}"/>
              </a:ext>
            </a:extLst>
          </p:cNvPr>
          <p:cNvSpPr>
            <a:spLocks noGrp="1"/>
          </p:cNvSpPr>
          <p:nvPr>
            <p:ph type="title"/>
          </p:nvPr>
        </p:nvSpPr>
        <p:spPr>
          <a:xfrm>
            <a:off x="5425198" y="5314812"/>
            <a:ext cx="6523778" cy="1404040"/>
          </a:xfrm>
        </p:spPr>
        <p:txBody>
          <a:bodyPr>
            <a:normAutofit/>
          </a:bodyPr>
          <a:lstStyle/>
          <a:p>
            <a:r>
              <a:rPr lang="en-US" sz="2000" dirty="0"/>
              <a:t>American POWs under Japanese guard, prior to beginning Bataan Death March. (US Marine Corps via Britannica.)</a:t>
            </a:r>
          </a:p>
        </p:txBody>
      </p:sp>
      <p:sp>
        <p:nvSpPr>
          <p:cNvPr id="3" name="Content Placeholder 2">
            <a:extLst>
              <a:ext uri="{FF2B5EF4-FFF2-40B4-BE49-F238E27FC236}">
                <a16:creationId xmlns:a16="http://schemas.microsoft.com/office/drawing/2014/main" id="{803B019F-3B55-5549-A676-F8950A724F21}"/>
              </a:ext>
            </a:extLst>
          </p:cNvPr>
          <p:cNvSpPr>
            <a:spLocks noGrp="1"/>
          </p:cNvSpPr>
          <p:nvPr>
            <p:ph idx="1"/>
          </p:nvPr>
        </p:nvSpPr>
        <p:spPr>
          <a:xfrm>
            <a:off x="838200" y="1272210"/>
            <a:ext cx="3952461" cy="4904754"/>
          </a:xfrm>
        </p:spPr>
        <p:txBody>
          <a:bodyPr>
            <a:normAutofit fontScale="92500" lnSpcReduction="10000"/>
          </a:bodyPr>
          <a:lstStyle/>
          <a:p>
            <a:pPr marL="0" indent="0">
              <a:buNone/>
            </a:pPr>
            <a:r>
              <a:rPr lang="en-US" b="1" dirty="0"/>
              <a:t>Bataan death march, April 1942</a:t>
            </a:r>
          </a:p>
          <a:p>
            <a:pPr marL="0" indent="0">
              <a:buNone/>
            </a:pPr>
            <a:endParaRPr lang="en-US" b="1" dirty="0"/>
          </a:p>
          <a:p>
            <a:pPr marL="0" indent="0">
              <a:buNone/>
            </a:pPr>
            <a:r>
              <a:rPr lang="en-US" dirty="0"/>
              <a:t>Murdered during the forced march: </a:t>
            </a:r>
          </a:p>
          <a:p>
            <a:pPr marL="0" indent="0">
              <a:buNone/>
            </a:pPr>
            <a:r>
              <a:rPr lang="en-US" dirty="0"/>
              <a:t>2,500 Filipinos and 500 Americans</a:t>
            </a:r>
          </a:p>
          <a:p>
            <a:pPr marL="0" indent="0">
              <a:buNone/>
            </a:pPr>
            <a:endParaRPr lang="en-US" dirty="0"/>
          </a:p>
          <a:p>
            <a:pPr marL="0" indent="0">
              <a:buNone/>
            </a:pPr>
            <a:r>
              <a:rPr lang="en-US" dirty="0"/>
              <a:t>Murdered later at the POW camp: </a:t>
            </a:r>
          </a:p>
          <a:p>
            <a:pPr marL="0" indent="0">
              <a:buNone/>
            </a:pPr>
            <a:r>
              <a:rPr lang="en-US" dirty="0"/>
              <a:t>26,000 Filipinos and 1,500 Americans </a:t>
            </a:r>
          </a:p>
        </p:txBody>
      </p:sp>
      <p:pic>
        <p:nvPicPr>
          <p:cNvPr id="1026" name="Picture 2">
            <a:extLst>
              <a:ext uri="{FF2B5EF4-FFF2-40B4-BE49-F238E27FC236}">
                <a16:creationId xmlns:a16="http://schemas.microsoft.com/office/drawing/2014/main" id="{C46F6295-B5E6-E946-8D0C-AA77BDDD0A1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425198" y="139148"/>
            <a:ext cx="6523777" cy="490475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2052723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438F4C7-7AB3-E546-B7FA-49C32BC99B6D}"/>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3951DF98-EFE8-C94E-B247-6DB7C2F0201B}"/>
              </a:ext>
            </a:extLst>
          </p:cNvPr>
          <p:cNvSpPr>
            <a:spLocks noGrp="1"/>
          </p:cNvSpPr>
          <p:nvPr>
            <p:ph idx="1"/>
          </p:nvPr>
        </p:nvSpPr>
        <p:spPr>
          <a:xfrm>
            <a:off x="6718852" y="5546035"/>
            <a:ext cx="4634948" cy="630928"/>
          </a:xfrm>
        </p:spPr>
        <p:txBody>
          <a:bodyPr>
            <a:normAutofit fontScale="85000" lnSpcReduction="20000"/>
          </a:bodyPr>
          <a:lstStyle/>
          <a:p>
            <a:pPr marL="0" indent="0">
              <a:buNone/>
            </a:pPr>
            <a:r>
              <a:rPr lang="en-US" dirty="0"/>
              <a:t>National Archives (identifier 515483)</a:t>
            </a:r>
          </a:p>
        </p:txBody>
      </p:sp>
      <p:pic>
        <p:nvPicPr>
          <p:cNvPr id="2050" name="Picture 2">
            <a:extLst>
              <a:ext uri="{FF2B5EF4-FFF2-40B4-BE49-F238E27FC236}">
                <a16:creationId xmlns:a16="http://schemas.microsoft.com/office/drawing/2014/main" id="{ABD3501E-E025-CC44-96B3-19141D349EF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846827" y="106372"/>
            <a:ext cx="5249173" cy="654064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068129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100104-619C-0645-9665-D3A0C66A589B}"/>
              </a:ext>
            </a:extLst>
          </p:cNvPr>
          <p:cNvSpPr>
            <a:spLocks noGrp="1"/>
          </p:cNvSpPr>
          <p:nvPr>
            <p:ph type="title"/>
          </p:nvPr>
        </p:nvSpPr>
        <p:spPr>
          <a:xfrm>
            <a:off x="7058025" y="528638"/>
            <a:ext cx="4929187" cy="5986462"/>
          </a:xfrm>
          <a:ln>
            <a:solidFill>
              <a:schemeClr val="tx1"/>
            </a:solidFill>
          </a:ln>
        </p:spPr>
        <p:txBody>
          <a:bodyPr>
            <a:noAutofit/>
          </a:bodyPr>
          <a:lstStyle/>
          <a:p>
            <a:r>
              <a:rPr lang="en-US" sz="1800" u="sng" dirty="0"/>
              <a:t>Terms from lecture </a:t>
            </a:r>
            <a:br>
              <a:rPr lang="en-US" sz="1800" dirty="0"/>
            </a:br>
            <a:br>
              <a:rPr lang="en-US" sz="1800" dirty="0"/>
            </a:br>
            <a:r>
              <a:rPr lang="en-US" sz="1800" dirty="0"/>
              <a:t>Meiji Restoration (begins 1868)</a:t>
            </a:r>
            <a:br>
              <a:rPr lang="en-US" sz="1800" dirty="0"/>
            </a:br>
            <a:br>
              <a:rPr lang="en-US" sz="1800" dirty="0"/>
            </a:br>
            <a:r>
              <a:rPr lang="en-US" sz="1800" dirty="0"/>
              <a:t>The Meiji Emperor </a:t>
            </a:r>
            <a:br>
              <a:rPr lang="en-US" sz="1800" dirty="0"/>
            </a:br>
            <a:br>
              <a:rPr lang="en-US" sz="1800" dirty="0"/>
            </a:br>
            <a:r>
              <a:rPr lang="en-US" sz="1800" dirty="0"/>
              <a:t>The samurai (warrior class, highest caste) </a:t>
            </a:r>
            <a:br>
              <a:rPr lang="en-US" sz="1800" dirty="0"/>
            </a:br>
            <a:br>
              <a:rPr lang="en-US" sz="1800" dirty="0"/>
            </a:br>
            <a:r>
              <a:rPr lang="en-US" sz="1800" dirty="0"/>
              <a:t>The Shogunate (regime before Meiji Restoration, decentralized power, control by samurai class)</a:t>
            </a:r>
            <a:br>
              <a:rPr lang="en-US" sz="1800" dirty="0"/>
            </a:br>
            <a:br>
              <a:rPr lang="en-US" sz="1800" dirty="0"/>
            </a:br>
            <a:r>
              <a:rPr lang="en-US" sz="1800" dirty="0"/>
              <a:t>Greater East Asian Co-Prosperity Sphere </a:t>
            </a:r>
            <a:br>
              <a:rPr lang="en-US" sz="1800" dirty="0"/>
            </a:br>
            <a:br>
              <a:rPr lang="en-US" sz="1800" dirty="0"/>
            </a:br>
            <a:r>
              <a:rPr lang="en-US" sz="1800" dirty="0"/>
              <a:t>The unequal treaties </a:t>
            </a:r>
            <a:br>
              <a:rPr lang="en-US" sz="1800" dirty="0"/>
            </a:br>
            <a:br>
              <a:rPr lang="en-US" sz="1800" dirty="0"/>
            </a:br>
            <a:r>
              <a:rPr lang="en-US" sz="1800" dirty="0"/>
              <a:t>The Russo-Japanese War </a:t>
            </a:r>
            <a:br>
              <a:rPr lang="en-US" sz="1800" dirty="0"/>
            </a:br>
            <a:r>
              <a:rPr lang="en-US" sz="1800" dirty="0"/>
              <a:t>(1904-5) </a:t>
            </a:r>
            <a:br>
              <a:rPr lang="en-US" sz="1800" dirty="0"/>
            </a:br>
            <a:br>
              <a:rPr lang="en-US" sz="1800" dirty="0"/>
            </a:br>
            <a:r>
              <a:rPr lang="en-US" sz="1800" dirty="0"/>
              <a:t>The Washington Naval Treaty (or 5-5-3 treaty) </a:t>
            </a:r>
            <a:br>
              <a:rPr lang="en-US" sz="1800" dirty="0"/>
            </a:br>
            <a:br>
              <a:rPr lang="en-US" sz="1800" dirty="0"/>
            </a:br>
            <a:r>
              <a:rPr lang="en-US" sz="1800" dirty="0"/>
              <a:t>Ba</a:t>
            </a:r>
          </a:p>
        </p:txBody>
      </p:sp>
      <p:sp>
        <p:nvSpPr>
          <p:cNvPr id="3" name="TextBox 2">
            <a:extLst>
              <a:ext uri="{FF2B5EF4-FFF2-40B4-BE49-F238E27FC236}">
                <a16:creationId xmlns:a16="http://schemas.microsoft.com/office/drawing/2014/main" id="{96E60190-F12F-D241-B87F-534F6A3262AC}"/>
              </a:ext>
            </a:extLst>
          </p:cNvPr>
          <p:cNvSpPr txBox="1"/>
          <p:nvPr/>
        </p:nvSpPr>
        <p:spPr>
          <a:xfrm>
            <a:off x="490654" y="365124"/>
            <a:ext cx="6289287" cy="3416320"/>
          </a:xfrm>
          <a:prstGeom prst="rect">
            <a:avLst/>
          </a:prstGeom>
          <a:noFill/>
        </p:spPr>
        <p:txBody>
          <a:bodyPr wrap="square" rtlCol="0">
            <a:spAutoFit/>
          </a:bodyPr>
          <a:lstStyle/>
          <a:p>
            <a:r>
              <a:rPr lang="en-US" b="1" dirty="0"/>
              <a:t>Outline of the class </a:t>
            </a:r>
          </a:p>
          <a:p>
            <a:endParaRPr lang="en-US" dirty="0"/>
          </a:p>
          <a:p>
            <a:pPr marL="342900" indent="-342900">
              <a:buAutoNum type="arabicPeriod"/>
            </a:pPr>
            <a:r>
              <a:rPr lang="en-US" dirty="0"/>
              <a:t>Lecture, Japan’s Empire </a:t>
            </a:r>
          </a:p>
          <a:p>
            <a:r>
              <a:rPr lang="en-US" dirty="0"/>
              <a:t>Part I: Long run-up to Pearl Harbor: 19</a:t>
            </a:r>
            <a:r>
              <a:rPr lang="en-US" baseline="30000" dirty="0"/>
              <a:t>th</a:t>
            </a:r>
            <a:r>
              <a:rPr lang="en-US" dirty="0"/>
              <a:t> C Japan, the Meiji Restoration and Japan’s empire building </a:t>
            </a:r>
          </a:p>
          <a:p>
            <a:r>
              <a:rPr lang="en-US" dirty="0"/>
              <a:t>Part II: The Second Sino-Japanese War and the Pacific War (Japan vs. United States), to Okinawa </a:t>
            </a:r>
          </a:p>
          <a:p>
            <a:endParaRPr lang="en-US" dirty="0"/>
          </a:p>
          <a:p>
            <a:r>
              <a:rPr lang="en-US" dirty="0"/>
              <a:t>2. Discuss of readings </a:t>
            </a:r>
          </a:p>
          <a:p>
            <a:endParaRPr lang="en-US" dirty="0"/>
          </a:p>
          <a:p>
            <a:r>
              <a:rPr lang="en-US" dirty="0"/>
              <a:t>3. Talk about the final project – what are you going to do for the final project?? </a:t>
            </a:r>
          </a:p>
        </p:txBody>
      </p:sp>
    </p:spTree>
    <p:extLst>
      <p:ext uri="{BB962C8B-B14F-4D97-AF65-F5344CB8AC3E}">
        <p14:creationId xmlns:p14="http://schemas.microsoft.com/office/powerpoint/2010/main" val="101415645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CDA4BC1-F150-D54D-AAA8-E8E81A82A95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A7D04502-98F2-0F41-9A2D-81BA7372537C}"/>
              </a:ext>
            </a:extLst>
          </p:cNvPr>
          <p:cNvSpPr>
            <a:spLocks noGrp="1"/>
          </p:cNvSpPr>
          <p:nvPr>
            <p:ph idx="1"/>
          </p:nvPr>
        </p:nvSpPr>
        <p:spPr>
          <a:xfrm>
            <a:off x="0" y="5532438"/>
            <a:ext cx="12192000" cy="1325562"/>
          </a:xfrm>
        </p:spPr>
        <p:txBody>
          <a:bodyPr>
            <a:normAutofit fontScale="77500" lnSpcReduction="20000"/>
          </a:bodyPr>
          <a:lstStyle/>
          <a:p>
            <a:pPr marL="0" indent="0">
              <a:buNone/>
            </a:pPr>
            <a:r>
              <a:rPr lang="en-US" dirty="0"/>
              <a:t>Left: From Taylor &amp; Francis (2001)</a:t>
            </a:r>
          </a:p>
          <a:p>
            <a:pPr marL="0" indent="0">
              <a:buNone/>
            </a:pPr>
            <a:r>
              <a:rPr lang="en-US" dirty="0"/>
              <a:t>Right: Memorial to “Comfort Women” in Manila. The sign reads: “This monument is a memory of all the Filipino women who became victims of abuse during the Japanese occupation (1942-1945). It took them a long time before they testified and gave their statements regarding their experience.” </a:t>
            </a:r>
          </a:p>
        </p:txBody>
      </p:sp>
      <p:pic>
        <p:nvPicPr>
          <p:cNvPr id="4" name="Picture 3">
            <a:extLst>
              <a:ext uri="{FF2B5EF4-FFF2-40B4-BE49-F238E27FC236}">
                <a16:creationId xmlns:a16="http://schemas.microsoft.com/office/drawing/2014/main" id="{A421C45A-3208-0649-8AD5-0B1E3B28AA80}"/>
              </a:ext>
            </a:extLst>
          </p:cNvPr>
          <p:cNvPicPr>
            <a:picLocks noChangeAspect="1"/>
          </p:cNvPicPr>
          <p:nvPr/>
        </p:nvPicPr>
        <p:blipFill>
          <a:blip r:embed="rId2"/>
          <a:stretch>
            <a:fillRect/>
          </a:stretch>
        </p:blipFill>
        <p:spPr>
          <a:xfrm>
            <a:off x="1811214" y="0"/>
            <a:ext cx="3852854" cy="5435600"/>
          </a:xfrm>
          <a:prstGeom prst="rect">
            <a:avLst/>
          </a:prstGeom>
        </p:spPr>
      </p:pic>
      <p:pic>
        <p:nvPicPr>
          <p:cNvPr id="3074" name="Picture 2">
            <a:extLst>
              <a:ext uri="{FF2B5EF4-FFF2-40B4-BE49-F238E27FC236}">
                <a16:creationId xmlns:a16="http://schemas.microsoft.com/office/drawing/2014/main" id="{90C8C64F-3289-3C4D-8A21-5DBE3F148EB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923362" y="0"/>
            <a:ext cx="3244521" cy="46228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46154923"/>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88BCE0B1-0F5E-6943-9368-CDE20AB5E60F}"/>
              </a:ext>
            </a:extLst>
          </p:cNvPr>
          <p:cNvSpPr>
            <a:spLocks noGrp="1"/>
          </p:cNvSpPr>
          <p:nvPr>
            <p:ph idx="1"/>
          </p:nvPr>
        </p:nvSpPr>
        <p:spPr>
          <a:xfrm>
            <a:off x="215282" y="4851399"/>
            <a:ext cx="3181061" cy="1325563"/>
          </a:xfrm>
        </p:spPr>
        <p:txBody>
          <a:bodyPr>
            <a:normAutofit fontScale="85000" lnSpcReduction="10000"/>
          </a:bodyPr>
          <a:lstStyle/>
          <a:p>
            <a:pPr marL="0" indent="0">
              <a:buNone/>
            </a:pPr>
            <a:r>
              <a:rPr lang="en-US" dirty="0"/>
              <a:t>Tokyo, probably in 1945 after the Japanese surrender, US Army Signal Corps photo </a:t>
            </a:r>
          </a:p>
        </p:txBody>
      </p:sp>
      <p:pic>
        <p:nvPicPr>
          <p:cNvPr id="3074" name="Picture 2">
            <a:extLst>
              <a:ext uri="{FF2B5EF4-FFF2-40B4-BE49-F238E27FC236}">
                <a16:creationId xmlns:a16="http://schemas.microsoft.com/office/drawing/2014/main" id="{A2B1CBE0-6D4C-4448-A132-DC5808A3CB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3849" y="0"/>
            <a:ext cx="8342869" cy="66693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4668725"/>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6D63DB5-1E0B-2343-A303-923D96055E61}"/>
              </a:ext>
            </a:extLst>
          </p:cNvPr>
          <p:cNvSpPr>
            <a:spLocks noGrp="1"/>
          </p:cNvSpPr>
          <p:nvPr>
            <p:ph idx="1"/>
          </p:nvPr>
        </p:nvSpPr>
        <p:spPr>
          <a:xfrm>
            <a:off x="0" y="4714504"/>
            <a:ext cx="2945081" cy="1462458"/>
          </a:xfrm>
        </p:spPr>
        <p:txBody>
          <a:bodyPr>
            <a:normAutofit/>
          </a:bodyPr>
          <a:lstStyle/>
          <a:p>
            <a:pPr marL="0" indent="0">
              <a:buNone/>
            </a:pPr>
            <a:r>
              <a:rPr lang="en-US" sz="2200" dirty="0"/>
              <a:t>Okinawa is the red pin</a:t>
            </a:r>
          </a:p>
        </p:txBody>
      </p:sp>
      <p:pic>
        <p:nvPicPr>
          <p:cNvPr id="4" name="Picture 3">
            <a:extLst>
              <a:ext uri="{FF2B5EF4-FFF2-40B4-BE49-F238E27FC236}">
                <a16:creationId xmlns:a16="http://schemas.microsoft.com/office/drawing/2014/main" id="{4FBFE9A3-3EB8-E84F-A7D5-A41E9727C6F6}"/>
              </a:ext>
            </a:extLst>
          </p:cNvPr>
          <p:cNvPicPr>
            <a:picLocks noChangeAspect="1"/>
          </p:cNvPicPr>
          <p:nvPr/>
        </p:nvPicPr>
        <p:blipFill>
          <a:blip r:embed="rId2"/>
          <a:stretch>
            <a:fillRect/>
          </a:stretch>
        </p:blipFill>
        <p:spPr>
          <a:xfrm>
            <a:off x="3078079" y="0"/>
            <a:ext cx="9113921" cy="6858000"/>
          </a:xfrm>
          <a:prstGeom prst="rect">
            <a:avLst/>
          </a:prstGeom>
        </p:spPr>
      </p:pic>
    </p:spTree>
    <p:extLst>
      <p:ext uri="{BB962C8B-B14F-4D97-AF65-F5344CB8AC3E}">
        <p14:creationId xmlns:p14="http://schemas.microsoft.com/office/powerpoint/2010/main" val="75817774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FE84478-4C7A-4740-9F17-34B785887FF1}"/>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58CDD416-D32F-5543-85CA-3BFDA0DD2EDF}"/>
              </a:ext>
            </a:extLst>
          </p:cNvPr>
          <p:cNvSpPr>
            <a:spLocks noGrp="1"/>
          </p:cNvSpPr>
          <p:nvPr>
            <p:ph idx="1"/>
          </p:nvPr>
        </p:nvSpPr>
        <p:spPr/>
        <p:txBody>
          <a:bodyPr/>
          <a:lstStyle/>
          <a:p>
            <a:endParaRPr lang="en-US"/>
          </a:p>
        </p:txBody>
      </p:sp>
      <p:pic>
        <p:nvPicPr>
          <p:cNvPr id="1026" name="Picture 2">
            <a:extLst>
              <a:ext uri="{FF2B5EF4-FFF2-40B4-BE49-F238E27FC236}">
                <a16:creationId xmlns:a16="http://schemas.microsoft.com/office/drawing/2014/main" id="{1B2A3B82-2AAA-1644-ACE2-5D0C697120B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8038" y="0"/>
            <a:ext cx="5495925" cy="6858000"/>
          </a:xfrm>
          <a:prstGeom prst="rect">
            <a:avLst/>
          </a:prstGeom>
          <a:noFill/>
          <a:extLst>
            <a:ext uri="{909E8E84-426E-40DD-AFC4-6F175D3DCCD1}">
              <a14:hiddenFill xmlns:a14="http://schemas.microsoft.com/office/drawing/2010/main">
                <a:solidFill>
                  <a:srgbClr val="FFFFFF"/>
                </a:solidFill>
              </a14:hiddenFill>
            </a:ext>
          </a:extLst>
        </p:spPr>
      </p:pic>
      <mc:AlternateContent xmlns:mc="http://schemas.openxmlformats.org/markup-compatibility/2006" xmlns:p14="http://schemas.microsoft.com/office/powerpoint/2010/main">
        <mc:Choice Requires="p14">
          <p:contentPart p14:bwMode="auto" r:id="rId3">
            <p14:nvContentPartPr>
              <p14:cNvPr id="4" name="Ink 3">
                <a:extLst>
                  <a:ext uri="{FF2B5EF4-FFF2-40B4-BE49-F238E27FC236}">
                    <a16:creationId xmlns:a16="http://schemas.microsoft.com/office/drawing/2014/main" id="{E861CA87-DF9D-2346-BA9C-276AF29BCACC}"/>
                  </a:ext>
                </a:extLst>
              </p14:cNvPr>
              <p14:cNvContentPartPr/>
              <p14:nvPr/>
            </p14:nvContentPartPr>
            <p14:xfrm>
              <a:off x="252678" y="5853343"/>
              <a:ext cx="3117240" cy="793440"/>
            </p14:xfrm>
          </p:contentPart>
        </mc:Choice>
        <mc:Fallback xmlns="">
          <p:pic>
            <p:nvPicPr>
              <p:cNvPr id="4" name="Ink 3">
                <a:extLst>
                  <a:ext uri="{FF2B5EF4-FFF2-40B4-BE49-F238E27FC236}">
                    <a16:creationId xmlns:a16="http://schemas.microsoft.com/office/drawing/2014/main" id="{E861CA87-DF9D-2346-BA9C-276AF29BCACC}"/>
                  </a:ext>
                </a:extLst>
              </p:cNvPr>
              <p:cNvPicPr/>
              <p:nvPr/>
            </p:nvPicPr>
            <p:blipFill>
              <a:blip r:embed="rId4"/>
              <a:stretch>
                <a:fillRect/>
              </a:stretch>
            </p:blipFill>
            <p:spPr>
              <a:xfrm>
                <a:off x="244038" y="5844703"/>
                <a:ext cx="3134880" cy="811080"/>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5" name="Ink 4">
                <a:extLst>
                  <a:ext uri="{FF2B5EF4-FFF2-40B4-BE49-F238E27FC236}">
                    <a16:creationId xmlns:a16="http://schemas.microsoft.com/office/drawing/2014/main" id="{87EE8530-E753-AB43-ABAE-FD85DC3A2792}"/>
                  </a:ext>
                </a:extLst>
              </p14:cNvPr>
              <p14:cNvContentPartPr/>
              <p14:nvPr/>
            </p14:nvContentPartPr>
            <p14:xfrm>
              <a:off x="4139238" y="6234943"/>
              <a:ext cx="833760" cy="316800"/>
            </p14:xfrm>
          </p:contentPart>
        </mc:Choice>
        <mc:Fallback xmlns="">
          <p:pic>
            <p:nvPicPr>
              <p:cNvPr id="5" name="Ink 4">
                <a:extLst>
                  <a:ext uri="{FF2B5EF4-FFF2-40B4-BE49-F238E27FC236}">
                    <a16:creationId xmlns:a16="http://schemas.microsoft.com/office/drawing/2014/main" id="{87EE8530-E753-AB43-ABAE-FD85DC3A2792}"/>
                  </a:ext>
                </a:extLst>
              </p:cNvPr>
              <p:cNvPicPr/>
              <p:nvPr/>
            </p:nvPicPr>
            <p:blipFill>
              <a:blip r:embed="rId6"/>
              <a:stretch>
                <a:fillRect/>
              </a:stretch>
            </p:blipFill>
            <p:spPr>
              <a:xfrm>
                <a:off x="4130238" y="6226303"/>
                <a:ext cx="851400" cy="334440"/>
              </a:xfrm>
              <a:prstGeom prst="rect">
                <a:avLst/>
              </a:prstGeom>
            </p:spPr>
          </p:pic>
        </mc:Fallback>
      </mc:AlternateContent>
    </p:spTree>
    <p:extLst>
      <p:ext uri="{BB962C8B-B14F-4D97-AF65-F5344CB8AC3E}">
        <p14:creationId xmlns:p14="http://schemas.microsoft.com/office/powerpoint/2010/main" val="22509314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9D9591-108A-834E-82E6-6CEA619876A6}"/>
              </a:ext>
            </a:extLst>
          </p:cNvPr>
          <p:cNvSpPr>
            <a:spLocks noGrp="1"/>
          </p:cNvSpPr>
          <p:nvPr>
            <p:ph type="title"/>
          </p:nvPr>
        </p:nvSpPr>
        <p:spPr/>
        <p:txBody>
          <a:bodyPr/>
          <a:lstStyle/>
          <a:p>
            <a:endParaRPr lang="en-US"/>
          </a:p>
        </p:txBody>
      </p:sp>
      <p:pic>
        <p:nvPicPr>
          <p:cNvPr id="5122" name="Picture 2">
            <a:extLst>
              <a:ext uri="{FF2B5EF4-FFF2-40B4-BE49-F238E27FC236}">
                <a16:creationId xmlns:a16="http://schemas.microsoft.com/office/drawing/2014/main" id="{DF0486F7-6257-9A44-935B-22E623CCB86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340616" y="-8809"/>
            <a:ext cx="8522833" cy="6706492"/>
          </a:xfrm>
          <a:prstGeom prst="rect">
            <a:avLst/>
          </a:prstGeom>
          <a:noFill/>
          <a:extLst>
            <a:ext uri="{909E8E84-426E-40DD-AFC4-6F175D3DCCD1}">
              <a14:hiddenFill xmlns:a14="http://schemas.microsoft.com/office/drawing/2010/main">
                <a:solidFill>
                  <a:srgbClr val="FFFFFF"/>
                </a:solidFill>
              </a14:hiddenFill>
            </a:ext>
          </a:extLst>
        </p:spPr>
      </p:pic>
      <p:sp>
        <p:nvSpPr>
          <p:cNvPr id="4" name="Content Placeholder 3">
            <a:extLst>
              <a:ext uri="{FF2B5EF4-FFF2-40B4-BE49-F238E27FC236}">
                <a16:creationId xmlns:a16="http://schemas.microsoft.com/office/drawing/2014/main" id="{94C4CA8D-B03F-994C-86D0-72B8CFDA2B38}"/>
              </a:ext>
            </a:extLst>
          </p:cNvPr>
          <p:cNvSpPr>
            <a:spLocks noGrp="1"/>
          </p:cNvSpPr>
          <p:nvPr>
            <p:ph idx="1"/>
          </p:nvPr>
        </p:nvSpPr>
        <p:spPr>
          <a:xfrm>
            <a:off x="0" y="3740727"/>
            <a:ext cx="3004457" cy="2436235"/>
          </a:xfrm>
        </p:spPr>
        <p:txBody>
          <a:bodyPr>
            <a:normAutofit fontScale="55000" lnSpcReduction="20000"/>
          </a:bodyPr>
          <a:lstStyle/>
          <a:p>
            <a:pPr marL="0" indent="0">
              <a:buNone/>
            </a:pPr>
            <a:r>
              <a:rPr lang="en-US" dirty="0"/>
              <a:t>Battle of Okinawa (March – July, 1945): US Marine uses a flamethrower against a Japanese position. </a:t>
            </a:r>
          </a:p>
          <a:p>
            <a:pPr marL="0" indent="0">
              <a:buNone/>
            </a:pPr>
            <a:endParaRPr lang="en-US" dirty="0"/>
          </a:p>
          <a:p>
            <a:pPr marL="0" indent="0">
              <a:buNone/>
            </a:pPr>
            <a:r>
              <a:rPr lang="en-US" dirty="0"/>
              <a:t>Estimated losses, Okinawa: </a:t>
            </a:r>
          </a:p>
          <a:p>
            <a:r>
              <a:rPr lang="en-US" dirty="0"/>
              <a:t>12,000 dead US military</a:t>
            </a:r>
          </a:p>
          <a:p>
            <a:r>
              <a:rPr lang="en-US" dirty="0"/>
              <a:t>100,000 dead Japanese military</a:t>
            </a:r>
          </a:p>
          <a:p>
            <a:r>
              <a:rPr lang="en-US" dirty="0"/>
              <a:t> 100,000 dead Japanese civilians </a:t>
            </a:r>
          </a:p>
          <a:p>
            <a:pPr marL="0" indent="0">
              <a:buNone/>
            </a:pPr>
            <a:r>
              <a:rPr lang="en-US" sz="1500" dirty="0"/>
              <a:t>(Photo: US Marine Corps via Britannica) </a:t>
            </a:r>
          </a:p>
        </p:txBody>
      </p:sp>
    </p:spTree>
    <p:extLst>
      <p:ext uri="{BB962C8B-B14F-4D97-AF65-F5344CB8AC3E}">
        <p14:creationId xmlns:p14="http://schemas.microsoft.com/office/powerpoint/2010/main" val="263773784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A8B1DED-7CAA-C44B-9A8D-9CB81A524223}"/>
              </a:ext>
            </a:extLst>
          </p:cNvPr>
          <p:cNvSpPr>
            <a:spLocks noGrp="1"/>
          </p:cNvSpPr>
          <p:nvPr>
            <p:ph idx="1"/>
          </p:nvPr>
        </p:nvSpPr>
        <p:spPr>
          <a:xfrm>
            <a:off x="106878" y="4631377"/>
            <a:ext cx="4393870" cy="1545585"/>
          </a:xfrm>
        </p:spPr>
        <p:txBody>
          <a:bodyPr>
            <a:normAutofit fontScale="85000" lnSpcReduction="10000"/>
          </a:bodyPr>
          <a:lstStyle/>
          <a:p>
            <a:pPr marL="0" indent="0">
              <a:buNone/>
            </a:pPr>
            <a:r>
              <a:rPr lang="en-US" dirty="0"/>
              <a:t>Battle of Okinawa, a Japanese soldier surrenders to US Marines, after apparently being flushed from a cave by a smoke grenade </a:t>
            </a:r>
            <a:r>
              <a:rPr lang="en-US" sz="1900" dirty="0"/>
              <a:t>(US Defense Dept., via Britannica) </a:t>
            </a:r>
          </a:p>
        </p:txBody>
      </p:sp>
      <p:pic>
        <p:nvPicPr>
          <p:cNvPr id="4" name="Picture 4">
            <a:extLst>
              <a:ext uri="{FF2B5EF4-FFF2-40B4-BE49-F238E27FC236}">
                <a16:creationId xmlns:a16="http://schemas.microsoft.com/office/drawing/2014/main" id="{93D90D21-860F-544F-AFDB-F635D18284A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87637" y="397782"/>
            <a:ext cx="6727060" cy="61888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6739405"/>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C78B3DF-1491-244A-9DC1-D6F8342B3794}"/>
              </a:ext>
            </a:extLst>
          </p:cNvPr>
          <p:cNvSpPr>
            <a:spLocks noGrp="1"/>
          </p:cNvSpPr>
          <p:nvPr>
            <p:ph type="title"/>
          </p:nvPr>
        </p:nvSpPr>
        <p:spPr>
          <a:xfrm>
            <a:off x="0" y="688769"/>
            <a:ext cx="3811979" cy="5866410"/>
          </a:xfrm>
        </p:spPr>
        <p:txBody>
          <a:bodyPr>
            <a:normAutofit/>
          </a:bodyPr>
          <a:lstStyle/>
          <a:p>
            <a:r>
              <a:rPr lang="en-US" sz="2200" b="1" dirty="0"/>
              <a:t>Civilians and US Marines at the Battle of Saipan (</a:t>
            </a:r>
            <a:r>
              <a:rPr lang="en-US" sz="2400" b="1" dirty="0"/>
              <a:t>Mariana Islands) June-July 1944</a:t>
            </a:r>
            <a:br>
              <a:rPr lang="en-US" sz="2200" b="1" dirty="0"/>
            </a:br>
            <a:br>
              <a:rPr lang="en-US" sz="2200" b="1" dirty="0"/>
            </a:br>
            <a:r>
              <a:rPr lang="en-US" sz="2200" b="1" dirty="0"/>
              <a:t>"A member of a Marine patrol on Saipan found this family of Japs hiding in a hillside cave. The mother, four children and a dog, took shelter from the fierce fighting in that area." (Photographer’s original caption.)</a:t>
            </a:r>
            <a:br>
              <a:rPr lang="en-US" sz="2200" b="1" dirty="0"/>
            </a:br>
            <a:br>
              <a:rPr lang="en-US" sz="2200" b="1" dirty="0"/>
            </a:br>
            <a:r>
              <a:rPr lang="en-US" sz="1300" b="1" dirty="0"/>
              <a:t>Marine Corps/DOD (US National Archives 532380/Local identifier: 127-GR-113-83266)</a:t>
            </a:r>
            <a:br>
              <a:rPr lang="en-US" sz="2200" b="1" dirty="0"/>
            </a:br>
            <a:endParaRPr lang="en-US" sz="2200" dirty="0"/>
          </a:p>
        </p:txBody>
      </p:sp>
      <p:pic>
        <p:nvPicPr>
          <p:cNvPr id="5" name="Content Placeholder 4">
            <a:extLst>
              <a:ext uri="{FF2B5EF4-FFF2-40B4-BE49-F238E27FC236}">
                <a16:creationId xmlns:a16="http://schemas.microsoft.com/office/drawing/2014/main" id="{8A1D444F-6E0C-FA46-8BB9-0C1929179FD1}"/>
              </a:ext>
            </a:extLst>
          </p:cNvPr>
          <p:cNvPicPr>
            <a:picLocks noGrp="1" noChangeAspect="1"/>
          </p:cNvPicPr>
          <p:nvPr>
            <p:ph idx="1"/>
          </p:nvPr>
        </p:nvPicPr>
        <p:blipFill>
          <a:blip r:embed="rId2"/>
          <a:stretch>
            <a:fillRect/>
          </a:stretch>
        </p:blipFill>
        <p:spPr>
          <a:xfrm>
            <a:off x="3882527" y="365125"/>
            <a:ext cx="8309474" cy="6190054"/>
          </a:xfrm>
        </p:spPr>
      </p:pic>
    </p:spTree>
    <p:extLst>
      <p:ext uri="{BB962C8B-B14F-4D97-AF65-F5344CB8AC3E}">
        <p14:creationId xmlns:p14="http://schemas.microsoft.com/office/powerpoint/2010/main" val="210105282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49501C-55DE-BF4D-BE5C-2756E09D65C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729DE9E-A670-A344-9E8A-6079169407A5}"/>
              </a:ext>
            </a:extLst>
          </p:cNvPr>
          <p:cNvSpPr>
            <a:spLocks noGrp="1"/>
          </p:cNvSpPr>
          <p:nvPr>
            <p:ph idx="1"/>
          </p:nvPr>
        </p:nvSpPr>
        <p:spPr>
          <a:xfrm>
            <a:off x="0" y="5175290"/>
            <a:ext cx="11353800" cy="1528989"/>
          </a:xfrm>
        </p:spPr>
        <p:txBody>
          <a:bodyPr>
            <a:normAutofit fontScale="85000" lnSpcReduction="20000"/>
          </a:bodyPr>
          <a:lstStyle/>
          <a:p>
            <a:pPr marL="0" indent="0">
              <a:buNone/>
            </a:pPr>
            <a:r>
              <a:rPr lang="en-US" sz="2200" dirty="0"/>
              <a:t>Left: “These men have earned the bloody reputation of being skillful jungle fighters. They are U.S. Marine Raiders gathered in front of a Japanese dugout on Cape </a:t>
            </a:r>
            <a:r>
              <a:rPr lang="en-US" sz="2200" dirty="0" err="1"/>
              <a:t>Totkina</a:t>
            </a:r>
            <a:r>
              <a:rPr lang="en-US" sz="2200" dirty="0"/>
              <a:t> on Bougainville, Solomon Islands, which they helped to take.” (Photographer’s original caption.) National Archives (</a:t>
            </a:r>
            <a:r>
              <a:rPr lang="en-US" sz="2400" dirty="0"/>
              <a:t>520643/Local identifier: 80-G-205686) </a:t>
            </a:r>
          </a:p>
          <a:p>
            <a:pPr marL="0" indent="0">
              <a:buNone/>
            </a:pPr>
            <a:r>
              <a:rPr lang="en-US" sz="2400" dirty="0"/>
              <a:t>Right: “Back to a Coast Guard assault transport comes this Marine after two days and nights of Hell on the beach of Eniwetok in the Marshall Islands. His face is </a:t>
            </a:r>
            <a:r>
              <a:rPr lang="en-US" sz="2400" dirty="0" err="1"/>
              <a:t>grimey</a:t>
            </a:r>
            <a:r>
              <a:rPr lang="en-US" sz="2400" dirty="0"/>
              <a:t> with coral dust but the light of battle stays in his eyes.” (Photographer’s original caption) National Archives (513202/ local identifier: 26-G-3394)</a:t>
            </a:r>
            <a:endParaRPr lang="en-US" sz="2200" dirty="0"/>
          </a:p>
          <a:p>
            <a:pPr marL="0" indent="0">
              <a:buNone/>
            </a:pPr>
            <a:endParaRPr lang="en-US" sz="2200" dirty="0"/>
          </a:p>
        </p:txBody>
      </p:sp>
      <p:pic>
        <p:nvPicPr>
          <p:cNvPr id="1026" name="Picture 2">
            <a:extLst>
              <a:ext uri="{FF2B5EF4-FFF2-40B4-BE49-F238E27FC236}">
                <a16:creationId xmlns:a16="http://schemas.microsoft.com/office/drawing/2014/main" id="{C9E0DF92-41E8-EB42-B028-ADC3693C91E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636" y="0"/>
            <a:ext cx="5963016" cy="4810166"/>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a:extLst>
              <a:ext uri="{FF2B5EF4-FFF2-40B4-BE49-F238E27FC236}">
                <a16:creationId xmlns:a16="http://schemas.microsoft.com/office/drawing/2014/main" id="{F533A6E4-2079-EE4B-85CA-613B7B10B0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192784" y="0"/>
            <a:ext cx="4161016" cy="48101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9719600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1EBCD8-867B-EA46-99D5-2B22307C0F2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B495635-9328-5B4B-9A00-54415D9B5ED9}"/>
              </a:ext>
            </a:extLst>
          </p:cNvPr>
          <p:cNvSpPr>
            <a:spLocks noGrp="1"/>
          </p:cNvSpPr>
          <p:nvPr>
            <p:ph idx="1"/>
          </p:nvPr>
        </p:nvSpPr>
        <p:spPr/>
        <p:txBody>
          <a:bodyPr/>
          <a:lstStyle/>
          <a:p>
            <a:pPr marL="0" indent="0">
              <a:buNone/>
            </a:pPr>
            <a:r>
              <a:rPr lang="en-US" dirty="0"/>
              <a:t>Thinking about your final project … </a:t>
            </a:r>
          </a:p>
        </p:txBody>
      </p:sp>
    </p:spTree>
    <p:extLst>
      <p:ext uri="{BB962C8B-B14F-4D97-AF65-F5344CB8AC3E}">
        <p14:creationId xmlns:p14="http://schemas.microsoft.com/office/powerpoint/2010/main" val="31852422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C6C71BD-51B0-E04B-822B-F461823FA0EE}"/>
              </a:ext>
            </a:extLst>
          </p:cNvPr>
          <p:cNvSpPr>
            <a:spLocks noGrp="1"/>
          </p:cNvSpPr>
          <p:nvPr>
            <p:ph type="title"/>
          </p:nvPr>
        </p:nvSpPr>
        <p:spPr>
          <a:xfrm>
            <a:off x="9642764" y="365125"/>
            <a:ext cx="2549236" cy="3221223"/>
          </a:xfrm>
        </p:spPr>
        <p:txBody>
          <a:bodyPr>
            <a:normAutofit/>
          </a:bodyPr>
          <a:lstStyle/>
          <a:p>
            <a:r>
              <a:rPr lang="en-US" sz="2200" dirty="0"/>
              <a:t>Iwo Jima is the red pin</a:t>
            </a:r>
          </a:p>
        </p:txBody>
      </p:sp>
      <p:pic>
        <p:nvPicPr>
          <p:cNvPr id="5" name="Content Placeholder 4">
            <a:extLst>
              <a:ext uri="{FF2B5EF4-FFF2-40B4-BE49-F238E27FC236}">
                <a16:creationId xmlns:a16="http://schemas.microsoft.com/office/drawing/2014/main" id="{9788D52F-4C8C-2B44-AB86-091CCD344496}"/>
              </a:ext>
            </a:extLst>
          </p:cNvPr>
          <p:cNvPicPr>
            <a:picLocks noGrp="1" noChangeAspect="1"/>
          </p:cNvPicPr>
          <p:nvPr>
            <p:ph idx="1"/>
          </p:nvPr>
        </p:nvPicPr>
        <p:blipFill>
          <a:blip r:embed="rId2"/>
          <a:stretch>
            <a:fillRect/>
          </a:stretch>
        </p:blipFill>
        <p:spPr>
          <a:xfrm>
            <a:off x="700644" y="537192"/>
            <a:ext cx="8783971" cy="5639771"/>
          </a:xfrm>
        </p:spPr>
      </p:pic>
    </p:spTree>
    <p:extLst>
      <p:ext uri="{BB962C8B-B14F-4D97-AF65-F5344CB8AC3E}">
        <p14:creationId xmlns:p14="http://schemas.microsoft.com/office/powerpoint/2010/main" val="80427133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02E224-A11E-5148-BE0C-A95F1541B9D9}"/>
              </a:ext>
            </a:extLst>
          </p:cNvPr>
          <p:cNvSpPr>
            <a:spLocks noGrp="1"/>
          </p:cNvSpPr>
          <p:nvPr>
            <p:ph type="title"/>
          </p:nvPr>
        </p:nvSpPr>
        <p:spPr>
          <a:xfrm>
            <a:off x="9357756" y="365125"/>
            <a:ext cx="2834244" cy="4408756"/>
          </a:xfrm>
        </p:spPr>
        <p:txBody>
          <a:bodyPr>
            <a:normAutofit/>
          </a:bodyPr>
          <a:lstStyle/>
          <a:p>
            <a:r>
              <a:rPr lang="en-US" sz="2200" dirty="0"/>
              <a:t>One of Perry’s “black ships,” contemporary Japanese illustration (via Almay). The threat posed by Perry’s arrival in Tokyo Bay precipitated Japan’s signing of the unequal treaties with the US and European powers, the </a:t>
            </a:r>
            <a:r>
              <a:rPr lang="en-US" sz="2200" dirty="0" err="1"/>
              <a:t>Ansei</a:t>
            </a:r>
            <a:r>
              <a:rPr lang="en-US" sz="2200" dirty="0"/>
              <a:t> Five-Power Treaties </a:t>
            </a:r>
          </a:p>
        </p:txBody>
      </p:sp>
      <p:pic>
        <p:nvPicPr>
          <p:cNvPr id="5" name="Content Placeholder 4">
            <a:extLst>
              <a:ext uri="{FF2B5EF4-FFF2-40B4-BE49-F238E27FC236}">
                <a16:creationId xmlns:a16="http://schemas.microsoft.com/office/drawing/2014/main" id="{8AB851D4-8C6A-224B-9B6A-3853B553621C}"/>
              </a:ext>
            </a:extLst>
          </p:cNvPr>
          <p:cNvPicPr>
            <a:picLocks noGrp="1" noChangeAspect="1"/>
          </p:cNvPicPr>
          <p:nvPr>
            <p:ph idx="1"/>
          </p:nvPr>
        </p:nvPicPr>
        <p:blipFill rotWithShape="1">
          <a:blip r:embed="rId3"/>
          <a:srcRect b="8782"/>
          <a:stretch/>
        </p:blipFill>
        <p:spPr>
          <a:xfrm>
            <a:off x="225632" y="114307"/>
            <a:ext cx="8804362" cy="5965260"/>
          </a:xfrm>
        </p:spPr>
      </p:pic>
    </p:spTree>
    <p:extLst>
      <p:ext uri="{BB962C8B-B14F-4D97-AF65-F5344CB8AC3E}">
        <p14:creationId xmlns:p14="http://schemas.microsoft.com/office/powerpoint/2010/main" val="96095076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C7753D8-FAC8-2344-8D2B-767E65582C75}"/>
              </a:ext>
            </a:extLst>
          </p:cNvPr>
          <p:cNvSpPr>
            <a:spLocks noGrp="1"/>
          </p:cNvSpPr>
          <p:nvPr>
            <p:ph type="title"/>
          </p:nvPr>
        </p:nvSpPr>
        <p:spPr/>
        <p:txBody>
          <a:bodyPr/>
          <a:lstStyle/>
          <a:p>
            <a:endParaRPr lang="en-US" dirty="0"/>
          </a:p>
        </p:txBody>
      </p:sp>
      <p:sp>
        <p:nvSpPr>
          <p:cNvPr id="3" name="Content Placeholder 2">
            <a:extLst>
              <a:ext uri="{FF2B5EF4-FFF2-40B4-BE49-F238E27FC236}">
                <a16:creationId xmlns:a16="http://schemas.microsoft.com/office/drawing/2014/main" id="{6FEC49AE-5098-414A-81C8-E1FA858C77F4}"/>
              </a:ext>
            </a:extLst>
          </p:cNvPr>
          <p:cNvSpPr>
            <a:spLocks noGrp="1"/>
          </p:cNvSpPr>
          <p:nvPr>
            <p:ph idx="1"/>
          </p:nvPr>
        </p:nvSpPr>
        <p:spPr>
          <a:xfrm>
            <a:off x="6696457" y="1690688"/>
            <a:ext cx="5292343" cy="5167312"/>
          </a:xfrm>
        </p:spPr>
        <p:txBody>
          <a:bodyPr>
            <a:normAutofit fontScale="85000" lnSpcReduction="20000"/>
          </a:bodyPr>
          <a:lstStyle/>
          <a:p>
            <a:pPr marL="0" indent="0">
              <a:buNone/>
            </a:pPr>
            <a:r>
              <a:rPr lang="en-US" b="1" dirty="0"/>
              <a:t>What Japan sought to avoid: China’s fate</a:t>
            </a:r>
          </a:p>
          <a:p>
            <a:pPr marL="0" indent="0">
              <a:buNone/>
            </a:pPr>
            <a:endParaRPr lang="en-US" dirty="0"/>
          </a:p>
          <a:p>
            <a:pPr marL="0" indent="0">
              <a:buNone/>
            </a:pPr>
            <a:r>
              <a:rPr lang="en-US" dirty="0"/>
              <a:t>Racist French cartoon of the dismemberment of China, 1898, </a:t>
            </a:r>
            <a:r>
              <a:rPr lang="en-US" dirty="0" err="1"/>
              <a:t>Bibliothèque</a:t>
            </a:r>
            <a:r>
              <a:rPr lang="en-US" dirty="0"/>
              <a:t> </a:t>
            </a:r>
            <a:r>
              <a:rPr lang="en-US" dirty="0" err="1"/>
              <a:t>nationale</a:t>
            </a:r>
            <a:r>
              <a:rPr lang="en-US" dirty="0"/>
              <a:t> de France. </a:t>
            </a:r>
          </a:p>
          <a:p>
            <a:pPr marL="0" indent="0">
              <a:buNone/>
            </a:pPr>
            <a:endParaRPr lang="en-US" dirty="0"/>
          </a:p>
          <a:p>
            <a:pPr marL="0" indent="0">
              <a:buNone/>
            </a:pPr>
            <a:r>
              <a:rPr lang="en-US" dirty="0"/>
              <a:t>The person with their hands up is a stereotyped Qing official depicted in an offensive way. The pie is marked “China.” At the table are Queen Victoria (UK), Kaiser Wilhelm II (Germany), Tsar Nicholas II (Russia), the French Marianne (symbol of France – France and Russia had an alliance at the time), and the Emperor Meiji (Japan). </a:t>
            </a:r>
          </a:p>
        </p:txBody>
      </p:sp>
      <p:pic>
        <p:nvPicPr>
          <p:cNvPr id="3074" name="Picture 2">
            <a:extLst>
              <a:ext uri="{FF2B5EF4-FFF2-40B4-BE49-F238E27FC236}">
                <a16:creationId xmlns:a16="http://schemas.microsoft.com/office/drawing/2014/main" id="{60D46711-5D31-A94D-A4B3-333859237F9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63841" y="0"/>
            <a:ext cx="5006975"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66203360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02D9B7D-DFC9-924E-BEE2-52517CC53F4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898C10B-9920-334F-8EFA-4FF3F1CB7AB2}"/>
              </a:ext>
            </a:extLst>
          </p:cNvPr>
          <p:cNvSpPr>
            <a:spLocks noGrp="1"/>
          </p:cNvSpPr>
          <p:nvPr>
            <p:ph idx="1"/>
          </p:nvPr>
        </p:nvSpPr>
        <p:spPr/>
        <p:txBody>
          <a:bodyPr/>
          <a:lstStyle/>
          <a:p>
            <a:endParaRPr lang="en-US"/>
          </a:p>
        </p:txBody>
      </p:sp>
      <p:pic>
        <p:nvPicPr>
          <p:cNvPr id="4098" name="Picture 2" descr="Imperialism in China Spheres of Influence Map">
            <a:extLst>
              <a:ext uri="{FF2B5EF4-FFF2-40B4-BE49-F238E27FC236}">
                <a16:creationId xmlns:a16="http://schemas.microsoft.com/office/drawing/2014/main" id="{9DAE7547-E980-FE4A-B85C-1E089E20DC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473200" y="-1"/>
            <a:ext cx="7490854" cy="64928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5637165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624098-3840-BA4D-BC66-0A54ED372A4C}"/>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56DE0B0-44DC-3243-A971-C10D4F42E650}"/>
              </a:ext>
            </a:extLst>
          </p:cNvPr>
          <p:cNvSpPr>
            <a:spLocks noGrp="1"/>
          </p:cNvSpPr>
          <p:nvPr>
            <p:ph idx="1"/>
          </p:nvPr>
        </p:nvSpPr>
        <p:spPr>
          <a:xfrm>
            <a:off x="812800" y="6027677"/>
            <a:ext cx="10515600" cy="848579"/>
          </a:xfrm>
        </p:spPr>
        <p:txBody>
          <a:bodyPr>
            <a:normAutofit fontScale="55000" lnSpcReduction="20000"/>
          </a:bodyPr>
          <a:lstStyle/>
          <a:p>
            <a:pPr marL="0" indent="0">
              <a:buNone/>
            </a:pPr>
            <a:r>
              <a:rPr lang="en-US" dirty="0"/>
              <a:t>Left: J. Paul Getty Museum, open content, samurai with sword c. 1860 </a:t>
            </a:r>
          </a:p>
          <a:p>
            <a:pPr marL="0" indent="0">
              <a:buNone/>
            </a:pPr>
            <a:r>
              <a:rPr lang="en-US" dirty="0"/>
              <a:t>Right: Samurai on horseback, drawing, late 19</a:t>
            </a:r>
            <a:r>
              <a:rPr lang="en-US" baseline="30000" dirty="0"/>
              <a:t>th</a:t>
            </a:r>
            <a:r>
              <a:rPr lang="en-US" dirty="0"/>
              <a:t> C, Library of Congress </a:t>
            </a:r>
          </a:p>
          <a:p>
            <a:pPr marL="0" indent="0">
              <a:buNone/>
            </a:pPr>
            <a:r>
              <a:rPr lang="en-US" dirty="0"/>
              <a:t>(</a:t>
            </a:r>
            <a:r>
              <a:rPr lang="en-US" dirty="0">
                <a:hlinkClick r:id="rId2"/>
              </a:rPr>
              <a:t>both images via Britannica</a:t>
            </a:r>
            <a:r>
              <a:rPr lang="en-US" dirty="0"/>
              <a:t>) </a:t>
            </a:r>
          </a:p>
        </p:txBody>
      </p:sp>
      <p:pic>
        <p:nvPicPr>
          <p:cNvPr id="5122" name="Picture 2">
            <a:extLst>
              <a:ext uri="{FF2B5EF4-FFF2-40B4-BE49-F238E27FC236}">
                <a16:creationId xmlns:a16="http://schemas.microsoft.com/office/drawing/2014/main" id="{0122205F-61C4-BB4A-A3BB-8661C0916BD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2800" y="187325"/>
            <a:ext cx="4827588" cy="5662552"/>
          </a:xfrm>
          <a:prstGeom prst="rect">
            <a:avLst/>
          </a:prstGeom>
          <a:noFill/>
          <a:extLst>
            <a:ext uri="{909E8E84-426E-40DD-AFC4-6F175D3DCCD1}">
              <a14:hiddenFill xmlns:a14="http://schemas.microsoft.com/office/drawing/2010/main">
                <a:solidFill>
                  <a:srgbClr val="FFFFFF"/>
                </a:solidFill>
              </a14:hiddenFill>
            </a:ext>
          </a:extLst>
        </p:spPr>
      </p:pic>
      <p:pic>
        <p:nvPicPr>
          <p:cNvPr id="5124" name="Picture 4">
            <a:extLst>
              <a:ext uri="{FF2B5EF4-FFF2-40B4-BE49-F238E27FC236}">
                <a16:creationId xmlns:a16="http://schemas.microsoft.com/office/drawing/2014/main" id="{52C8973A-8C1D-7343-A5D3-BFE7CA888EAA}"/>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68935" y="43048"/>
            <a:ext cx="4346369" cy="66417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2445520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98E929-3760-F14C-9151-3560492B4AB2}"/>
              </a:ext>
            </a:extLst>
          </p:cNvPr>
          <p:cNvSpPr>
            <a:spLocks noGrp="1"/>
          </p:cNvSpPr>
          <p:nvPr>
            <p:ph type="title"/>
          </p:nvPr>
        </p:nvSpPr>
        <p:spPr>
          <a:xfrm>
            <a:off x="5347251" y="4055165"/>
            <a:ext cx="5479367" cy="2485819"/>
          </a:xfrm>
        </p:spPr>
        <p:txBody>
          <a:bodyPr>
            <a:normAutofit fontScale="90000"/>
          </a:bodyPr>
          <a:lstStyle/>
          <a:p>
            <a:r>
              <a:rPr lang="en-US" dirty="0"/>
              <a:t>There’s apparently quite a bit of Lord Nelson’s hair still around, even today. </a:t>
            </a:r>
          </a:p>
        </p:txBody>
      </p:sp>
      <p:pic>
        <p:nvPicPr>
          <p:cNvPr id="5" name="Content Placeholder 4">
            <a:extLst>
              <a:ext uri="{FF2B5EF4-FFF2-40B4-BE49-F238E27FC236}">
                <a16:creationId xmlns:a16="http://schemas.microsoft.com/office/drawing/2014/main" id="{06ACA98C-B81E-AA44-8852-2246941A3846}"/>
              </a:ext>
            </a:extLst>
          </p:cNvPr>
          <p:cNvPicPr>
            <a:picLocks noGrp="1" noChangeAspect="1"/>
          </p:cNvPicPr>
          <p:nvPr>
            <p:ph idx="1"/>
          </p:nvPr>
        </p:nvPicPr>
        <p:blipFill>
          <a:blip r:embed="rId2"/>
          <a:stretch>
            <a:fillRect/>
          </a:stretch>
        </p:blipFill>
        <p:spPr>
          <a:xfrm>
            <a:off x="311019" y="254119"/>
            <a:ext cx="4459764" cy="6420898"/>
          </a:xfrm>
        </p:spPr>
      </p:pic>
    </p:spTree>
    <p:extLst>
      <p:ext uri="{BB962C8B-B14F-4D97-AF65-F5344CB8AC3E}">
        <p14:creationId xmlns:p14="http://schemas.microsoft.com/office/powerpoint/2010/main" val="286618713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D8455A-256E-EB46-AC17-0F63073C5244}"/>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6F51C568-6FD3-3B45-8D0F-C1AF1E749F07}"/>
              </a:ext>
            </a:extLst>
          </p:cNvPr>
          <p:cNvSpPr>
            <a:spLocks noGrp="1"/>
          </p:cNvSpPr>
          <p:nvPr>
            <p:ph idx="1"/>
          </p:nvPr>
        </p:nvSpPr>
        <p:spPr>
          <a:xfrm>
            <a:off x="7206786" y="4039565"/>
            <a:ext cx="4147013" cy="2137398"/>
          </a:xfrm>
        </p:spPr>
        <p:txBody>
          <a:bodyPr/>
          <a:lstStyle/>
          <a:p>
            <a:pPr marL="0" indent="0">
              <a:buNone/>
            </a:pPr>
            <a:r>
              <a:rPr lang="en-US" dirty="0"/>
              <a:t>Japan’s empire, 1870-1942 </a:t>
            </a:r>
            <a:r>
              <a:rPr lang="en-US" sz="1000" dirty="0"/>
              <a:t>(source: Encyclopedia Britannica) </a:t>
            </a:r>
          </a:p>
        </p:txBody>
      </p:sp>
      <p:pic>
        <p:nvPicPr>
          <p:cNvPr id="1026" name="Picture 2">
            <a:extLst>
              <a:ext uri="{FF2B5EF4-FFF2-40B4-BE49-F238E27FC236}">
                <a16:creationId xmlns:a16="http://schemas.microsoft.com/office/drawing/2014/main" id="{6F46D950-AA0F-AE4F-8E6B-B6866CDB3E30}"/>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50065" y="123206"/>
            <a:ext cx="5544857" cy="661158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0978638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3F9BEC1-EACB-A24F-BE18-834D56A38ADC}"/>
              </a:ext>
            </a:extLst>
          </p:cNvPr>
          <p:cNvSpPr>
            <a:spLocks noGrp="1"/>
          </p:cNvSpPr>
          <p:nvPr>
            <p:ph type="title"/>
          </p:nvPr>
        </p:nvSpPr>
        <p:spPr>
          <a:xfrm>
            <a:off x="457200" y="4571450"/>
            <a:ext cx="10634756" cy="2133357"/>
          </a:xfrm>
        </p:spPr>
        <p:txBody>
          <a:bodyPr>
            <a:normAutofit/>
          </a:bodyPr>
          <a:lstStyle/>
          <a:p>
            <a:r>
              <a:rPr lang="en-US" sz="2200" b="1" dirty="0"/>
              <a:t>Domestically peaceful industrialization, centralization, militarization, but little real democracy under the Meiji emperor </a:t>
            </a:r>
            <a:r>
              <a:rPr lang="en-US" sz="2200" dirty="0"/>
              <a:t>(reigned 1867 to his death in 1912) </a:t>
            </a:r>
            <a:br>
              <a:rPr lang="en-US" sz="2200" dirty="0"/>
            </a:br>
            <a:br>
              <a:rPr lang="en-US" sz="2200" dirty="0"/>
            </a:br>
            <a:r>
              <a:rPr lang="en-US" sz="2200" dirty="0"/>
              <a:t>Left: Postcard of Tokyo, streetcar in </a:t>
            </a:r>
            <a:r>
              <a:rPr lang="en-US" sz="2200" dirty="0" err="1"/>
              <a:t>Kyobashi</a:t>
            </a:r>
            <a:r>
              <a:rPr lang="en-US" sz="2200" dirty="0"/>
              <a:t> Ginza. (Almay, 1920) </a:t>
            </a:r>
            <a:br>
              <a:rPr lang="en-US" sz="2200" dirty="0"/>
            </a:br>
            <a:r>
              <a:rPr lang="en-US" sz="2200" dirty="0"/>
              <a:t>Right: The Meiji emperor </a:t>
            </a:r>
            <a:r>
              <a:rPr lang="en-US" sz="2200" dirty="0" err="1"/>
              <a:t>prolclaiming</a:t>
            </a:r>
            <a:r>
              <a:rPr lang="en-US" sz="2200" dirty="0"/>
              <a:t> the Meiji Constitution, 1889. </a:t>
            </a:r>
          </a:p>
        </p:txBody>
      </p:sp>
      <p:pic>
        <p:nvPicPr>
          <p:cNvPr id="5" name="Content Placeholder 4">
            <a:extLst>
              <a:ext uri="{FF2B5EF4-FFF2-40B4-BE49-F238E27FC236}">
                <a16:creationId xmlns:a16="http://schemas.microsoft.com/office/drawing/2014/main" id="{461AE70D-734B-8444-A253-D58AA3E95D86}"/>
              </a:ext>
            </a:extLst>
          </p:cNvPr>
          <p:cNvPicPr>
            <a:picLocks noGrp="1" noChangeAspect="1"/>
          </p:cNvPicPr>
          <p:nvPr>
            <p:ph idx="1"/>
          </p:nvPr>
        </p:nvPicPr>
        <p:blipFill rotWithShape="1">
          <a:blip r:embed="rId3"/>
          <a:srcRect b="9620"/>
          <a:stretch/>
        </p:blipFill>
        <p:spPr>
          <a:xfrm>
            <a:off x="104141" y="589280"/>
            <a:ext cx="5929171" cy="3767614"/>
          </a:xfrm>
        </p:spPr>
      </p:pic>
      <p:pic>
        <p:nvPicPr>
          <p:cNvPr id="1026" name="Picture 2">
            <a:extLst>
              <a:ext uri="{FF2B5EF4-FFF2-40B4-BE49-F238E27FC236}">
                <a16:creationId xmlns:a16="http://schemas.microsoft.com/office/drawing/2014/main" id="{DBF83199-78E6-614F-AA34-AAC1F384C165}"/>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00141" y="557053"/>
            <a:ext cx="5991859" cy="401439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202057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11799</TotalTime>
  <Words>1217</Words>
  <Application>Microsoft Macintosh PowerPoint</Application>
  <PresentationFormat>Widescreen</PresentationFormat>
  <Paragraphs>79</Paragraphs>
  <Slides>29</Slides>
  <Notes>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29</vt:i4>
      </vt:variant>
    </vt:vector>
  </HeadingPairs>
  <TitlesOfParts>
    <vt:vector size="33" baseType="lpstr">
      <vt:lpstr>Arial</vt:lpstr>
      <vt:lpstr>Calibri</vt:lpstr>
      <vt:lpstr>Calibri Light</vt:lpstr>
      <vt:lpstr>Office Theme</vt:lpstr>
      <vt:lpstr>Japan’s Empire  plus thinking about the final digital project for this class </vt:lpstr>
      <vt:lpstr>Terms from lecture   Meiji Restoration (begins 1868)  The Meiji Emperor   The samurai (warrior class, highest caste)   The Shogunate (regime before Meiji Restoration, decentralized power, control by samurai class)  Greater East Asian Co-Prosperity Sphere   The unequal treaties   The Russo-Japanese War  (1904-5)   The Washington Naval Treaty (or 5-5-3 treaty)   Ba</vt:lpstr>
      <vt:lpstr>One of Perry’s “black ships,” contemporary Japanese illustration (via Almay). The threat posed by Perry’s arrival in Tokyo Bay precipitated Japan’s signing of the unequal treaties with the US and European powers, the Ansei Five-Power Treaties </vt:lpstr>
      <vt:lpstr>PowerPoint Presentation</vt:lpstr>
      <vt:lpstr>PowerPoint Presentation</vt:lpstr>
      <vt:lpstr>PowerPoint Presentation</vt:lpstr>
      <vt:lpstr>There’s apparently quite a bit of Lord Nelson’s hair still around, even today. </vt:lpstr>
      <vt:lpstr>PowerPoint Presentation</vt:lpstr>
      <vt:lpstr>Domestically peaceful industrialization, centralization, militarization, but little real democracy under the Meiji emperor (reigned 1867 to his death in 1912)   Left: Postcard of Tokyo, streetcar in Kyobashi Ginza. (Almay, 1920)  Right: The Meiji emperor prolclaiming the Meiji Constitution, 1889. </vt:lpstr>
      <vt:lpstr>Emperor Hirohito and Empress Kojun, 1924</vt:lpstr>
      <vt:lpstr>PowerPoint Presentation</vt:lpstr>
      <vt:lpstr>Japanese booklet on the Greater East Asian Co-Prosperity Sphere (Image from James Orr’s essay/exhibit)</vt:lpstr>
      <vt:lpstr>Japanese propaganda poster, produced for Japanese occupation regime in China. In English it reads: “Look at the communist atrocity! The just Japanese Army liberates people from atrocity and eradicates the evil and selfish Communist Army and the ruthless Communist Party.”   Chapman University special collections </vt:lpstr>
      <vt:lpstr>The war in China, 1937-45, this map shows stalemate in 1941</vt:lpstr>
      <vt:lpstr>PowerPoint Presentation</vt:lpstr>
      <vt:lpstr>Midway Atoll, red pin.  Hawaii circled in red.</vt:lpstr>
      <vt:lpstr>PowerPoint Presentation</vt:lpstr>
      <vt:lpstr>American POWs under Japanese guard, prior to beginning Bataan Death March. (US Marine Corps via Britannica.)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Civilians and US Marines at the Battle of Saipan (Mariana Islands) June-July 1944  "A member of a Marine patrol on Saipan found this family of Japs hiding in a hillside cave. The mother, four children and a dog, took shelter from the fierce fighting in that area." (Photographer’s original caption.)  Marine Corps/DOD (US National Archives 532380/Local identifier: 127-GR-113-83266) </vt:lpstr>
      <vt:lpstr>PowerPoint Presentation</vt:lpstr>
      <vt:lpstr>PowerPoint Presentation</vt:lpstr>
      <vt:lpstr>Iwo Jima is the red pin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Microsoft Office User</dc:creator>
  <cp:lastModifiedBy>Microsoft Office User</cp:lastModifiedBy>
  <cp:revision>135</cp:revision>
  <dcterms:created xsi:type="dcterms:W3CDTF">2020-10-16T17:54:47Z</dcterms:created>
  <dcterms:modified xsi:type="dcterms:W3CDTF">2020-11-19T02:40:23Z</dcterms:modified>
</cp:coreProperties>
</file>