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9" r:id="rId1"/>
  </p:sldMasterIdLst>
  <p:sldIdLst>
    <p:sldId id="256" r:id="rId2"/>
    <p:sldId id="261" r:id="rId3"/>
    <p:sldId id="260" r:id="rId4"/>
    <p:sldId id="258" r:id="rId5"/>
    <p:sldId id="263" r:id="rId6"/>
    <p:sldId id="259"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snapToObjects="1">
      <p:cViewPr varScale="1">
        <p:scale>
          <a:sx n="121" d="100"/>
          <a:sy n="121" d="100"/>
        </p:scale>
        <p:origin x="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17F95-A532-9042-ADF6-6AAE059901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15F363-FAA2-CE48-93F7-022C14DA4B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644DBC-4D7A-5C48-9678-75498D6E5996}"/>
              </a:ext>
            </a:extLst>
          </p:cNvPr>
          <p:cNvSpPr>
            <a:spLocks noGrp="1"/>
          </p:cNvSpPr>
          <p:nvPr>
            <p:ph type="dt" sz="half" idx="10"/>
          </p:nvPr>
        </p:nvSpPr>
        <p:spPr/>
        <p:txBody>
          <a:bodyPr/>
          <a:lstStyle/>
          <a:p>
            <a:fld id="{72345051-2045-45DA-935E-2E3CA1A69ADC}" type="datetimeFigureOut">
              <a:rPr lang="en-US" smtClean="0"/>
              <a:t>4/13/21</a:t>
            </a:fld>
            <a:endParaRPr lang="en-US" dirty="0"/>
          </a:p>
        </p:txBody>
      </p:sp>
      <p:sp>
        <p:nvSpPr>
          <p:cNvPr id="5" name="Footer Placeholder 4">
            <a:extLst>
              <a:ext uri="{FF2B5EF4-FFF2-40B4-BE49-F238E27FC236}">
                <a16:creationId xmlns:a16="http://schemas.microsoft.com/office/drawing/2014/main" id="{D19789E4-2B0C-1142-A61C-0B57336D5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C319B-A2FC-824B-AE04-25A378F831ED}"/>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88706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8BF5-0664-D345-A452-6EEE6E3B92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91BF5D-BFA8-0A4D-8323-14EE5BE27E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6ABBF-B897-6C42-A30F-FF19D17BA36C}"/>
              </a:ext>
            </a:extLst>
          </p:cNvPr>
          <p:cNvSpPr>
            <a:spLocks noGrp="1"/>
          </p:cNvSpPr>
          <p:nvPr>
            <p:ph type="dt" sz="half" idx="10"/>
          </p:nvPr>
        </p:nvSpPr>
        <p:spPr/>
        <p:txBody>
          <a:bodyPr/>
          <a:lstStyle/>
          <a:p>
            <a:fld id="{72345051-2045-45DA-935E-2E3CA1A69ADC}" type="datetimeFigureOut">
              <a:rPr lang="en-US" smtClean="0"/>
              <a:t>4/13/21</a:t>
            </a:fld>
            <a:endParaRPr lang="en-US"/>
          </a:p>
        </p:txBody>
      </p:sp>
      <p:sp>
        <p:nvSpPr>
          <p:cNvPr id="5" name="Footer Placeholder 4">
            <a:extLst>
              <a:ext uri="{FF2B5EF4-FFF2-40B4-BE49-F238E27FC236}">
                <a16:creationId xmlns:a16="http://schemas.microsoft.com/office/drawing/2014/main" id="{D2FDC6B5-10A2-1D44-A922-D05DDD0CA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215B03-6FC5-1C47-B4C6-C089C1692565}"/>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28577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29BE9-3388-E947-AF6E-FE56F9A1B0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A8A966-6AC6-5247-AB23-9B2AFFA206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02F53-91D3-3C49-AA17-411EA8288717}"/>
              </a:ext>
            </a:extLst>
          </p:cNvPr>
          <p:cNvSpPr>
            <a:spLocks noGrp="1"/>
          </p:cNvSpPr>
          <p:nvPr>
            <p:ph type="dt" sz="half" idx="10"/>
          </p:nvPr>
        </p:nvSpPr>
        <p:spPr/>
        <p:txBody>
          <a:bodyPr/>
          <a:lstStyle/>
          <a:p>
            <a:fld id="{72345051-2045-45DA-935E-2E3CA1A69ADC}" type="datetimeFigureOut">
              <a:rPr lang="en-US" smtClean="0"/>
              <a:t>4/13/21</a:t>
            </a:fld>
            <a:endParaRPr lang="en-US"/>
          </a:p>
        </p:txBody>
      </p:sp>
      <p:sp>
        <p:nvSpPr>
          <p:cNvPr id="5" name="Footer Placeholder 4">
            <a:extLst>
              <a:ext uri="{FF2B5EF4-FFF2-40B4-BE49-F238E27FC236}">
                <a16:creationId xmlns:a16="http://schemas.microsoft.com/office/drawing/2014/main" id="{1B0E6CBB-9098-ED4B-9E25-2953192027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DBCDB-24E4-A042-984D-E75752DEBBCC}"/>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4939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1B46-8F6B-B549-96EF-CF97DAF866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CD0F38-2EAF-D14B-9C79-FEC28E2EA5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04C3C-C58D-C943-906A-8DA16BB54466}"/>
              </a:ext>
            </a:extLst>
          </p:cNvPr>
          <p:cNvSpPr>
            <a:spLocks noGrp="1"/>
          </p:cNvSpPr>
          <p:nvPr>
            <p:ph type="dt" sz="half" idx="10"/>
          </p:nvPr>
        </p:nvSpPr>
        <p:spPr/>
        <p:txBody>
          <a:bodyPr/>
          <a:lstStyle/>
          <a:p>
            <a:fld id="{72345051-2045-45DA-935E-2E3CA1A69ADC}" type="datetimeFigureOut">
              <a:rPr lang="en-US" smtClean="0"/>
              <a:t>4/13/21</a:t>
            </a:fld>
            <a:endParaRPr lang="en-US"/>
          </a:p>
        </p:txBody>
      </p:sp>
      <p:sp>
        <p:nvSpPr>
          <p:cNvPr id="5" name="Footer Placeholder 4">
            <a:extLst>
              <a:ext uri="{FF2B5EF4-FFF2-40B4-BE49-F238E27FC236}">
                <a16:creationId xmlns:a16="http://schemas.microsoft.com/office/drawing/2014/main" id="{56FFE076-71B5-0042-8DF1-98CBDB25D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2884F-055A-7940-8D30-A913B2A1DB22}"/>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459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827C-0D85-BB42-847E-462C8E5A5D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C70029-BDCD-A546-8BF6-5F78C6ABD1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5DB992-A0AA-1148-AA97-7E55C4440ED1}"/>
              </a:ext>
            </a:extLst>
          </p:cNvPr>
          <p:cNvSpPr>
            <a:spLocks noGrp="1"/>
          </p:cNvSpPr>
          <p:nvPr>
            <p:ph type="dt" sz="half" idx="10"/>
          </p:nvPr>
        </p:nvSpPr>
        <p:spPr/>
        <p:txBody>
          <a:bodyPr/>
          <a:lstStyle/>
          <a:p>
            <a:fld id="{72345051-2045-45DA-935E-2E3CA1A69ADC}" type="datetimeFigureOut">
              <a:rPr lang="en-US" smtClean="0"/>
              <a:t>4/13/21</a:t>
            </a:fld>
            <a:endParaRPr lang="en-US"/>
          </a:p>
        </p:txBody>
      </p:sp>
      <p:sp>
        <p:nvSpPr>
          <p:cNvPr id="5" name="Footer Placeholder 4">
            <a:extLst>
              <a:ext uri="{FF2B5EF4-FFF2-40B4-BE49-F238E27FC236}">
                <a16:creationId xmlns:a16="http://schemas.microsoft.com/office/drawing/2014/main" id="{F2291EF4-0339-C74D-96BD-BCEE53CA9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CA491-1392-9E46-AE39-867A1FD4DBD6}"/>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73398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1A98-5C30-C04A-80F0-C0FFB1FB04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BE25BD-9915-2E42-8E96-4642E8922F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4588CB-2E86-D041-B5B7-03C1D1A62C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7F0222-39DB-C540-A75C-54F987E21839}"/>
              </a:ext>
            </a:extLst>
          </p:cNvPr>
          <p:cNvSpPr>
            <a:spLocks noGrp="1"/>
          </p:cNvSpPr>
          <p:nvPr>
            <p:ph type="dt" sz="half" idx="10"/>
          </p:nvPr>
        </p:nvSpPr>
        <p:spPr/>
        <p:txBody>
          <a:bodyPr/>
          <a:lstStyle/>
          <a:p>
            <a:fld id="{72345051-2045-45DA-935E-2E3CA1A69ADC}" type="datetimeFigureOut">
              <a:rPr lang="en-US" smtClean="0"/>
              <a:t>4/13/21</a:t>
            </a:fld>
            <a:endParaRPr lang="en-US"/>
          </a:p>
        </p:txBody>
      </p:sp>
      <p:sp>
        <p:nvSpPr>
          <p:cNvPr id="6" name="Footer Placeholder 5">
            <a:extLst>
              <a:ext uri="{FF2B5EF4-FFF2-40B4-BE49-F238E27FC236}">
                <a16:creationId xmlns:a16="http://schemas.microsoft.com/office/drawing/2014/main" id="{95F8ED22-A98D-3640-BA08-5081B70EA0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6766B-4F77-E04E-AFAF-4038DD2EB7CC}"/>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6647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F1D1F-CF79-2841-AEF3-1A47F9762D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F49871-936D-DF47-B75E-B722CC150E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B4135B-ADC4-2E4C-8F6B-F51008F6C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B12D86-22B1-954E-AB06-ACAA052334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A7DB8F-1A2D-824A-966E-0A19C02545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DEAF22-8C14-E94D-867F-905A1E052E0E}"/>
              </a:ext>
            </a:extLst>
          </p:cNvPr>
          <p:cNvSpPr>
            <a:spLocks noGrp="1"/>
          </p:cNvSpPr>
          <p:nvPr>
            <p:ph type="dt" sz="half" idx="10"/>
          </p:nvPr>
        </p:nvSpPr>
        <p:spPr/>
        <p:txBody>
          <a:bodyPr/>
          <a:lstStyle/>
          <a:p>
            <a:fld id="{72345051-2045-45DA-935E-2E3CA1A69ADC}" type="datetimeFigureOut">
              <a:rPr lang="en-US" smtClean="0"/>
              <a:t>4/13/21</a:t>
            </a:fld>
            <a:endParaRPr lang="en-US"/>
          </a:p>
        </p:txBody>
      </p:sp>
      <p:sp>
        <p:nvSpPr>
          <p:cNvPr id="8" name="Footer Placeholder 7">
            <a:extLst>
              <a:ext uri="{FF2B5EF4-FFF2-40B4-BE49-F238E27FC236}">
                <a16:creationId xmlns:a16="http://schemas.microsoft.com/office/drawing/2014/main" id="{35F729B5-4568-4444-AF99-2FD92D09D4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4DEBEA-2923-4E40-8E70-C293F8913015}"/>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6355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48EB8-0244-8241-8A61-82E23939E6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F3C618-ED5E-0D4B-BACF-E228F8E35956}"/>
              </a:ext>
            </a:extLst>
          </p:cNvPr>
          <p:cNvSpPr>
            <a:spLocks noGrp="1"/>
          </p:cNvSpPr>
          <p:nvPr>
            <p:ph type="dt" sz="half" idx="10"/>
          </p:nvPr>
        </p:nvSpPr>
        <p:spPr/>
        <p:txBody>
          <a:bodyPr/>
          <a:lstStyle/>
          <a:p>
            <a:fld id="{72345051-2045-45DA-935E-2E3CA1A69ADC}" type="datetimeFigureOut">
              <a:rPr lang="en-US" smtClean="0"/>
              <a:t>4/13/21</a:t>
            </a:fld>
            <a:endParaRPr lang="en-US"/>
          </a:p>
        </p:txBody>
      </p:sp>
      <p:sp>
        <p:nvSpPr>
          <p:cNvPr id="4" name="Footer Placeholder 3">
            <a:extLst>
              <a:ext uri="{FF2B5EF4-FFF2-40B4-BE49-F238E27FC236}">
                <a16:creationId xmlns:a16="http://schemas.microsoft.com/office/drawing/2014/main" id="{5B733C57-FD37-9F44-ADB7-26B89F69CD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4A64C9-8F14-024C-8D38-B104189768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1712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90F80-0685-B84A-9414-4B7AA5BCC49B}"/>
              </a:ext>
            </a:extLst>
          </p:cNvPr>
          <p:cNvSpPr>
            <a:spLocks noGrp="1"/>
          </p:cNvSpPr>
          <p:nvPr>
            <p:ph type="dt" sz="half" idx="10"/>
          </p:nvPr>
        </p:nvSpPr>
        <p:spPr/>
        <p:txBody>
          <a:bodyPr/>
          <a:lstStyle/>
          <a:p>
            <a:fld id="{72345051-2045-45DA-935E-2E3CA1A69ADC}" type="datetimeFigureOut">
              <a:rPr lang="en-US" smtClean="0"/>
              <a:t>4/13/21</a:t>
            </a:fld>
            <a:endParaRPr lang="en-US"/>
          </a:p>
        </p:txBody>
      </p:sp>
      <p:sp>
        <p:nvSpPr>
          <p:cNvPr id="3" name="Footer Placeholder 2">
            <a:extLst>
              <a:ext uri="{FF2B5EF4-FFF2-40B4-BE49-F238E27FC236}">
                <a16:creationId xmlns:a16="http://schemas.microsoft.com/office/drawing/2014/main" id="{7B5C8D03-068F-C14D-A3A5-99F51B45B3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621D18-7507-6848-8E92-127F09E15B7E}"/>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5005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BFF1-E998-F84E-A743-EE8A235984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E8C7AA-1B3A-C545-BB61-982B89D8F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87BAED-C634-A440-8913-618ED5186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1491C6-D4E9-C64F-AB1E-BA853FFF3FD1}"/>
              </a:ext>
            </a:extLst>
          </p:cNvPr>
          <p:cNvSpPr>
            <a:spLocks noGrp="1"/>
          </p:cNvSpPr>
          <p:nvPr>
            <p:ph type="dt" sz="half" idx="10"/>
          </p:nvPr>
        </p:nvSpPr>
        <p:spPr/>
        <p:txBody>
          <a:bodyPr/>
          <a:lstStyle/>
          <a:p>
            <a:fld id="{72345051-2045-45DA-935E-2E3CA1A69ADC}" type="datetimeFigureOut">
              <a:rPr lang="en-US" smtClean="0"/>
              <a:t>4/13/21</a:t>
            </a:fld>
            <a:endParaRPr lang="en-US"/>
          </a:p>
        </p:txBody>
      </p:sp>
      <p:sp>
        <p:nvSpPr>
          <p:cNvPr id="6" name="Footer Placeholder 5">
            <a:extLst>
              <a:ext uri="{FF2B5EF4-FFF2-40B4-BE49-F238E27FC236}">
                <a16:creationId xmlns:a16="http://schemas.microsoft.com/office/drawing/2014/main" id="{7A01E0B8-1D00-6848-8A90-162B5B773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5916D6-07D3-B64A-946B-2797BE0CDE1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09797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FEB7-7DCB-3F44-8AA4-6B84E2C6D9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E8AC7F-88B4-AC48-AC11-ED1F32B8B7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0CF3B6-FC84-6342-AA2C-2F881F987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004DDD-1CA7-6946-8BD2-7BA9A5A4787C}"/>
              </a:ext>
            </a:extLst>
          </p:cNvPr>
          <p:cNvSpPr>
            <a:spLocks noGrp="1"/>
          </p:cNvSpPr>
          <p:nvPr>
            <p:ph type="dt" sz="half" idx="10"/>
          </p:nvPr>
        </p:nvSpPr>
        <p:spPr/>
        <p:txBody>
          <a:bodyPr/>
          <a:lstStyle/>
          <a:p>
            <a:fld id="{72345051-2045-45DA-935E-2E3CA1A69ADC}" type="datetimeFigureOut">
              <a:rPr lang="en-US" smtClean="0"/>
              <a:t>4/13/21</a:t>
            </a:fld>
            <a:endParaRPr lang="en-US"/>
          </a:p>
        </p:txBody>
      </p:sp>
      <p:sp>
        <p:nvSpPr>
          <p:cNvPr id="6" name="Footer Placeholder 5">
            <a:extLst>
              <a:ext uri="{FF2B5EF4-FFF2-40B4-BE49-F238E27FC236}">
                <a16:creationId xmlns:a16="http://schemas.microsoft.com/office/drawing/2014/main" id="{96F5DEF5-7FFF-1F4E-8360-578D0F125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7B5A77-4534-A442-8A78-B4093CA77D2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7116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C8DCB8-3B09-5440-9BA1-EE5FCF3526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AB4B09-9EC9-614C-9321-C20DEB9F93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27517D-9CAA-6941-BF8A-AC5FDFA2E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4/13/21</a:t>
            </a:fld>
            <a:endParaRPr lang="en-US" dirty="0"/>
          </a:p>
        </p:txBody>
      </p:sp>
      <p:sp>
        <p:nvSpPr>
          <p:cNvPr id="5" name="Footer Placeholder 4">
            <a:extLst>
              <a:ext uri="{FF2B5EF4-FFF2-40B4-BE49-F238E27FC236}">
                <a16:creationId xmlns:a16="http://schemas.microsoft.com/office/drawing/2014/main" id="{562920DB-B7A4-DF43-8F1C-0728D47966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B091C0-C74F-7A40-BE03-FCB71074F0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56759611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washington.edu/uaa/advising/degree-overview/general-education/additional-writing/" TargetMode="External"/><Relationship Id="rId2" Type="http://schemas.openxmlformats.org/officeDocument/2006/relationships/hyperlink" Target="https://www.washington.edu/uaa/advisin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https://upload.wikimedia.org/wikipedia/commons/2/20/Statuette_Mambia_Nig%C3%A9ria.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url=https%3A%2F%2Fwww.nytimes.com%2F2020%2F01%2F07%2Fbooks%2Freview%2Frobert-hass-summer-snow-new-poems.html&amp;psig=AOvVaw0u-zpoLIxkFjHp3-7fVUA-&amp;ust=1618361224714000&amp;source=images&amp;cd=vfe&amp;ved=0CAIQjRxqFwoTCIjTt8b_-e8CFQAAAAAdAAAAABAD"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tip of a mountain with fog">
            <a:extLst>
              <a:ext uri="{FF2B5EF4-FFF2-40B4-BE49-F238E27FC236}">
                <a16:creationId xmlns:a16="http://schemas.microsoft.com/office/drawing/2014/main" id="{109ADFD9-E125-405A-BD3E-7A85C9320840}"/>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F5B28F6-7392-CA4C-B495-44F7C9E6ACB6}"/>
              </a:ext>
            </a:extLst>
          </p:cNvPr>
          <p:cNvSpPr>
            <a:spLocks noGrp="1"/>
          </p:cNvSpPr>
          <p:nvPr>
            <p:ph type="ctrTitle"/>
          </p:nvPr>
        </p:nvSpPr>
        <p:spPr>
          <a:xfrm>
            <a:off x="7004878" y="3732208"/>
            <a:ext cx="4574851" cy="1390218"/>
          </a:xfrm>
        </p:spPr>
        <p:txBody>
          <a:bodyPr anchor="b">
            <a:normAutofit/>
          </a:bodyPr>
          <a:lstStyle/>
          <a:p>
            <a:pPr algn="ctr">
              <a:lnSpc>
                <a:spcPct val="90000"/>
              </a:lnSpc>
            </a:pPr>
            <a:r>
              <a:rPr lang="en-US" sz="4400">
                <a:solidFill>
                  <a:schemeClr val="bg1"/>
                </a:solidFill>
              </a:rPr>
              <a:t>English 213</a:t>
            </a:r>
            <a:br>
              <a:rPr lang="en-US" sz="4400">
                <a:solidFill>
                  <a:schemeClr val="bg1"/>
                </a:solidFill>
              </a:rPr>
            </a:br>
            <a:r>
              <a:rPr lang="en-US" sz="4400">
                <a:solidFill>
                  <a:schemeClr val="bg1"/>
                </a:solidFill>
              </a:rPr>
              <a:t>W</a:t>
            </a:r>
          </a:p>
        </p:txBody>
      </p:sp>
      <p:sp>
        <p:nvSpPr>
          <p:cNvPr id="3" name="Subtitle 2">
            <a:extLst>
              <a:ext uri="{FF2B5EF4-FFF2-40B4-BE49-F238E27FC236}">
                <a16:creationId xmlns:a16="http://schemas.microsoft.com/office/drawing/2014/main" id="{7C09ED5C-91F8-3947-9404-7730E6BF02E1}"/>
              </a:ext>
            </a:extLst>
          </p:cNvPr>
          <p:cNvSpPr>
            <a:spLocks noGrp="1"/>
          </p:cNvSpPr>
          <p:nvPr>
            <p:ph type="subTitle" idx="1"/>
          </p:nvPr>
        </p:nvSpPr>
        <p:spPr>
          <a:xfrm>
            <a:off x="7010481" y="5586497"/>
            <a:ext cx="4569248" cy="555608"/>
          </a:xfrm>
        </p:spPr>
        <p:txBody>
          <a:bodyPr>
            <a:noAutofit/>
          </a:bodyPr>
          <a:lstStyle/>
          <a:p>
            <a:pPr algn="ctr"/>
            <a:r>
              <a:rPr lang="en-US" sz="3600" dirty="0">
                <a:solidFill>
                  <a:schemeClr val="bg1"/>
                </a:solidFill>
              </a:rPr>
              <a:t>Where does the “writing link” fit in?</a:t>
            </a:r>
          </a:p>
        </p:txBody>
      </p:sp>
    </p:spTree>
    <p:extLst>
      <p:ext uri="{BB962C8B-B14F-4D97-AF65-F5344CB8AC3E}">
        <p14:creationId xmlns:p14="http://schemas.microsoft.com/office/powerpoint/2010/main" val="382917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hlinkClick r:id="rId2"/>
            <a:extLst>
              <a:ext uri="{FF2B5EF4-FFF2-40B4-BE49-F238E27FC236}">
                <a16:creationId xmlns:a16="http://schemas.microsoft.com/office/drawing/2014/main" id="{1C4B0F31-2584-464F-A015-68CA1E31AD6D}"/>
              </a:ext>
            </a:extLst>
          </p:cNvPr>
          <p:cNvSpPr>
            <a:spLocks noChangeAspect="1" noChangeArrowheads="1"/>
          </p:cNvSpPr>
          <p:nvPr/>
        </p:nvSpPr>
        <p:spPr bwMode="auto">
          <a:xfrm>
            <a:off x="0" y="45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1">
            <a:hlinkClick r:id="rId3"/>
            <a:extLst>
              <a:ext uri="{FF2B5EF4-FFF2-40B4-BE49-F238E27FC236}">
                <a16:creationId xmlns:a16="http://schemas.microsoft.com/office/drawing/2014/main" id="{436355EC-AFBB-EB4D-A0BB-4024F22ED08C}"/>
              </a:ext>
            </a:extLst>
          </p:cNvPr>
          <p:cNvSpPr>
            <a:spLocks noChangeAspect="1" noChangeArrowheads="1"/>
          </p:cNvSpPr>
          <p:nvPr/>
        </p:nvSpPr>
        <p:spPr bwMode="auto">
          <a:xfrm>
            <a:off x="0" y="76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3">
            <a:extLst>
              <a:ext uri="{FF2B5EF4-FFF2-40B4-BE49-F238E27FC236}">
                <a16:creationId xmlns:a16="http://schemas.microsoft.com/office/drawing/2014/main" id="{C7471238-4C15-424E-8154-D0477A0923A9}"/>
              </a:ext>
            </a:extLst>
          </p:cNvPr>
          <p:cNvSpPr>
            <a:spLocks noChangeArrowheads="1"/>
          </p:cNvSpPr>
          <p:nvPr/>
        </p:nvSpPr>
        <p:spPr bwMode="auto">
          <a:xfrm>
            <a:off x="304800" y="460854"/>
            <a:ext cx="9815384"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Take a few minutes to respond to each question. Then we</a:t>
            </a:r>
            <a:r>
              <a:rPr kumimoji="0" lang="en-US" altLang="en-US" sz="2000" b="0" i="0" u="none" strike="noStrike" cap="none" normalizeH="0" baseline="0" dirty="0">
                <a:ln>
                  <a:noFill/>
                </a:ln>
                <a:solidFill>
                  <a:srgbClr val="171717"/>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ll break into small groups to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share them, before discussing them together in the large group:</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altLang="en-US" sz="2000" b="0" i="0" u="none" strike="noStrike" cap="none" normalizeH="0" baseline="0" dirty="0">
                <a:ln>
                  <a:noFill/>
                </a:ln>
                <a:solidFill>
                  <a:srgbClr val="4C4C4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What do </a:t>
            </a:r>
            <a:r>
              <a:rPr kumimoji="0" lang="en-US" altLang="en-US" sz="2000" b="0" i="0" u="none" strike="noStrike" cap="none" normalizeH="0" baseline="0" dirty="0">
                <a:ln>
                  <a:noFill/>
                </a:ln>
                <a:solidFill>
                  <a:srgbClr val="2D2D2D"/>
                </a:solidFill>
                <a:effectLst/>
                <a:latin typeface="Times New Roman" panose="02020603050405020304" pitchFamily="18" charset="0"/>
                <a:ea typeface="Calibri" panose="020F0502020204030204" pitchFamily="34" charset="0"/>
                <a:cs typeface="Times New Roman" panose="02020603050405020304" pitchFamily="18" charset="0"/>
              </a:rPr>
              <a:t>you feel </a:t>
            </a:r>
            <a:r>
              <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are </a:t>
            </a:r>
            <a:r>
              <a:rPr kumimoji="0" lang="en-US" altLang="en-US" sz="2000" b="0" i="0" u="none" strike="noStrike" cap="none" normalizeH="0" baseline="0" dirty="0">
                <a:ln>
                  <a:noFill/>
                </a:ln>
                <a:solidFill>
                  <a:srgbClr val="2D2D2D"/>
                </a:solidFill>
                <a:effectLst/>
                <a:latin typeface="Times New Roman" panose="02020603050405020304" pitchFamily="18" charset="0"/>
                <a:ea typeface="Calibri" panose="020F0502020204030204" pitchFamily="34" charset="0"/>
                <a:cs typeface="Times New Roman" panose="02020603050405020304" pitchFamily="18" charset="0"/>
              </a:rPr>
              <a:t>your </a:t>
            </a:r>
            <a:r>
              <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strengths as a </a:t>
            </a:r>
            <a:r>
              <a:rPr kumimoji="0" lang="en-US" altLang="en-US" sz="2000" b="0" i="0" u="none" strike="noStrike" cap="none" normalizeH="0" baseline="0" dirty="0">
                <a:ln>
                  <a:noFill/>
                </a:ln>
                <a:solidFill>
                  <a:srgbClr val="2D2D2D"/>
                </a:solidFill>
                <a:effectLst/>
                <a:latin typeface="Times New Roman" panose="02020603050405020304" pitchFamily="18" charset="0"/>
                <a:ea typeface="Calibri" panose="020F0502020204030204" pitchFamily="34" charset="0"/>
                <a:cs typeface="Times New Roman" panose="02020603050405020304" pitchFamily="18" charset="0"/>
              </a:rPr>
              <a:t>writer?</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2.  What </a:t>
            </a:r>
            <a:r>
              <a:rPr kumimoji="0" lang="en-US" altLang="en-US" sz="2000" b="0" i="0" u="none" strike="noStrike" cap="none" normalizeH="0" baseline="0" dirty="0">
                <a:ln>
                  <a:noFill/>
                </a:ln>
                <a:solidFill>
                  <a:srgbClr val="2D2D2D"/>
                </a:solidFill>
                <a:effectLst/>
                <a:latin typeface="Times New Roman" panose="02020603050405020304" pitchFamily="18" charset="0"/>
                <a:ea typeface="Calibri" panose="020F0502020204030204" pitchFamily="34" charset="0"/>
                <a:cs typeface="Times New Roman" panose="02020603050405020304" pitchFamily="18" charset="0"/>
              </a:rPr>
              <a:t>concerns you about your own </a:t>
            </a:r>
            <a:r>
              <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writing?</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en-US" altLang="en-US" sz="2000" b="0" i="0" u="none" strike="noStrike" cap="none" normalizeH="0" baseline="0" dirty="0">
                <a:ln>
                  <a:noFill/>
                </a:ln>
                <a:solidFill>
                  <a:srgbClr val="4C4C4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What are the skills </a:t>
            </a:r>
            <a:r>
              <a:rPr kumimoji="0" lang="en-US" altLang="en-US" sz="2000" b="0" i="0" u="none" strike="noStrike" cap="none" normalizeH="0" baseline="0" dirty="0">
                <a:ln>
                  <a:noFill/>
                </a:ln>
                <a:solidFill>
                  <a:srgbClr val="2D2D2D"/>
                </a:solidFill>
                <a:effectLst/>
                <a:latin typeface="Times New Roman" panose="02020603050405020304" pitchFamily="18" charset="0"/>
                <a:ea typeface="Calibri" panose="020F0502020204030204" pitchFamily="34" charset="0"/>
                <a:cs typeface="Times New Roman" panose="02020603050405020304" pitchFamily="18" charset="0"/>
              </a:rPr>
              <a:t>you </a:t>
            </a:r>
            <a:r>
              <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would most like to learn or improve upon in English 213:W?</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4. Describe your relationship to your writing by comparing it to something it reminds you of.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171717"/>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For example, My relationship to my writing reminds me of a distant cousin four-times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removed.  I only see her at occasional required family gatherings.</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Or, My relationship to my writing reminds me of a comfortable pair of shoes that by now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have almost become my feet.</a:t>
            </a:r>
            <a:endParaRPr kumimoji="0" lang="en-US" altLang="en-US" sz="2000" b="0" i="0" u="none" strike="noStrike" cap="none" normalizeH="0" baseline="0" dirty="0">
              <a:ln>
                <a:noFill/>
              </a:ln>
              <a:solidFill>
                <a:schemeClr val="tx1"/>
              </a:solidFill>
              <a:effectLst/>
            </a:endParaRPr>
          </a:p>
        </p:txBody>
      </p:sp>
      <p:sp>
        <p:nvSpPr>
          <p:cNvPr id="7" name="Rectangle 4">
            <a:extLst>
              <a:ext uri="{FF2B5EF4-FFF2-40B4-BE49-F238E27FC236}">
                <a16:creationId xmlns:a16="http://schemas.microsoft.com/office/drawing/2014/main" id="{5A3B6C1F-D014-1847-B6E7-96F215DAE982}"/>
              </a:ext>
            </a:extLst>
          </p:cNvPr>
          <p:cNvSpPr>
            <a:spLocks noChangeArrowheads="1"/>
          </p:cNvSpPr>
          <p:nvPr/>
        </p:nvSpPr>
        <p:spPr bwMode="auto">
          <a:xfrm>
            <a:off x="0" y="106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59241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6EB7FF-D082-B345-A213-ACA7A7C7543A}"/>
              </a:ext>
            </a:extLst>
          </p:cNvPr>
          <p:cNvSpPr/>
          <p:nvPr/>
        </p:nvSpPr>
        <p:spPr>
          <a:xfrm>
            <a:off x="2813222" y="643622"/>
            <a:ext cx="7269892" cy="3816429"/>
          </a:xfrm>
          <a:prstGeom prst="rect">
            <a:avLst/>
          </a:prstGeom>
        </p:spPr>
        <p:txBody>
          <a:bodyPr wrap="square">
            <a:spAutoFit/>
          </a:bodyPr>
          <a:lstStyle/>
          <a:p>
            <a:r>
              <a:rPr lang="en-US" sz="3200" dirty="0">
                <a:latin typeface="Chalkboard" panose="03050602040202020205" pitchFamily="66" charset="77"/>
                <a:ea typeface="Calibri" panose="020F0502020204030204" pitchFamily="34" charset="0"/>
                <a:cs typeface="Times New Roman" panose="02020603050405020304" pitchFamily="18" charset="0"/>
              </a:rPr>
              <a:t>Why write?</a:t>
            </a:r>
          </a:p>
          <a:p>
            <a:endParaRPr lang="en-US" dirty="0">
              <a:latin typeface="Chalkboard" panose="03050602040202020205" pitchFamily="66" charset="77"/>
              <a:ea typeface="Calibri" panose="020F0502020204030204" pitchFamily="34" charset="0"/>
              <a:cs typeface="Times New Roman" panose="02020603050405020304" pitchFamily="18" charset="0"/>
            </a:endParaRPr>
          </a:p>
          <a:p>
            <a:r>
              <a:rPr lang="en-US" sz="3200" dirty="0">
                <a:latin typeface="Chalkboard" panose="03050602040202020205" pitchFamily="66" charset="77"/>
                <a:ea typeface="Calibri" panose="020F0502020204030204" pitchFamily="34" charset="0"/>
                <a:cs typeface="Times New Roman" panose="02020603050405020304" pitchFamily="18" charset="0"/>
              </a:rPr>
              <a:t>I write to discover what I’m thinking.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latin typeface="Chalkboard" panose="03050602040202020205" pitchFamily="66" charset="77"/>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latin typeface="Chalkboard" panose="03050602040202020205" pitchFamily="66" charset="77"/>
                <a:ea typeface="Calibri" panose="020F0502020204030204" pitchFamily="34" charset="0"/>
                <a:cs typeface="Times New Roman" panose="02020603050405020304" pitchFamily="18" charset="0"/>
              </a:rPr>
              <a:t>I write to discover what I’m feeling.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halkboard" panose="03050602040202020205" pitchFamily="66" charset="77"/>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halkboard" panose="03050602040202020205" pitchFamily="66" charset="77"/>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a:effectLst/>
                <a:latin typeface="Chalkboard" panose="03050602040202020205" pitchFamily="66" charset="77"/>
                <a:ea typeface="Calibri" panose="020F0502020204030204" pitchFamily="34" charset="0"/>
                <a:cs typeface="Times New Roman" panose="02020603050405020304" pitchFamily="18" charset="0"/>
              </a:rPr>
              <a:t>Robert Hass    </a:t>
            </a:r>
          </a:p>
          <a:p>
            <a:r>
              <a:rPr lang="en-US" sz="3200" dirty="0">
                <a:effectLst/>
                <a:latin typeface="Chalkboard" panose="03050602040202020205" pitchFamily="66" charset="77"/>
                <a:ea typeface="Calibri" panose="020F0502020204030204" pitchFamily="34" charset="0"/>
                <a:cs typeface="Times New Roman" panose="02020603050405020304" pitchFamily="18" charset="0"/>
              </a:rPr>
              <a:t>National Poet Laureate 1995 - 1997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5994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EFF4CDF-9C37-D549-AEBB-5EB6E877ABF1}"/>
              </a:ext>
            </a:extLst>
          </p:cNvPr>
          <p:cNvSpPr/>
          <p:nvPr/>
        </p:nvSpPr>
        <p:spPr>
          <a:xfrm>
            <a:off x="4810259" y="649480"/>
            <a:ext cx="6555347" cy="5546047"/>
          </a:xfrm>
          <a:prstGeom prst="rect">
            <a:avLst/>
          </a:prstGeom>
        </p:spPr>
        <p:txBody>
          <a:bodyPr vert="horz" lIns="91440" tIns="45720" rIns="91440" bIns="45720" rtlCol="0" anchor="ctr">
            <a:normAutofit fontScale="70000" lnSpcReduction="20000"/>
          </a:bodyPr>
          <a:lstStyle/>
          <a:p>
            <a:pPr>
              <a:lnSpc>
                <a:spcPct val="90000"/>
              </a:lnSpc>
              <a:spcAft>
                <a:spcPts val="800"/>
              </a:spcAft>
            </a:pPr>
            <a:r>
              <a:rPr lang="en-US" sz="2300" dirty="0"/>
              <a:t>LANGUGE &amp; THINKING: PORTFOLIOS       Bard College</a:t>
            </a:r>
            <a:endParaRPr lang="en-US" sz="2300" dirty="0">
              <a:effectLst/>
            </a:endParaRPr>
          </a:p>
          <a:p>
            <a:pPr>
              <a:lnSpc>
                <a:spcPct val="90000"/>
              </a:lnSpc>
            </a:pPr>
            <a:r>
              <a:rPr lang="en-US" sz="1300" dirty="0"/>
              <a:t> </a:t>
            </a:r>
            <a:endParaRPr lang="en-US" sz="1300" dirty="0">
              <a:effectLst/>
            </a:endParaRPr>
          </a:p>
          <a:p>
            <a:pPr marR="0" lvl="0">
              <a:lnSpc>
                <a:spcPct val="90000"/>
              </a:lnSpc>
              <a:spcBef>
                <a:spcPts val="0"/>
              </a:spcBef>
              <a:spcAft>
                <a:spcPts val="0"/>
              </a:spcAft>
            </a:pPr>
            <a:r>
              <a:rPr lang="en-US" sz="2400" b="1" dirty="0"/>
              <a:t>The habit of probative thinking</a:t>
            </a:r>
            <a:r>
              <a:rPr lang="en-US" sz="2400" dirty="0"/>
              <a:t>:  Writing to explore, test, discover what you feel or think.  You might save fragments or </a:t>
            </a:r>
            <a:r>
              <a:rPr lang="en-US" sz="2400" dirty="0" err="1"/>
              <a:t>freewrites</a:t>
            </a:r>
            <a:r>
              <a:rPr lang="en-US" sz="2400" dirty="0"/>
              <a:t>, inventive language play or reflections you value because they begin to make meaning for you,  to extend your thinking in ways you don’t yet fully understand.</a:t>
            </a:r>
          </a:p>
          <a:p>
            <a:pPr marR="0">
              <a:lnSpc>
                <a:spcPct val="90000"/>
              </a:lnSpc>
              <a:spcBef>
                <a:spcPts val="0"/>
              </a:spcBef>
              <a:spcAft>
                <a:spcPts val="0"/>
              </a:spcAft>
            </a:pPr>
            <a:r>
              <a:rPr lang="en-US" sz="2400" dirty="0"/>
              <a:t> </a:t>
            </a:r>
          </a:p>
          <a:p>
            <a:pPr marR="0" lvl="0">
              <a:lnSpc>
                <a:spcPct val="90000"/>
              </a:lnSpc>
              <a:spcBef>
                <a:spcPts val="0"/>
              </a:spcBef>
              <a:spcAft>
                <a:spcPts val="0"/>
              </a:spcAft>
            </a:pPr>
            <a:r>
              <a:rPr lang="en-US" sz="2400" b="1" dirty="0"/>
              <a:t>The habit of analytic thinking</a:t>
            </a:r>
            <a:r>
              <a:rPr lang="en-US" sz="2400" dirty="0"/>
              <a:t>:  Writing to respond to reading, to think about and build upon the writings of other authors whom you read in the workshop.  Writing in which you analyze and understand why others think as they do, and then develop and explain your own viewpoint in a conversation others began.</a:t>
            </a:r>
          </a:p>
          <a:p>
            <a:pPr marR="0">
              <a:lnSpc>
                <a:spcPct val="90000"/>
              </a:lnSpc>
              <a:spcBef>
                <a:spcPts val="0"/>
              </a:spcBef>
              <a:spcAft>
                <a:spcPts val="0"/>
              </a:spcAft>
            </a:pPr>
            <a:r>
              <a:rPr lang="en-US" sz="2400" dirty="0"/>
              <a:t> </a:t>
            </a:r>
          </a:p>
          <a:p>
            <a:pPr marR="0" lvl="0">
              <a:lnSpc>
                <a:spcPct val="90000"/>
              </a:lnSpc>
              <a:spcBef>
                <a:spcPts val="0"/>
              </a:spcBef>
              <a:spcAft>
                <a:spcPts val="0"/>
              </a:spcAft>
            </a:pPr>
            <a:r>
              <a:rPr lang="en-US" sz="2400" b="1" dirty="0"/>
              <a:t>The habits of narrative and poetic thinking: </a:t>
            </a:r>
            <a:r>
              <a:rPr lang="en-US" sz="2400" dirty="0"/>
              <a:t> Writing to tell stories or to compose poems, both of which enable people to think and to express themselves in ways that non-fictional, analytic prose cannot do.</a:t>
            </a:r>
          </a:p>
          <a:p>
            <a:pPr marR="0">
              <a:lnSpc>
                <a:spcPct val="90000"/>
              </a:lnSpc>
              <a:spcBef>
                <a:spcPts val="0"/>
              </a:spcBef>
              <a:spcAft>
                <a:spcPts val="0"/>
              </a:spcAft>
            </a:pPr>
            <a:r>
              <a:rPr lang="en-US" sz="2400" dirty="0"/>
              <a:t> </a:t>
            </a:r>
          </a:p>
          <a:p>
            <a:pPr marR="0" lvl="0">
              <a:lnSpc>
                <a:spcPct val="90000"/>
              </a:lnSpc>
              <a:spcBef>
                <a:spcPts val="0"/>
              </a:spcBef>
              <a:spcAft>
                <a:spcPts val="0"/>
              </a:spcAft>
            </a:pPr>
            <a:r>
              <a:rPr lang="en-US" sz="2400" b="1" dirty="0"/>
              <a:t>The habit of reflective thinking:</a:t>
            </a:r>
            <a:r>
              <a:rPr lang="en-US" sz="2400" dirty="0"/>
              <a:t>  Writing to investigate self-consciously how one writes and thinks.  Each week’s portfolio, whatever else it includes, should contain some such “metacognitive” writing about how you came to choose the writing you included in your portfolio?  What pleases or concerns you in it?  If you had more time, what would you do?  What kinds of response would you find most useful?</a:t>
            </a:r>
          </a:p>
          <a:p>
            <a:pPr marR="0">
              <a:lnSpc>
                <a:spcPct val="90000"/>
              </a:lnSpc>
              <a:spcBef>
                <a:spcPts val="0"/>
              </a:spcBef>
              <a:spcAft>
                <a:spcPts val="0"/>
              </a:spcAft>
            </a:pPr>
            <a:r>
              <a:rPr lang="en-US" sz="2400" dirty="0"/>
              <a:t> </a:t>
            </a:r>
          </a:p>
          <a:p>
            <a:pPr marR="0" lvl="0">
              <a:lnSpc>
                <a:spcPct val="90000"/>
              </a:lnSpc>
              <a:spcBef>
                <a:spcPts val="0"/>
              </a:spcBef>
              <a:spcAft>
                <a:spcPts val="0"/>
              </a:spcAft>
            </a:pPr>
            <a:r>
              <a:rPr lang="en-US" sz="2400" b="1" dirty="0"/>
              <a:t>Hybrid habits of mind:</a:t>
            </a:r>
            <a:r>
              <a:rPr lang="en-US" sz="2400" dirty="0"/>
              <a:t>  Writing that does not feel like fully one thing or another but which seems either to combine several habits of mind in a way that feels new and fruitful or to complicate several habits of mind in a way that feels frustrating and confusing.</a:t>
            </a:r>
          </a:p>
          <a:p>
            <a:pPr marR="0" lvl="0">
              <a:lnSpc>
                <a:spcPct val="90000"/>
              </a:lnSpc>
              <a:spcBef>
                <a:spcPts val="0"/>
              </a:spcBef>
              <a:spcAft>
                <a:spcPts val="0"/>
              </a:spcAft>
            </a:pPr>
            <a:endParaRPr lang="en-US" sz="1600" dirty="0"/>
          </a:p>
        </p:txBody>
      </p:sp>
    </p:spTree>
    <p:extLst>
      <p:ext uri="{BB962C8B-B14F-4D97-AF65-F5344CB8AC3E}">
        <p14:creationId xmlns:p14="http://schemas.microsoft.com/office/powerpoint/2010/main" val="1912775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1B030E6-07BC-F54A-B80B-69DFBF7B80D9}"/>
              </a:ext>
            </a:extLst>
          </p:cNvPr>
          <p:cNvSpPr>
            <a:spLocks noChangeArrowheads="1"/>
          </p:cNvSpPr>
          <p:nvPr/>
        </p:nvSpPr>
        <p:spPr bwMode="auto">
          <a:xfrm>
            <a:off x="3733800" y="1828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3" descr="A picture containing toy, doll&#10;&#10;Description automatically generated">
            <a:extLst>
              <a:ext uri="{FF2B5EF4-FFF2-40B4-BE49-F238E27FC236}">
                <a16:creationId xmlns:a16="http://schemas.microsoft.com/office/drawing/2014/main" id="{DCCDD291-C15C-4C4F-822C-7B969F95744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733800" y="182880"/>
            <a:ext cx="4724400" cy="629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14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35AD85-5316-494B-9558-66AAE6168025}"/>
              </a:ext>
            </a:extLst>
          </p:cNvPr>
          <p:cNvSpPr/>
          <p:nvPr/>
        </p:nvSpPr>
        <p:spPr>
          <a:xfrm>
            <a:off x="2322786" y="2360535"/>
            <a:ext cx="7956331" cy="2859694"/>
          </a:xfrm>
          <a:prstGeom prst="rect">
            <a:avLst/>
          </a:prstGeom>
        </p:spPr>
        <p:txBody>
          <a:bodyPr wrap="square">
            <a:spAutoFit/>
          </a:bodyPr>
          <a:lstStyle/>
          <a:p>
            <a:pPr>
              <a:lnSpc>
                <a:spcPct val="107000"/>
              </a:lnSpc>
              <a:spcAft>
                <a:spcPts val="800"/>
              </a:spcAft>
            </a:pPr>
            <a:r>
              <a:rPr lang="en-US" sz="2400" dirty="0">
                <a:latin typeface="Palatino" pitchFamily="2" charset="0"/>
                <a:ea typeface="Calibri" panose="020F0502020204030204" pitchFamily="34" charset="0"/>
                <a:cs typeface="Times New Roman" panose="02020603050405020304" pitchFamily="18" charset="0"/>
              </a:rPr>
              <a:t>“When we read critically, we are reading for meaning—and that is not the same thing as reading for ‘message.’  Meanings are not things, and finding them is not like going on an Easter egg hunt.  Meanings are relationships:  they are unstable, shifting</a:t>
            </a:r>
            <a:r>
              <a:rPr lang="en-US" sz="2400">
                <a:latin typeface="Palatino" pitchFamily="2" charset="0"/>
                <a:ea typeface="Calibri" panose="020F0502020204030204" pitchFamily="34" charset="0"/>
                <a:cs typeface="Times New Roman" panose="02020603050405020304" pitchFamily="18" charset="0"/>
              </a:rPr>
              <a:t>, dynamic</a:t>
            </a:r>
            <a:r>
              <a:rPr lang="en-US" sz="2400" dirty="0">
                <a:latin typeface="Palatino" pitchFamily="2"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Palatino" pitchFamily="2" charset="0"/>
                <a:ea typeface="Calibri" panose="020F0502020204030204" pitchFamily="34" charset="0"/>
                <a:cs typeface="Times New Roman" panose="02020603050405020304" pitchFamily="18" charset="0"/>
              </a:rPr>
              <a:t>		 </a:t>
            </a:r>
          </a:p>
          <a:p>
            <a:pPr>
              <a:lnSpc>
                <a:spcPct val="107000"/>
              </a:lnSpc>
              <a:spcAft>
                <a:spcPts val="800"/>
              </a:spcAft>
            </a:pPr>
            <a:r>
              <a:rPr lang="en-US" dirty="0">
                <a:latin typeface="Palatino" pitchFamily="2" charset="0"/>
                <a:ea typeface="Calibri" panose="020F0502020204030204" pitchFamily="34" charset="0"/>
                <a:cs typeface="Times New Roman" panose="02020603050405020304" pitchFamily="18" charset="0"/>
              </a:rPr>
              <a:t>                                                                   Ann </a:t>
            </a:r>
            <a:r>
              <a:rPr lang="en-US" dirty="0" err="1">
                <a:latin typeface="Palatino" pitchFamily="2" charset="0"/>
                <a:ea typeface="Calibri" panose="020F0502020204030204" pitchFamily="34" charset="0"/>
                <a:cs typeface="Times New Roman" panose="02020603050405020304" pitchFamily="18" charset="0"/>
              </a:rPr>
              <a:t>Berthoff</a:t>
            </a:r>
            <a:r>
              <a:rPr lang="en-US" dirty="0">
                <a:latin typeface="Palatino" pitchFamily="2" charset="0"/>
                <a:ea typeface="Calibri" panose="020F0502020204030204" pitchFamily="34" charset="0"/>
                <a:cs typeface="Times New Roman" panose="02020603050405020304" pitchFamily="18" charset="0"/>
              </a:rPr>
              <a:t> in </a:t>
            </a:r>
            <a:r>
              <a:rPr lang="en-US" i="1" dirty="0">
                <a:latin typeface="Palatino" pitchFamily="2" charset="0"/>
                <a:ea typeface="Calibri" panose="020F0502020204030204" pitchFamily="34" charset="0"/>
                <a:cs typeface="Times New Roman" panose="02020603050405020304" pitchFamily="18" charset="0"/>
              </a:rPr>
              <a:t>The Making of Meaning</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736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Poet Robert Hass Is a Virtuoso of Common American Speech - The New York  Times">
            <a:hlinkClick r:id="rId2"/>
            <a:extLst>
              <a:ext uri="{FF2B5EF4-FFF2-40B4-BE49-F238E27FC236}">
                <a16:creationId xmlns:a16="http://schemas.microsoft.com/office/drawing/2014/main" id="{91633B3B-B55C-AF46-B5DD-6333541CDC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28"/>
          <a:stretch/>
        </p:blipFill>
        <p:spPr bwMode="auto">
          <a:xfrm>
            <a:off x="1" y="10"/>
            <a:ext cx="4196496"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D094B1B-4B92-EE4C-9460-CF1DBBF848B3}"/>
              </a:ext>
            </a:extLst>
          </p:cNvPr>
          <p:cNvSpPr/>
          <p:nvPr/>
        </p:nvSpPr>
        <p:spPr>
          <a:xfrm>
            <a:off x="4553734" y="2409830"/>
            <a:ext cx="6798539" cy="3705217"/>
          </a:xfrm>
          <a:prstGeom prst="rect">
            <a:avLst/>
          </a:prstGeom>
        </p:spPr>
        <p:txBody>
          <a:bodyPr vert="horz" lIns="91440" tIns="45720" rIns="91440" bIns="45720" rtlCol="0">
            <a:normAutofit/>
          </a:bodyPr>
          <a:lstStyle/>
          <a:p>
            <a:pPr>
              <a:lnSpc>
                <a:spcPct val="90000"/>
              </a:lnSpc>
              <a:spcAft>
                <a:spcPts val="600"/>
              </a:spcAft>
            </a:pPr>
            <a:endParaRPr lang="en-US" sz="3600" dirty="0">
              <a:effectLst/>
              <a:latin typeface="Cavolini" panose="03000502040302020204" pitchFamily="66" charset="0"/>
              <a:cs typeface="Cavolini" panose="03000502040302020204" pitchFamily="66" charset="0"/>
            </a:endParaRPr>
          </a:p>
        </p:txBody>
      </p:sp>
      <p:sp>
        <p:nvSpPr>
          <p:cNvPr id="3" name="Rectangle 2">
            <a:extLst>
              <a:ext uri="{FF2B5EF4-FFF2-40B4-BE49-F238E27FC236}">
                <a16:creationId xmlns:a16="http://schemas.microsoft.com/office/drawing/2014/main" id="{241FEF1D-973E-334C-AB19-EB680E103B7A}"/>
              </a:ext>
            </a:extLst>
          </p:cNvPr>
          <p:cNvSpPr/>
          <p:nvPr/>
        </p:nvSpPr>
        <p:spPr>
          <a:xfrm>
            <a:off x="5548184" y="3429000"/>
            <a:ext cx="9510027" cy="1133259"/>
          </a:xfrm>
          <a:prstGeom prst="rect">
            <a:avLst/>
          </a:prstGeom>
        </p:spPr>
        <p:txBody>
          <a:bodyPr wrap="square">
            <a:spAutoFit/>
          </a:bodyPr>
          <a:lstStyle/>
          <a:p>
            <a:pPr>
              <a:lnSpc>
                <a:spcPct val="90000"/>
              </a:lnSpc>
              <a:spcAft>
                <a:spcPts val="600"/>
              </a:spcAft>
            </a:pPr>
            <a:r>
              <a:rPr lang="en-US" sz="2800" dirty="0">
                <a:latin typeface="Cavolini" panose="03000502040302020204" pitchFamily="66" charset="0"/>
                <a:cs typeface="Cavolini" panose="03000502040302020204" pitchFamily="66" charset="0"/>
              </a:rPr>
              <a:t>Only you have lived your life.</a:t>
            </a:r>
          </a:p>
          <a:p>
            <a:pPr>
              <a:lnSpc>
                <a:spcPct val="90000"/>
              </a:lnSpc>
              <a:spcAft>
                <a:spcPts val="600"/>
              </a:spcAft>
            </a:pPr>
            <a:r>
              <a:rPr lang="en-US" dirty="0">
                <a:latin typeface="Cavolini" panose="03000502040302020204" pitchFamily="66" charset="0"/>
                <a:cs typeface="Cavolini" panose="03000502040302020204" pitchFamily="66" charset="0"/>
              </a:rPr>
              <a:t> </a:t>
            </a:r>
          </a:p>
          <a:p>
            <a:pPr>
              <a:lnSpc>
                <a:spcPct val="90000"/>
              </a:lnSpc>
              <a:spcAft>
                <a:spcPts val="600"/>
              </a:spcAft>
            </a:pPr>
            <a:r>
              <a:rPr lang="en-US" dirty="0">
                <a:latin typeface="Cavolini" panose="03000502040302020204" pitchFamily="66" charset="0"/>
                <a:cs typeface="Cavolini" panose="03000502040302020204" pitchFamily="66" charset="0"/>
              </a:rPr>
              <a:t>                                        Robert Hass</a:t>
            </a:r>
            <a:endParaRPr lang="en-US" dirty="0"/>
          </a:p>
        </p:txBody>
      </p:sp>
    </p:spTree>
    <p:extLst>
      <p:ext uri="{BB962C8B-B14F-4D97-AF65-F5344CB8AC3E}">
        <p14:creationId xmlns:p14="http://schemas.microsoft.com/office/powerpoint/2010/main" val="2769049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TotalTime>
  <Words>575</Words>
  <Application>Microsoft Macintosh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Cavolini</vt:lpstr>
      <vt:lpstr>Chalkboard</vt:lpstr>
      <vt:lpstr>Palatino</vt:lpstr>
      <vt:lpstr>Times New Roman</vt:lpstr>
      <vt:lpstr>Office Theme</vt:lpstr>
      <vt:lpstr>English 213 W</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213 W</dc:title>
  <dc:creator>Microsoft Office User</dc:creator>
  <cp:lastModifiedBy>Microsoft Office User</cp:lastModifiedBy>
  <cp:revision>7</cp:revision>
  <dcterms:created xsi:type="dcterms:W3CDTF">2021-04-13T00:12:44Z</dcterms:created>
  <dcterms:modified xsi:type="dcterms:W3CDTF">2021-04-13T19:26:44Z</dcterms:modified>
</cp:coreProperties>
</file>