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3"/>
  </p:notesMasterIdLst>
  <p:sldIdLst>
    <p:sldId id="296" r:id="rId2"/>
    <p:sldId id="292" r:id="rId3"/>
    <p:sldId id="256" r:id="rId4"/>
    <p:sldId id="280" r:id="rId5"/>
    <p:sldId id="282" r:id="rId6"/>
    <p:sldId id="281" r:id="rId7"/>
    <p:sldId id="283" r:id="rId8"/>
    <p:sldId id="291" r:id="rId9"/>
    <p:sldId id="294" r:id="rId10"/>
    <p:sldId id="298" r:id="rId11"/>
    <p:sldId id="297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9"/>
  </p:normalViewPr>
  <p:slideViewPr>
    <p:cSldViewPr snapToGrid="0" snapToObjects="1">
      <p:cViewPr varScale="1">
        <p:scale>
          <a:sx n="108" d="100"/>
          <a:sy n="108" d="100"/>
        </p:scale>
        <p:origin x="114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3AFF79-F44A-4FF6-A298-5333A3FCD7A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E36D8A-D1F5-47AF-8773-59F1AA3FF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Trayvon Martin, George Zimmerman,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 of music to musician. Knowledge,</a:t>
            </a:r>
            <a:r>
              <a:rPr lang="en-US" baseline="0" dirty="0"/>
              <a:t> skills, practices.  Indeterminate – variations on themes.  Difference is: music is not backed up by violence. Law is words/conventions and violent enforcement.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7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Enzo the dog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37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4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5570-2204-AF4D-99D6-D4143A86EEB3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BdZWbncX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115179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202223"/>
            <a:ext cx="8229600" cy="655027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7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# 2  March 31, 2021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Paradox of Law #1: Law as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</a:p>
          <a:p>
            <a:pPr marL="0" lvl="0" indent="0">
              <a:buNone/>
            </a:pP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Paradox of Law #2: Law is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state </a:t>
            </a: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society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Ex: Obama on Trayvon Martin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Law is official processes/actors </a:t>
            </a:r>
            <a:r>
              <a:rPr lang="en-US" sz="9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state 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&amp; apart 			from society (judges/juries/lawyers/</a:t>
            </a:r>
            <a:r>
              <a:rPr lang="en-US" sz="9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top down view)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Law is embedded </a:t>
            </a:r>
            <a:r>
              <a:rPr lang="en-US" sz="9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society – conveys values, 				signals expectations, constructs identities (bottom up)</a:t>
            </a:r>
          </a:p>
          <a:p>
            <a:pPr marL="3657600" lvl="8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&amp; social media produce legal knowledge –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criminals/victims; good/bad people; in/out-siders</a:t>
            </a:r>
          </a:p>
          <a:p>
            <a:pPr marL="0" indent="0"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Rights Activism (BLM) – contests law of state &amp; in society</a:t>
            </a:r>
          </a:p>
          <a:p>
            <a:pPr marL="0" indent="0">
              <a:buNone/>
            </a:pP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434" y="4237479"/>
            <a:ext cx="1079086" cy="1390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526" y="4280154"/>
            <a:ext cx="2389839" cy="1347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3161" y="1612625"/>
            <a:ext cx="1539853" cy="8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“The Rule of Law”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multiple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coexisting legal orders in US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1389185"/>
            <a:ext cx="8229600" cy="5222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Liberalism				Illiberal/Authoritarian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Politics of rights –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 on terrain of unitary legal order,	 but people subjected to illiberal law(s) embrace 		 liberal rights ideals to challenge hierarchy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40" y="3347237"/>
            <a:ext cx="6383065" cy="109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1905" y="3055332"/>
            <a:ext cx="591363" cy="579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73" y="3112521"/>
            <a:ext cx="585267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Reinterpreting Pres. Trump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vs Rule of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Mednicoff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923365"/>
            <a:ext cx="8229600" cy="5688450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Nation                                         </a:t>
            </a:r>
          </a:p>
          <a:p>
            <a:pPr marL="0" lvl="0" indent="0" fontAlgn="base">
              <a:buNone/>
            </a:pPr>
            <a:r>
              <a:rPr lang="en-US" sz="2600" b="1" dirty="0">
                <a:solidFill>
                  <a:srgbClr val="222222"/>
                </a:solidFill>
                <a:latin typeface="Mercury Display A"/>
              </a:rPr>
              <a:t>Trump’s All-Out Attack on the Rule of Law</a:t>
            </a:r>
          </a:p>
          <a:p>
            <a:pPr marL="114300" lvl="2" indent="0">
              <a:buNone/>
            </a:pPr>
            <a:r>
              <a:rPr lang="en-US" sz="1500" dirty="0">
                <a:solidFill>
                  <a:srgbClr val="C00000"/>
                </a:solidFill>
                <a:latin typeface="Old English Text MT" panose="03040902040508030806" pitchFamily="66" charset="0"/>
                <a:cs typeface="Times New Roman" panose="02020603050405020304" pitchFamily="18" charset="0"/>
              </a:rPr>
              <a:t>		The Washington Post</a:t>
            </a:r>
          </a:p>
          <a:p>
            <a:pPr marL="0" indent="0">
              <a:buNone/>
            </a:pPr>
            <a:r>
              <a:rPr lang="en-US" sz="2600" b="1" dirty="0"/>
              <a:t>Trump's latest attack on the rule of law</a:t>
            </a:r>
          </a:p>
          <a:p>
            <a:pPr marL="114300" lvl="2" indent="0"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        </a:t>
            </a:r>
            <a:r>
              <a:rPr lang="en-US" sz="1500" dirty="0">
                <a:solidFill>
                  <a:srgbClr val="FF0000"/>
                </a:solidFill>
                <a:latin typeface="Old English Text MT" panose="03040902040508030806" pitchFamily="66" charset="0"/>
                <a:cs typeface="Times New Roman" panose="02020603050405020304" pitchFamily="18" charset="0"/>
              </a:rPr>
              <a:t>The New York Times</a:t>
            </a:r>
          </a:p>
          <a:p>
            <a:pPr marL="0" lvl="2" indent="0"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Trump Corrupts the Rule of Law</a:t>
            </a:r>
          </a:p>
          <a:p>
            <a:pPr marL="0" lvl="2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Atlantic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What Pleases Trump Has the Force of Law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Obama/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Scheingold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vs       Trump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Liberal Legality	    Illiberal/Authoritarian Legality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23" y="5579449"/>
            <a:ext cx="6383065" cy="109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989" y="5344733"/>
            <a:ext cx="591363" cy="579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123" y="5399602"/>
            <a:ext cx="585267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115179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202223"/>
            <a:ext cx="8229600" cy="6550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and/in society</a:t>
            </a:r>
          </a:p>
          <a:p>
            <a:pPr marL="0" indent="0">
              <a:buNone/>
            </a:pPr>
            <a:r>
              <a:rPr lang="en-US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and society are interrelated, or mutually constitutive; </a:t>
            </a:r>
          </a:p>
          <a:p>
            <a:pPr marL="0" indent="0"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shape each other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sz="3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official rule </a:t>
            </a:r>
            <a:r>
              <a:rPr lang="en-US" sz="3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 enact law in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social and political practice, sometimes departing from 	or challenging official rules/rulers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52888"/>
            <a:ext cx="2574191" cy="192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9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126585"/>
            <a:ext cx="7851648" cy="5774935"/>
          </a:xfrm>
        </p:spPr>
        <p:txBody>
          <a:bodyPr>
            <a:normAutofit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3400" y="157566"/>
            <a:ext cx="8267700" cy="5976300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integrates two paradoxes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Law is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also a 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figment of </a:t>
            </a:r>
          </a:p>
          <a:p>
            <a:pPr algn="l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our imagination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How can this be?	              	</a:t>
            </a:r>
          </a:p>
          <a:p>
            <a:pPr marL="514350" indent="-51435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a) Concrete, material, coercive institutional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abstract, symbolic, rhetorical…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</a:p>
          <a:p>
            <a:pPr marL="514350" indent="-514350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say,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we do….</a:t>
            </a:r>
          </a:p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b) Law = institutionalized practices &amp; ideology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(Or…institutions = ideas in action?)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		Law makes social life “accessible” 								(confers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coherence)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c) But ideology often masks, distorts reality of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institutional practices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d) Law must be studied as both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and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ideological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8028" y="4408872"/>
            <a:ext cx="1337310" cy="2117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756139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Law as “ideology”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958362"/>
            <a:ext cx="8229600" cy="5794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Law provides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framework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understanding 		political order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ordering our political 					understanding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“Rule of law” is that overall framework of rules, 				principles, ideas, ideals, institutions, practices...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b) ) Legal principles and language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					community of rights-bearing members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c) As ideas are enacted in practice, they become a    	     			“real,” powerful, constitutive force (even if myth)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Thrones may be out of fashion and pageantry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too, but political authority still requires a frame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in which to define itself and advance its claims, 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and so does opposition to it.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			        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Clifford Geertz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What is the core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ideology 	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constitutional core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1318845"/>
            <a:ext cx="8229600" cy="5398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Organization of government institutions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					constitutional separation of powers, federalism, 					checks/balances, etc.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r>
              <a:rPr lang="en-US" sz="25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Courts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enforce “impartial law” to contain							political interests and arbitrary rules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(government of laws, not of men; “law is king”)</a:t>
            </a:r>
          </a:p>
          <a:p>
            <a:pPr marL="0" indent="0">
              <a:buNone/>
            </a:pPr>
            <a:endParaRPr lang="en-US" sz="25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b) 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Legal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social values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property, due 				  	  process, civil liberties, equal treatment, etc.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Rights structure entitlements, obligations, 							relationships of power…for those who 						      “belong…as equal citizens in capitalist society.”  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2" y="0"/>
            <a:ext cx="8229600" cy="94077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How is legal ideology (re)produced? </a:t>
            </a: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940778"/>
            <a:ext cx="8466992" cy="5185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By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state (government)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legal profession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b) Within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society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by routine interaction (“laws R us”)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language of law thus becomes, in some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measure, a vulgar tongue…so that the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whole people contract the habit and tastes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of the judicial magistrate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				Alexis de Tocqueville (1830)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c)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Cultural institutions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education, work, family, 					mass entertainment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52" y="4950265"/>
            <a:ext cx="10953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55" y="4954919"/>
            <a:ext cx="13335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43" y="5445755"/>
            <a:ext cx="2506218" cy="11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1571" y="5426904"/>
            <a:ext cx="2215662" cy="124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516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Legal knowledge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us to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communities, but also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to 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terms of community &amp; practice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2046915"/>
            <a:ext cx="8229600" cy="4689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Who belongs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 Who has rights?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Which rights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policies, privileges….?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How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do we want to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organize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ourselves to 						maximize security, freedom, prosperity?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Law is basis of community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connection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							and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contestation (unity &amp; division)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00247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How to explain fact of social 	exclusion and 	hierarchy?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1283676"/>
            <a:ext cx="8229600" cy="585567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Law creates and enforces rights to 	</a:t>
            </a:r>
            <a:r>
              <a:rPr lang="en-US" sz="8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private property 		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ownership 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 unequal wealth and power (classes)</a:t>
            </a:r>
          </a:p>
          <a:p>
            <a:pPr marL="0" indent="0">
              <a:buNone/>
            </a:pP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b. Law tolerates and enforces </a:t>
            </a:r>
            <a:r>
              <a:rPr lang="en-US" sz="8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racial divide </a:t>
            </a:r>
            <a:r>
              <a:rPr lang="en-US" sz="80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in society 			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Constitution protected slavery, Jim Crow segregation</a:t>
            </a:r>
          </a:p>
          <a:p>
            <a:pPr marL="0" indent="0">
              <a:buNone/>
            </a:pP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c. Legal ideology obscures or </a:t>
            </a:r>
            <a:r>
              <a:rPr lang="en-US" sz="8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rationalizes social 				inequality</a:t>
            </a:r>
          </a:p>
          <a:p>
            <a:pPr marL="0" indent="0">
              <a:buNone/>
            </a:pP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	“</a:t>
            </a:r>
            <a:r>
              <a:rPr lang="en-US" sz="80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Myth of Rights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” legitimates inequalities as “natural’</a:t>
            </a:r>
          </a:p>
          <a:p>
            <a:pPr marL="0" indent="0">
              <a:buNone/>
            </a:pP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	  Delusion, h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ypocrisy, manipulation?  Same effect…</a:t>
            </a:r>
          </a:p>
          <a:p>
            <a:pPr marL="0" indent="0">
              <a:buNone/>
            </a:pPr>
            <a:r>
              <a:rPr lang="en-US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Race &amp; gender neutrality</a:t>
            </a: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perpetuates inequalities</a:t>
            </a:r>
          </a:p>
          <a:p>
            <a:pPr marL="0" indent="0">
              <a:buNone/>
            </a:pPr>
            <a:r>
              <a:rPr lang="en-US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8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Politics of Rights 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mobilizing law to close gap between	promise of equal rights and reality of </a:t>
            </a:r>
            <a:r>
              <a:rPr lang="en-US" sz="8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inequality</a:t>
            </a:r>
          </a:p>
          <a:p>
            <a:pPr marL="0" indent="0">
              <a:buNone/>
            </a:pPr>
            <a:r>
              <a:rPr lang="en-US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Use “myth of rights” as resource to change reality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What if elites do not share/voice liberal rights?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97317"/>
            <a:ext cx="864220" cy="137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Historicizing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1389185"/>
            <a:ext cx="8229600" cy="52226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His “rule of law” is post WWII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liberal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constitutionalism	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Formal, abstract legal principles of equal rights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     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Historically embedded in US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with 	hierarchical 				traditions of illiberal law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Illiberal/repressive law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less egalitarian; 							constructs racial/gender/ethnic, etc. differences &amp; 				hierarchy; law as order and deference to authority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Ex. Slavery, Jim Crow, Asian exclusion, immigration 				law, female household labor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Inequalities in society are created and upheld 						by specific legal traditions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Kafka: law is equal for all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“only for you”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US history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 hybrid mosaic of liberal &amp; illiberal law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Today: race/gender neutrality and proceduralism masks 				the continuity of legally enforced inequality			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39842</TotalTime>
  <Words>1778</Words>
  <Application>Microsoft Office PowerPoint</Application>
  <PresentationFormat>On-screen Show (4:3)</PresentationFormat>
  <Paragraphs>145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Mercury Display A</vt:lpstr>
      <vt:lpstr>Old English Text MT</vt:lpstr>
      <vt:lpstr>Times New Roman</vt:lpstr>
      <vt:lpstr>Wingdings</vt:lpstr>
      <vt:lpstr>Office Theme</vt:lpstr>
      <vt:lpstr>                   </vt:lpstr>
      <vt:lpstr>                      </vt:lpstr>
      <vt:lpstr> </vt:lpstr>
      <vt:lpstr>        2. Law as “ideology”          </vt:lpstr>
      <vt:lpstr>           3.  What is the core substance of legal ideology   is constitutional core (for Scheingold)?          </vt:lpstr>
      <vt:lpstr>4. How is legal ideology (re)produced? </vt:lpstr>
      <vt:lpstr>             5. Legal knowledge enables us to   interact within communities, but also   to  contest the terms of community &amp; practice –                   </vt:lpstr>
      <vt:lpstr>                   6. How to explain fact of social  exclusion and  hierarchy?                            </vt:lpstr>
      <vt:lpstr>           7. Historicizing Scheingold                    </vt:lpstr>
      <vt:lpstr>               “The Rule of Law”  multiple  coexisting legal orders in US                     </vt:lpstr>
      <vt:lpstr>             Reinterpreting Pres. Trump   vs Rule of Law (Mednicoff)                       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PolS/LSJ 363 Professor Michael McCann Gowen 47    M 12-1   W 10:30-12 mwmccann@uw.edu</dc:title>
  <dc:creator>Michael McCann</dc:creator>
  <cp:lastModifiedBy>Reviewer</cp:lastModifiedBy>
  <cp:revision>305</cp:revision>
  <cp:lastPrinted>2019-04-03T16:21:13Z</cp:lastPrinted>
  <dcterms:created xsi:type="dcterms:W3CDTF">2014-07-25T15:54:56Z</dcterms:created>
  <dcterms:modified xsi:type="dcterms:W3CDTF">2021-03-31T17:43:41Z</dcterms:modified>
</cp:coreProperties>
</file>