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mp3" ContentType="audio/unknown"/>
  <Default Extension="jpe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8" r:id="rId3"/>
    <p:sldId id="259" r:id="rId4"/>
    <p:sldId id="260" r:id="rId5"/>
    <p:sldId id="274" r:id="rId6"/>
    <p:sldId id="267" r:id="rId7"/>
    <p:sldId id="268" r:id="rId8"/>
    <p:sldId id="270" r:id="rId9"/>
    <p:sldId id="264" r:id="rId10"/>
    <p:sldId id="272" r:id="rId11"/>
    <p:sldId id="273" r:id="rId12"/>
    <p:sldId id="275" r:id="rId13"/>
    <p:sldId id="276" r:id="rId14"/>
    <p:sldId id="279" r:id="rId15"/>
    <p:sldId id="280" r:id="rId16"/>
    <p:sldId id="281" r:id="rId17"/>
    <p:sldId id="283" r:id="rId18"/>
    <p:sldId id="284" r:id="rId19"/>
    <p:sldId id="285" r:id="rId20"/>
    <p:sldId id="287" r:id="rId21"/>
    <p:sldId id="288" r:id="rId22"/>
    <p:sldId id="289" r:id="rId23"/>
    <p:sldId id="290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0832" autoAdjust="0"/>
  </p:normalViewPr>
  <p:slideViewPr>
    <p:cSldViewPr snapToGrid="0" snapToObjects="1">
      <p:cViewPr varScale="1">
        <p:scale>
          <a:sx n="75" d="100"/>
          <a:sy n="75" d="100"/>
        </p:scale>
        <p:origin x="-260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74C871-1FCC-0148-A244-6287E814A9C3}" type="datetimeFigureOut">
              <a:rPr lang="en-US" smtClean="0"/>
              <a:t>6/25/18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DA9E07-4EF7-1F48-8EA1-219C798A7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038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Silenus</a:t>
            </a:r>
            <a:r>
              <a:rPr lang="en-US" dirty="0" smtClean="0"/>
              <a:t>: That the best thing for a man is not to be born, and if already born, to die as soon as possible.</a:t>
            </a:r>
          </a:p>
          <a:p>
            <a:r>
              <a:rPr lang="en-US" dirty="0" smtClean="0"/>
              <a:t>Dionysus’ lackey</a:t>
            </a:r>
          </a:p>
          <a:p>
            <a:endParaRPr lang="en-US" dirty="0" smtClean="0"/>
          </a:p>
          <a:p>
            <a:r>
              <a:rPr lang="en-US" dirty="0" smtClean="0"/>
              <a:t>Orpheus is the only one who can put a stop to </a:t>
            </a:r>
            <a:r>
              <a:rPr lang="en-US" dirty="0" err="1" smtClean="0"/>
              <a:t>ixion’s</a:t>
            </a:r>
            <a:r>
              <a:rPr lang="en-US" dirty="0" smtClean="0"/>
              <a:t> wheel </a:t>
            </a:r>
            <a:r>
              <a:rPr lang="en-US" dirty="0" err="1" smtClean="0"/>
              <a:t>sisiphus’s</a:t>
            </a:r>
            <a:r>
              <a:rPr lang="en-US" dirty="0" smtClean="0"/>
              <a:t> boulder, etc.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DA9E07-4EF7-1F48-8EA1-219C798A793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9181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even if random, the mind imposes structure</a:t>
            </a:r>
            <a:r>
              <a:rPr lang="en-US" baseline="0" dirty="0" smtClean="0"/>
              <a:t> on it through free association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E75AD2-2CFE-5248-9733-D50B77FA8DC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1292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mind imposes meaning |</a:t>
            </a:r>
            <a:r>
              <a:rPr lang="en-US" baseline="0" dirty="0" smtClean="0"/>
              <a:t> structure | through association</a:t>
            </a:r>
          </a:p>
          <a:p>
            <a:endParaRPr lang="en-US" baseline="0" dirty="0" smtClean="0"/>
          </a:p>
          <a:p>
            <a:r>
              <a:rPr lang="en-US" baseline="0" dirty="0" smtClean="0"/>
              <a:t>Montage technique | we fill it in </a:t>
            </a:r>
            <a:r>
              <a:rPr lang="en-US" baseline="0" dirty="0" err="1" smtClean="0"/>
              <a:t>sponataneously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E75AD2-2CFE-5248-9733-D50B77FA8DCC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738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 smtClean="0"/>
              <a:t>Repression</a:t>
            </a:r>
            <a:r>
              <a:rPr lang="en-US" sz="1600" dirty="0" smtClean="0"/>
              <a:t> self-censorship in the preconscious</a:t>
            </a:r>
          </a:p>
          <a:p>
            <a:endParaRPr lang="en-US" sz="1600" dirty="0" smtClean="0"/>
          </a:p>
          <a:p>
            <a:r>
              <a:rPr lang="en-US" sz="1600" dirty="0" smtClean="0"/>
              <a:t>The tension of sexual reproduction</a:t>
            </a:r>
          </a:p>
          <a:p>
            <a:endParaRPr lang="en-US" sz="1600" dirty="0" smtClean="0"/>
          </a:p>
          <a:p>
            <a:r>
              <a:rPr lang="en-US" sz="1600" dirty="0" smtClean="0"/>
              <a:t>Id (propagation of the species)</a:t>
            </a:r>
          </a:p>
          <a:p>
            <a:r>
              <a:rPr lang="en-US" sz="1600" dirty="0" smtClean="0"/>
              <a:t>Ego (self-preservation)</a:t>
            </a:r>
          </a:p>
          <a:p>
            <a:endParaRPr lang="en-US" sz="1600" dirty="0" smtClean="0"/>
          </a:p>
          <a:p>
            <a:r>
              <a:rPr lang="en-US" sz="1600" dirty="0" smtClean="0"/>
              <a:t>Pleasure / Danger</a:t>
            </a:r>
          </a:p>
          <a:p>
            <a:endParaRPr lang="en-US" sz="1600" dirty="0" smtClean="0"/>
          </a:p>
          <a:p>
            <a:endParaRPr lang="en-US" sz="1600" dirty="0" smtClean="0"/>
          </a:p>
          <a:p>
            <a:r>
              <a:rPr lang="en-US" sz="1600" dirty="0" smtClean="0"/>
              <a:t>Scottie: castration is transferred into desire to control / create M anew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E75AD2-2CFE-5248-9733-D50B77FA8DC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124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Helvetica Light"/>
                <a:cs typeface="Helvetica Light"/>
              </a:rPr>
              <a:t>(teeth to guts to anus)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DA9E07-4EF7-1F48-8EA1-219C798A793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790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DA9E07-4EF7-1F48-8EA1-219C798A793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7576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DA9E07-4EF7-1F48-8EA1-219C798A793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7576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E75AD2-2CFE-5248-9733-D50B77FA8DCC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5573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There is something within you, beyond the “you” that thinks</a:t>
            </a:r>
          </a:p>
          <a:p>
            <a:endParaRPr lang="en-US" dirty="0" smtClean="0"/>
          </a:p>
          <a:p>
            <a:r>
              <a:rPr lang="en-US" dirty="0" smtClean="0"/>
              <a:t>why should we think there is an unconsciousness at all?  </a:t>
            </a:r>
          </a:p>
          <a:p>
            <a:endParaRPr lang="en-US" dirty="0" smtClean="0"/>
          </a:p>
          <a:p>
            <a:r>
              <a:rPr lang="en-US" dirty="0" smtClean="0"/>
              <a:t>1 </a:t>
            </a:r>
            <a:r>
              <a:rPr lang="en-US" dirty="0" err="1" smtClean="0"/>
              <a:t>parapraxis</a:t>
            </a:r>
            <a:r>
              <a:rPr lang="en-US" dirty="0" smtClean="0"/>
              <a:t>, Freudian slip (mean your mother) actually means something (</a:t>
            </a:r>
            <a:r>
              <a:rPr lang="en-US" dirty="0" err="1" smtClean="0"/>
              <a:t>embarassing</a:t>
            </a:r>
            <a:r>
              <a:rPr lang="en-US" dirty="0" smtClean="0"/>
              <a:t>) </a:t>
            </a:r>
          </a:p>
          <a:p>
            <a:r>
              <a:rPr lang="en-US" dirty="0" smtClean="0"/>
              <a:t>2 gaps in memory (can remember a word) </a:t>
            </a:r>
          </a:p>
          <a:p>
            <a:r>
              <a:rPr lang="en-US" dirty="0" smtClean="0"/>
              <a:t>3 force of habit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E75AD2-2CFE-5248-9733-D50B77FA8DC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1292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Georg </a:t>
            </a:r>
            <a:r>
              <a:rPr lang="en-US" dirty="0" err="1" smtClean="0"/>
              <a:t>Groddeck</a:t>
            </a:r>
            <a:r>
              <a:rPr lang="en-US" dirty="0" smtClean="0"/>
              <a:t>: “The statement I live is only conditionally correct.  "man is lived by the it" - feature-placing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E75AD2-2CFE-5248-9733-D50B77FA8DC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1292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>
                <a:latin typeface="Helvetica Light"/>
              </a:rPr>
              <a:t>Id / </a:t>
            </a:r>
            <a:r>
              <a:rPr lang="en-US" dirty="0" err="1" smtClean="0">
                <a:latin typeface="Helvetica Light"/>
              </a:rPr>
              <a:t>es</a:t>
            </a:r>
            <a:r>
              <a:rPr lang="en-US" dirty="0" smtClean="0">
                <a:latin typeface="Helvetica Light"/>
              </a:rPr>
              <a:t> / “it” (locus of desire, drives, I want)</a:t>
            </a:r>
          </a:p>
          <a:p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Helvetica Light"/>
              </a:rPr>
              <a:t>Ego / </a:t>
            </a:r>
            <a:r>
              <a:rPr lang="en-US" dirty="0" err="1" smtClean="0">
                <a:latin typeface="Helvetica Light"/>
              </a:rPr>
              <a:t>ich</a:t>
            </a:r>
            <a:r>
              <a:rPr lang="en-US" dirty="0" smtClean="0">
                <a:latin typeface="Helvetica Light"/>
              </a:rPr>
              <a:t> / “I” (reality checking, what is possible / beneficial relative to external reality)</a:t>
            </a:r>
          </a:p>
          <a:p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Helvetica Light"/>
              </a:rPr>
              <a:t>Superego / </a:t>
            </a:r>
            <a:r>
              <a:rPr lang="en-US" dirty="0" err="1" smtClean="0">
                <a:latin typeface="Helvetica Light"/>
              </a:rPr>
              <a:t>Über-ich</a:t>
            </a:r>
            <a:r>
              <a:rPr lang="en-US" dirty="0" smtClean="0">
                <a:latin typeface="Helvetica Light"/>
              </a:rPr>
              <a:t> / collective consciousness (laws, rules prohibitions)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E75AD2-2CFE-5248-9733-D50B77FA8DC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1292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Sublimation (from solid to gas) e.g., from aggression to surgery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E75AD2-2CFE-5248-9733-D50B77FA8DC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129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87716-F726-5C47-A968-0A741305B234}" type="datetimeFigureOut">
              <a:rPr lang="en-US" smtClean="0"/>
              <a:t>6/25/18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D515C-A473-134A-AB32-757E2AC8F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455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87716-F726-5C47-A968-0A741305B234}" type="datetimeFigureOut">
              <a:rPr lang="en-US" smtClean="0"/>
              <a:t>6/25/18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D515C-A473-134A-AB32-757E2AC8F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112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87716-F726-5C47-A968-0A741305B234}" type="datetimeFigureOut">
              <a:rPr lang="en-US" smtClean="0"/>
              <a:t>6/25/18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D515C-A473-134A-AB32-757E2AC8F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819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87716-F726-5C47-A968-0A741305B234}" type="datetimeFigureOut">
              <a:rPr lang="en-US" smtClean="0"/>
              <a:t>6/25/18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D515C-A473-134A-AB32-757E2AC8F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249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87716-F726-5C47-A968-0A741305B234}" type="datetimeFigureOut">
              <a:rPr lang="en-US" smtClean="0"/>
              <a:t>6/25/18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D515C-A473-134A-AB32-757E2AC8F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912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87716-F726-5C47-A968-0A741305B234}" type="datetimeFigureOut">
              <a:rPr lang="en-US" smtClean="0"/>
              <a:t>6/25/18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D515C-A473-134A-AB32-757E2AC8F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438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87716-F726-5C47-A968-0A741305B234}" type="datetimeFigureOut">
              <a:rPr lang="en-US" smtClean="0"/>
              <a:t>6/25/18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D515C-A473-134A-AB32-757E2AC8F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300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87716-F726-5C47-A968-0A741305B234}" type="datetimeFigureOut">
              <a:rPr lang="en-US" smtClean="0"/>
              <a:t>6/25/18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D515C-A473-134A-AB32-757E2AC8F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934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87716-F726-5C47-A968-0A741305B234}" type="datetimeFigureOut">
              <a:rPr lang="en-US" smtClean="0"/>
              <a:t>6/25/18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D515C-A473-134A-AB32-757E2AC8F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096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87716-F726-5C47-A968-0A741305B234}" type="datetimeFigureOut">
              <a:rPr lang="en-US" smtClean="0"/>
              <a:t>6/25/18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D515C-A473-134A-AB32-757E2AC8F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073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87716-F726-5C47-A968-0A741305B234}" type="datetimeFigureOut">
              <a:rPr lang="en-US" smtClean="0"/>
              <a:t>6/25/18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D515C-A473-134A-AB32-757E2AC8F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510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287716-F726-5C47-A968-0A741305B234}" type="datetimeFigureOut">
              <a:rPr lang="en-US" smtClean="0"/>
              <a:t>6/25/18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D515C-A473-134A-AB32-757E2AC8F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220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41776" y="2312650"/>
            <a:ext cx="21215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Helvetica Light"/>
                <a:cs typeface="Helvetica Light"/>
              </a:rPr>
              <a:t>What is really </a:t>
            </a:r>
            <a:r>
              <a:rPr lang="en-US" dirty="0" smtClean="0">
                <a:latin typeface="Helvetica Light"/>
                <a:cs typeface="Helvetica Light"/>
              </a:rPr>
              <a:t>real</a:t>
            </a:r>
            <a:r>
              <a:rPr lang="en-US" dirty="0">
                <a:latin typeface="Helvetica Light"/>
                <a:cs typeface="Helvetica Light"/>
              </a:rPr>
              <a:t>?</a:t>
            </a:r>
          </a:p>
          <a:p>
            <a:pPr algn="ctr"/>
            <a:r>
              <a:rPr lang="en-US" dirty="0" smtClean="0">
                <a:latin typeface="Helvetica Light"/>
                <a:cs typeface="Helvetica Light"/>
              </a:rPr>
              <a:t> </a:t>
            </a:r>
            <a:endParaRPr lang="en-US" dirty="0">
              <a:latin typeface="Helvetica Light"/>
              <a:cs typeface="Helvetica Ligh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4901" y="1598972"/>
            <a:ext cx="3053380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500" dirty="0">
                <a:latin typeface="Helvetica Light"/>
                <a:cs typeface="Helvetica Light"/>
              </a:rPr>
              <a:t>P</a:t>
            </a:r>
            <a:r>
              <a:rPr lang="en-US" sz="2500" dirty="0" smtClean="0">
                <a:latin typeface="Helvetica Light"/>
                <a:cs typeface="Helvetica Light"/>
              </a:rPr>
              <a:t>erennial Questions</a:t>
            </a:r>
            <a:endParaRPr lang="en-US" sz="2500" dirty="0"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494119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3632" y="638260"/>
            <a:ext cx="9127414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Helvetica Light"/>
                <a:cs typeface="Helvetica Light"/>
              </a:rPr>
              <a:t>Will:  striving</a:t>
            </a:r>
            <a:r>
              <a:rPr lang="en-US" dirty="0" smtClean="0">
                <a:latin typeface="Helvetica Light"/>
                <a:cs typeface="Helvetica Light"/>
              </a:rPr>
              <a:t>, conflict, tumult, agitation  </a:t>
            </a:r>
          </a:p>
          <a:p>
            <a:endParaRPr lang="en-US" dirty="0" smtClean="0">
              <a:latin typeface="Helvetica Light"/>
              <a:cs typeface="Helvetica Light"/>
            </a:endParaRPr>
          </a:p>
          <a:p>
            <a:r>
              <a:rPr lang="en-US" dirty="0" smtClean="0">
                <a:latin typeface="Helvetica Light"/>
                <a:cs typeface="Helvetica Light"/>
              </a:rPr>
              <a:t>blind inclination — from </a:t>
            </a:r>
            <a:r>
              <a:rPr lang="en-US" dirty="0" err="1" smtClean="0">
                <a:latin typeface="Helvetica Light"/>
                <a:cs typeface="Helvetica Light"/>
              </a:rPr>
              <a:t>energistic</a:t>
            </a:r>
            <a:r>
              <a:rPr lang="en-US" dirty="0" smtClean="0">
                <a:latin typeface="Helvetica Light"/>
                <a:cs typeface="Helvetica Light"/>
              </a:rPr>
              <a:t> forces and physical matter to self-consciousness</a:t>
            </a:r>
            <a:endParaRPr lang="en-US" dirty="0" smtClean="0">
              <a:latin typeface="Helvetica Light"/>
              <a:cs typeface="Helvetica Light"/>
            </a:endParaRPr>
          </a:p>
          <a:p>
            <a:endParaRPr lang="en-US" dirty="0" smtClean="0">
              <a:latin typeface="Helvetica Light"/>
              <a:cs typeface="Helvetica Light"/>
            </a:endParaRPr>
          </a:p>
          <a:p>
            <a:r>
              <a:rPr lang="en-US" dirty="0">
                <a:latin typeface="Helvetica Light"/>
                <a:cs typeface="Helvetica Light"/>
              </a:rPr>
              <a:t>	</a:t>
            </a:r>
            <a:r>
              <a:rPr lang="en-US" dirty="0" smtClean="0">
                <a:latin typeface="Helvetica Light"/>
                <a:cs typeface="Helvetica Light"/>
              </a:rPr>
              <a:t>						</a:t>
            </a:r>
            <a:endParaRPr lang="en-US" dirty="0">
              <a:latin typeface="Helvetica Light"/>
              <a:cs typeface="Helvetica Light"/>
            </a:endParaRPr>
          </a:p>
          <a:p>
            <a:endParaRPr lang="en-US" dirty="0" smtClean="0">
              <a:latin typeface="Helvetica Light"/>
              <a:cs typeface="Helvetica Light"/>
            </a:endParaRPr>
          </a:p>
        </p:txBody>
      </p:sp>
      <p:pic>
        <p:nvPicPr>
          <p:cNvPr id="5" name="Picture 4" descr="Cu11kH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5940"/>
            <a:ext cx="9144000" cy="25366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2486" y="4656475"/>
            <a:ext cx="816496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 Light"/>
                <a:cs typeface="Helvetica Light"/>
              </a:rPr>
              <a:t>In Darwinian terms: </a:t>
            </a:r>
          </a:p>
          <a:p>
            <a:r>
              <a:rPr lang="en-US" dirty="0" smtClean="0">
                <a:latin typeface="Helvetica Light"/>
                <a:cs typeface="Helvetica Light"/>
              </a:rPr>
              <a:t>c</a:t>
            </a:r>
            <a:r>
              <a:rPr lang="en-US" dirty="0" smtClean="0">
                <a:latin typeface="Helvetica Light"/>
                <a:cs typeface="Helvetica Light"/>
              </a:rPr>
              <a:t>onsciousness / reason is at best just a chance adaptation, useful for survival</a:t>
            </a:r>
          </a:p>
          <a:p>
            <a:endParaRPr lang="en-US" dirty="0">
              <a:latin typeface="Helvetica Light"/>
              <a:cs typeface="Helvetica Light"/>
            </a:endParaRPr>
          </a:p>
          <a:p>
            <a:r>
              <a:rPr lang="en-US" dirty="0" smtClean="0">
                <a:latin typeface="Helvetica Light"/>
                <a:cs typeface="Helvetica Light"/>
              </a:rPr>
              <a:t>Schopenhauer: it’s worse — </a:t>
            </a:r>
          </a:p>
          <a:p>
            <a:r>
              <a:rPr lang="en-US" dirty="0" smtClean="0">
                <a:latin typeface="Helvetica Light"/>
                <a:cs typeface="Helvetica Light"/>
              </a:rPr>
              <a:t>reason is what uncovers our inexorable misery, meaninglessness</a:t>
            </a:r>
            <a:r>
              <a:rPr lang="en-US" dirty="0" smtClean="0">
                <a:latin typeface="Helvetica Light"/>
                <a:cs typeface="Helvetica Light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5668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5669" y="588946"/>
            <a:ext cx="5098126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 Light"/>
                <a:cs typeface="Helvetica Light"/>
              </a:rPr>
              <a:t>Representation (reason, rationality, perception): </a:t>
            </a:r>
          </a:p>
          <a:p>
            <a:endParaRPr lang="en-US" dirty="0">
              <a:latin typeface="Helvetica Light"/>
              <a:cs typeface="Helvetica Light"/>
            </a:endParaRPr>
          </a:p>
          <a:p>
            <a:r>
              <a:rPr lang="en-US" dirty="0" smtClean="0">
                <a:latin typeface="Helvetica Light"/>
                <a:cs typeface="Helvetica Light"/>
              </a:rPr>
              <a:t>The ‘daylight’ of consciousness</a:t>
            </a:r>
          </a:p>
          <a:p>
            <a:endParaRPr lang="en-US" dirty="0" smtClean="0">
              <a:latin typeface="Helvetica Light"/>
              <a:cs typeface="Helvetica Light"/>
            </a:endParaRPr>
          </a:p>
          <a:p>
            <a:r>
              <a:rPr lang="en-US" dirty="0" smtClean="0">
                <a:latin typeface="Helvetica Light"/>
                <a:cs typeface="Helvetica Light"/>
              </a:rPr>
              <a:t>Illusion of a well-ordered surface</a:t>
            </a:r>
          </a:p>
          <a:p>
            <a:endParaRPr lang="en-US" dirty="0">
              <a:latin typeface="Helvetica Light"/>
              <a:cs typeface="Helvetica Light"/>
            </a:endParaRPr>
          </a:p>
          <a:p>
            <a:r>
              <a:rPr lang="en-US" dirty="0" smtClean="0">
                <a:latin typeface="Helvetica Light"/>
                <a:cs typeface="Helvetica Light"/>
              </a:rPr>
              <a:t>Principle of sufficient reason (causality)</a:t>
            </a:r>
          </a:p>
          <a:p>
            <a:endParaRPr lang="en-US" dirty="0">
              <a:latin typeface="Helvetica Light"/>
              <a:cs typeface="Helvetica Light"/>
            </a:endParaRPr>
          </a:p>
          <a:p>
            <a:r>
              <a:rPr lang="en-US" dirty="0" smtClean="0">
                <a:latin typeface="Helvetica Light"/>
                <a:cs typeface="Helvetica Light"/>
              </a:rPr>
              <a:t>Principle of Individuation (objective knowledge)</a:t>
            </a:r>
          </a:p>
          <a:p>
            <a:endParaRPr lang="en-US" dirty="0">
              <a:latin typeface="Helvetica Light"/>
              <a:cs typeface="Helvetica Light"/>
            </a:endParaRPr>
          </a:p>
          <a:p>
            <a:endParaRPr lang="en-US" dirty="0" smtClean="0"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2522023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5669" y="588946"/>
            <a:ext cx="5098126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 Light"/>
                <a:cs typeface="Helvetica Light"/>
              </a:rPr>
              <a:t>Representation (reason, rationality, perception): </a:t>
            </a:r>
          </a:p>
          <a:p>
            <a:endParaRPr lang="en-US" dirty="0">
              <a:latin typeface="Helvetica Light"/>
              <a:cs typeface="Helvetica Light"/>
            </a:endParaRPr>
          </a:p>
          <a:p>
            <a:r>
              <a:rPr lang="en-US" dirty="0" smtClean="0">
                <a:latin typeface="Helvetica Light"/>
                <a:cs typeface="Helvetica Light"/>
              </a:rPr>
              <a:t>The ‘daylight’ of consciousness</a:t>
            </a:r>
          </a:p>
          <a:p>
            <a:endParaRPr lang="en-US" dirty="0" smtClean="0">
              <a:latin typeface="Helvetica Light"/>
              <a:cs typeface="Helvetica Light"/>
            </a:endParaRPr>
          </a:p>
          <a:p>
            <a:r>
              <a:rPr lang="en-US" dirty="0" smtClean="0">
                <a:latin typeface="Helvetica Light"/>
                <a:cs typeface="Helvetica Light"/>
              </a:rPr>
              <a:t>Illusion of a well-ordered surface</a:t>
            </a:r>
          </a:p>
          <a:p>
            <a:endParaRPr lang="en-US" dirty="0">
              <a:latin typeface="Helvetica Light"/>
              <a:cs typeface="Helvetica Light"/>
            </a:endParaRPr>
          </a:p>
          <a:p>
            <a:r>
              <a:rPr lang="en-US" dirty="0" smtClean="0">
                <a:latin typeface="Helvetica Light"/>
                <a:cs typeface="Helvetica Light"/>
              </a:rPr>
              <a:t>Principle of sufficient reason (causality)</a:t>
            </a:r>
          </a:p>
          <a:p>
            <a:endParaRPr lang="en-US" dirty="0">
              <a:latin typeface="Helvetica Light"/>
              <a:cs typeface="Helvetica Light"/>
            </a:endParaRPr>
          </a:p>
          <a:p>
            <a:r>
              <a:rPr lang="en-US" dirty="0" smtClean="0">
                <a:latin typeface="Helvetica Light"/>
                <a:cs typeface="Helvetica Light"/>
              </a:rPr>
              <a:t>Principle of Individuation (objective knowledge)</a:t>
            </a:r>
          </a:p>
          <a:p>
            <a:endParaRPr lang="en-US" dirty="0" smtClean="0">
              <a:latin typeface="Helvetica Light"/>
              <a:cs typeface="Helvetica Light"/>
            </a:endParaRPr>
          </a:p>
          <a:p>
            <a:endParaRPr lang="en-US" dirty="0">
              <a:latin typeface="Helvetica Light"/>
              <a:cs typeface="Helvetica Light"/>
            </a:endParaRPr>
          </a:p>
          <a:p>
            <a:r>
              <a:rPr lang="en-US" dirty="0" smtClean="0">
                <a:latin typeface="Helvetica Light"/>
                <a:cs typeface="Helvetica Light"/>
              </a:rPr>
              <a:t>The will objectifies itself in physical objects:</a:t>
            </a:r>
          </a:p>
          <a:p>
            <a:endParaRPr lang="en-US" dirty="0">
              <a:latin typeface="Helvetica Light"/>
              <a:cs typeface="Helvetica Light"/>
            </a:endParaRPr>
          </a:p>
          <a:p>
            <a:endParaRPr lang="en-US" dirty="0" smtClean="0"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8606289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5669" y="588946"/>
            <a:ext cx="5098126" cy="5078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 Light"/>
                <a:cs typeface="Helvetica Light"/>
              </a:rPr>
              <a:t>Representation (reason, rationality, perception): </a:t>
            </a:r>
          </a:p>
          <a:p>
            <a:endParaRPr lang="en-US" dirty="0">
              <a:latin typeface="Helvetica Light"/>
              <a:cs typeface="Helvetica Light"/>
            </a:endParaRPr>
          </a:p>
          <a:p>
            <a:r>
              <a:rPr lang="en-US" dirty="0" smtClean="0">
                <a:latin typeface="Helvetica Light"/>
                <a:cs typeface="Helvetica Light"/>
              </a:rPr>
              <a:t>The ‘daylight’ of consciousness</a:t>
            </a:r>
          </a:p>
          <a:p>
            <a:endParaRPr lang="en-US" dirty="0" smtClean="0">
              <a:latin typeface="Helvetica Light"/>
              <a:cs typeface="Helvetica Light"/>
            </a:endParaRPr>
          </a:p>
          <a:p>
            <a:r>
              <a:rPr lang="en-US" dirty="0" smtClean="0">
                <a:latin typeface="Helvetica Light"/>
                <a:cs typeface="Helvetica Light"/>
              </a:rPr>
              <a:t>Illusion of a well-ordered surface</a:t>
            </a:r>
          </a:p>
          <a:p>
            <a:endParaRPr lang="en-US" dirty="0">
              <a:latin typeface="Helvetica Light"/>
              <a:cs typeface="Helvetica Light"/>
            </a:endParaRPr>
          </a:p>
          <a:p>
            <a:r>
              <a:rPr lang="en-US" dirty="0" smtClean="0">
                <a:latin typeface="Helvetica Light"/>
                <a:cs typeface="Helvetica Light"/>
              </a:rPr>
              <a:t>Principle of sufficient reason (causality)</a:t>
            </a:r>
          </a:p>
          <a:p>
            <a:endParaRPr lang="en-US" dirty="0">
              <a:latin typeface="Helvetica Light"/>
              <a:cs typeface="Helvetica Light"/>
            </a:endParaRPr>
          </a:p>
          <a:p>
            <a:r>
              <a:rPr lang="en-US" dirty="0" smtClean="0">
                <a:latin typeface="Helvetica Light"/>
                <a:cs typeface="Helvetica Light"/>
              </a:rPr>
              <a:t>Principle of Individuation (objective knowledge)</a:t>
            </a:r>
          </a:p>
          <a:p>
            <a:endParaRPr lang="en-US" dirty="0" smtClean="0">
              <a:latin typeface="Helvetica Light"/>
              <a:cs typeface="Helvetica Light"/>
            </a:endParaRPr>
          </a:p>
          <a:p>
            <a:endParaRPr lang="en-US" dirty="0">
              <a:latin typeface="Helvetica Light"/>
              <a:cs typeface="Helvetica Light"/>
            </a:endParaRPr>
          </a:p>
          <a:p>
            <a:r>
              <a:rPr lang="en-US" dirty="0" smtClean="0">
                <a:latin typeface="Helvetica Light"/>
                <a:cs typeface="Helvetica Light"/>
              </a:rPr>
              <a:t>The will objectifies itself in physical objects:</a:t>
            </a:r>
          </a:p>
          <a:p>
            <a:endParaRPr lang="en-US" dirty="0">
              <a:latin typeface="Helvetica Light"/>
              <a:cs typeface="Helvetica Light"/>
            </a:endParaRPr>
          </a:p>
          <a:p>
            <a:r>
              <a:rPr lang="en-US" dirty="0" smtClean="0">
                <a:latin typeface="Helvetica Light"/>
                <a:cs typeface="Helvetica Light"/>
              </a:rPr>
              <a:t>Digestive organs are objectified hunger</a:t>
            </a:r>
          </a:p>
          <a:p>
            <a:endParaRPr lang="en-US" dirty="0">
              <a:latin typeface="Helvetica Light"/>
              <a:cs typeface="Helvetica Light"/>
            </a:endParaRPr>
          </a:p>
          <a:p>
            <a:r>
              <a:rPr lang="en-US" dirty="0" smtClean="0">
                <a:latin typeface="Helvetica Light"/>
                <a:cs typeface="Helvetica Light"/>
              </a:rPr>
              <a:t>Genitals are objectified sexual desire</a:t>
            </a:r>
          </a:p>
          <a:p>
            <a:endParaRPr lang="en-US" dirty="0">
              <a:latin typeface="Helvetica Light"/>
              <a:cs typeface="Helvetica Light"/>
            </a:endParaRPr>
          </a:p>
          <a:p>
            <a:endParaRPr lang="en-US" dirty="0" smtClean="0"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7320048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45733" y="894636"/>
            <a:ext cx="481994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Helvetica Neue Light"/>
                <a:cs typeface="Helvetica Neue Light"/>
              </a:rPr>
              <a:t>Schopenhauer’s </a:t>
            </a:r>
          </a:p>
          <a:p>
            <a:pPr algn="ctr"/>
            <a:r>
              <a:rPr lang="en-US" dirty="0">
                <a:latin typeface="Helvetica Neue Light"/>
                <a:cs typeface="Helvetica Neue Light"/>
              </a:rPr>
              <a:t>m</a:t>
            </a:r>
            <a:r>
              <a:rPr lang="en-US" dirty="0" smtClean="0">
                <a:latin typeface="Helvetica Neue Light"/>
                <a:cs typeface="Helvetica Neue Light"/>
              </a:rPr>
              <a:t>etaphysics of music:</a:t>
            </a:r>
          </a:p>
          <a:p>
            <a:pPr algn="ctr"/>
            <a:endParaRPr lang="en-US" dirty="0">
              <a:latin typeface="Helvetica Neue Light"/>
              <a:cs typeface="Helvetica Neue Light"/>
            </a:endParaRPr>
          </a:p>
          <a:p>
            <a:pPr algn="ctr"/>
            <a:r>
              <a:rPr lang="en-US" dirty="0" smtClean="0">
                <a:latin typeface="Helvetica Neue Light"/>
                <a:cs typeface="Helvetica Neue Light"/>
              </a:rPr>
              <a:t>I</a:t>
            </a:r>
            <a:r>
              <a:rPr lang="en-US" dirty="0" smtClean="0">
                <a:latin typeface="Helvetica Neue Light"/>
                <a:cs typeface="Helvetica Neue Light"/>
              </a:rPr>
              <a:t>f everything we experience is a representation, </a:t>
            </a:r>
          </a:p>
          <a:p>
            <a:pPr algn="ctr"/>
            <a:endParaRPr lang="en-US" dirty="0">
              <a:latin typeface="Helvetica Neue Light"/>
              <a:cs typeface="Helvetica Neue Light"/>
            </a:endParaRPr>
          </a:p>
          <a:p>
            <a:pPr algn="ctr"/>
            <a:r>
              <a:rPr lang="en-US" dirty="0" smtClean="0">
                <a:latin typeface="Helvetica Neue Light"/>
                <a:cs typeface="Helvetica Neue Light"/>
              </a:rPr>
              <a:t>then what is music representative of?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4716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45733" y="894636"/>
            <a:ext cx="481994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Helvetica Neue Light"/>
                <a:cs typeface="Helvetica Neue Light"/>
              </a:rPr>
              <a:t>Schopenhauer’s </a:t>
            </a:r>
          </a:p>
          <a:p>
            <a:pPr algn="ctr"/>
            <a:r>
              <a:rPr lang="en-US" dirty="0">
                <a:latin typeface="Helvetica Neue Light"/>
                <a:cs typeface="Helvetica Neue Light"/>
              </a:rPr>
              <a:t>m</a:t>
            </a:r>
            <a:r>
              <a:rPr lang="en-US" dirty="0" smtClean="0">
                <a:latin typeface="Helvetica Neue Light"/>
                <a:cs typeface="Helvetica Neue Light"/>
              </a:rPr>
              <a:t>etaphysics of music:</a:t>
            </a:r>
          </a:p>
          <a:p>
            <a:pPr algn="ctr"/>
            <a:endParaRPr lang="en-US" dirty="0">
              <a:latin typeface="Helvetica Neue Light"/>
              <a:cs typeface="Helvetica Neue Light"/>
            </a:endParaRPr>
          </a:p>
          <a:p>
            <a:pPr algn="ctr"/>
            <a:r>
              <a:rPr lang="en-US" dirty="0" smtClean="0">
                <a:latin typeface="Helvetica Neue Light"/>
                <a:cs typeface="Helvetica Neue Light"/>
              </a:rPr>
              <a:t>I</a:t>
            </a:r>
            <a:r>
              <a:rPr lang="en-US" dirty="0" smtClean="0">
                <a:latin typeface="Helvetica Neue Light"/>
                <a:cs typeface="Helvetica Neue Light"/>
              </a:rPr>
              <a:t>f everything we experience is a representation, </a:t>
            </a:r>
          </a:p>
          <a:p>
            <a:pPr algn="ctr"/>
            <a:endParaRPr lang="en-US" dirty="0">
              <a:latin typeface="Helvetica Neue Light"/>
              <a:cs typeface="Helvetica Neue Light"/>
            </a:endParaRPr>
          </a:p>
          <a:p>
            <a:pPr algn="ctr"/>
            <a:r>
              <a:rPr lang="en-US" dirty="0" smtClean="0">
                <a:latin typeface="Helvetica Neue Light"/>
                <a:cs typeface="Helvetica Neue Light"/>
              </a:rPr>
              <a:t>then what is music representative of? </a:t>
            </a:r>
          </a:p>
          <a:p>
            <a:pPr algn="ctr"/>
            <a:endParaRPr lang="en-US" dirty="0">
              <a:latin typeface="Helvetica Neue Light"/>
              <a:cs typeface="Helvetica Neue Light"/>
            </a:endParaRPr>
          </a:p>
          <a:p>
            <a:pPr algn="ctr"/>
            <a:endParaRPr lang="en-US" dirty="0" smtClean="0">
              <a:latin typeface="Helvetica Neue Light"/>
              <a:cs typeface="Helvetica Neue Light"/>
            </a:endParaRPr>
          </a:p>
          <a:p>
            <a:pPr algn="ctr"/>
            <a:r>
              <a:rPr lang="en-US" dirty="0" smtClean="0">
                <a:latin typeface="Helvetica Neue Light"/>
                <a:cs typeface="Helvetica Neue Light"/>
              </a:rPr>
              <a:t>The Will (energy, desire) as it is in itself</a:t>
            </a:r>
          </a:p>
        </p:txBody>
      </p:sp>
    </p:spTree>
    <p:extLst>
      <p:ext uri="{BB962C8B-B14F-4D97-AF65-F5344CB8AC3E}">
        <p14:creationId xmlns:p14="http://schemas.microsoft.com/office/powerpoint/2010/main" val="3015019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5547" y="259382"/>
            <a:ext cx="8061463" cy="2231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Helvetica Light"/>
              </a:rPr>
              <a:t>Richard Wagner</a:t>
            </a:r>
            <a:endParaRPr lang="en-US" sz="2800" i="1" dirty="0" smtClean="0">
              <a:latin typeface="Helvetica Light"/>
              <a:cs typeface="Helvetica Light"/>
            </a:endParaRPr>
          </a:p>
          <a:p>
            <a:r>
              <a:rPr lang="en-US" i="1" dirty="0" smtClean="0">
                <a:latin typeface="Helvetica Light"/>
                <a:cs typeface="Helvetica Light"/>
              </a:rPr>
              <a:t>Tristan und </a:t>
            </a:r>
            <a:r>
              <a:rPr lang="en-US" i="1" dirty="0" err="1" smtClean="0">
                <a:latin typeface="Helvetica Light"/>
                <a:cs typeface="Helvetica Light"/>
              </a:rPr>
              <a:t>Isolde</a:t>
            </a:r>
            <a:r>
              <a:rPr lang="en-US" i="1" dirty="0" smtClean="0">
                <a:latin typeface="Helvetica Light"/>
                <a:cs typeface="Helvetica Light"/>
              </a:rPr>
              <a:t> </a:t>
            </a:r>
            <a:r>
              <a:rPr lang="en-US" dirty="0" smtClean="0">
                <a:latin typeface="Helvetica Light"/>
                <a:cs typeface="Helvetica Light"/>
              </a:rPr>
              <a:t>(1859, 1</a:t>
            </a:r>
            <a:r>
              <a:rPr lang="en-US" baseline="30000" dirty="0" smtClean="0">
                <a:latin typeface="Helvetica Light"/>
                <a:cs typeface="Helvetica Light"/>
              </a:rPr>
              <a:t>st</a:t>
            </a:r>
            <a:r>
              <a:rPr lang="en-US" dirty="0" smtClean="0">
                <a:latin typeface="Helvetica Light"/>
                <a:cs typeface="Helvetica Light"/>
              </a:rPr>
              <a:t> performance: 1865)</a:t>
            </a:r>
          </a:p>
          <a:p>
            <a:endParaRPr lang="en-US" dirty="0">
              <a:latin typeface="Helvetica Light"/>
              <a:cs typeface="Helvetica Light"/>
            </a:endParaRPr>
          </a:p>
          <a:p>
            <a:r>
              <a:rPr lang="en-US" sz="1500" dirty="0" smtClean="0">
                <a:latin typeface="Helvetica Light"/>
                <a:cs typeface="Helvetica Light"/>
              </a:rPr>
              <a:t>"</a:t>
            </a:r>
            <a:r>
              <a:rPr lang="en-US" sz="1500" dirty="0">
                <a:latin typeface="Helvetica Light"/>
                <a:cs typeface="Helvetica Light"/>
              </a:rPr>
              <a:t>henceforth no end to the yearning, longing, rapture, and misery of love: world, power, fame, honor, chivalry, loyalty, and friendship, scattered like an insubstantial dream; one thing alone left living: longing, </a:t>
            </a:r>
            <a:r>
              <a:rPr lang="en-US" sz="1500" dirty="0" smtClean="0">
                <a:latin typeface="Helvetica Light"/>
                <a:cs typeface="Helvetica Light"/>
              </a:rPr>
              <a:t>longing unquenchable</a:t>
            </a:r>
            <a:r>
              <a:rPr lang="en-US" sz="1500" dirty="0">
                <a:latin typeface="Helvetica Light"/>
                <a:cs typeface="Helvetica Light"/>
              </a:rPr>
              <a:t>, desire forever renewing itself, craving and languishing; one sole redemption: death, surcease of being, the sleep that knows no waking</a:t>
            </a:r>
            <a:r>
              <a:rPr lang="en-US" sz="1500" dirty="0" smtClean="0">
                <a:latin typeface="Helvetica Light"/>
                <a:cs typeface="Helvetica Light"/>
              </a:rPr>
              <a:t>”</a:t>
            </a:r>
            <a:endParaRPr lang="en-US" sz="1500" dirty="0">
              <a:latin typeface="Helvetica Light"/>
              <a:cs typeface="Helvetica Ligh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1274" y="2564382"/>
            <a:ext cx="6884461" cy="4238633"/>
          </a:xfrm>
          <a:prstGeom prst="rect">
            <a:avLst/>
          </a:prstGeom>
        </p:spPr>
      </p:pic>
      <p:pic>
        <p:nvPicPr>
          <p:cNvPr id="6" name="[HD] Richard Wagner - Tristan Und Isolde - Prelude  Daniel Barenboim Bayreuth Festiva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48906" y="731423"/>
            <a:ext cx="359615" cy="35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901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29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5547" y="1299426"/>
            <a:ext cx="862845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Helvetica Light"/>
              </a:rPr>
              <a:t>The Interpretation of Dreams </a:t>
            </a:r>
            <a:r>
              <a:rPr lang="en-US" dirty="0" smtClean="0">
                <a:latin typeface="Helvetica Light"/>
              </a:rPr>
              <a:t>(1899)</a:t>
            </a:r>
          </a:p>
          <a:p>
            <a:endParaRPr lang="en-US" i="1" dirty="0" smtClean="0">
              <a:latin typeface="Helvetica Light"/>
            </a:endParaRPr>
          </a:p>
          <a:p>
            <a:r>
              <a:rPr lang="en-US" i="1" dirty="0" smtClean="0">
                <a:latin typeface="Helvetica Light"/>
              </a:rPr>
              <a:t>The Dream-Work </a:t>
            </a:r>
            <a:r>
              <a:rPr lang="en-US" dirty="0" smtClean="0">
                <a:latin typeface="Helvetica Light"/>
              </a:rPr>
              <a:t>(1905)</a:t>
            </a:r>
          </a:p>
          <a:p>
            <a:r>
              <a:rPr lang="en-US" u="sng" dirty="0" smtClean="0">
                <a:latin typeface="Helvetica Light"/>
              </a:rPr>
              <a:t>																</a:t>
            </a:r>
          </a:p>
          <a:p>
            <a:endParaRPr lang="en-US" dirty="0" smtClean="0">
              <a:latin typeface="Helvetica Light"/>
            </a:endParaRPr>
          </a:p>
          <a:p>
            <a:r>
              <a:rPr lang="en-US" dirty="0" smtClean="0">
                <a:latin typeface="Helvetica Light"/>
              </a:rPr>
              <a:t>Dreaming </a:t>
            </a:r>
            <a:r>
              <a:rPr lang="en-US" dirty="0">
                <a:latin typeface="Helvetica Light"/>
              </a:rPr>
              <a:t>is a form of </a:t>
            </a:r>
            <a:r>
              <a:rPr lang="en-US" dirty="0" smtClean="0">
                <a:latin typeface="Helvetica Light"/>
              </a:rPr>
              <a:t>involuntary thinking</a:t>
            </a:r>
            <a:endParaRPr lang="en-US" dirty="0">
              <a:latin typeface="Helvetica Light"/>
            </a:endParaRPr>
          </a:p>
          <a:p>
            <a:endParaRPr lang="en-US" dirty="0">
              <a:latin typeface="Helvetica Light"/>
            </a:endParaRPr>
          </a:p>
          <a:p>
            <a:r>
              <a:rPr lang="en-US" dirty="0">
                <a:latin typeface="Helvetica Light"/>
              </a:rPr>
              <a:t>If it’s involuntary it is distinct from consciousness / conscious choice </a:t>
            </a:r>
            <a:endParaRPr lang="en-US" dirty="0" smtClean="0">
              <a:latin typeface="Helvetica Light"/>
            </a:endParaRPr>
          </a:p>
          <a:p>
            <a:r>
              <a:rPr lang="en-US" dirty="0" smtClean="0">
                <a:latin typeface="Helvetica Light"/>
              </a:rPr>
              <a:t>(</a:t>
            </a:r>
            <a:r>
              <a:rPr lang="en-US" dirty="0">
                <a:latin typeface="Helvetica Light"/>
              </a:rPr>
              <a:t>prefrontal cortex becomes inactive)</a:t>
            </a:r>
          </a:p>
          <a:p>
            <a:endParaRPr lang="en-US" dirty="0">
              <a:latin typeface="Helvetica Light"/>
            </a:endParaRPr>
          </a:p>
          <a:p>
            <a:r>
              <a:rPr lang="en-US" dirty="0">
                <a:latin typeface="Helvetica Light"/>
              </a:rPr>
              <a:t>The mind operates through </a:t>
            </a:r>
            <a:r>
              <a:rPr lang="en-US" u="sng" dirty="0">
                <a:latin typeface="Helvetica Light"/>
              </a:rPr>
              <a:t>freely associative </a:t>
            </a:r>
            <a:r>
              <a:rPr lang="en-US" dirty="0">
                <a:latin typeface="Helvetica Light"/>
              </a:rPr>
              <a:t>structures </a:t>
            </a:r>
            <a:endParaRPr lang="en-US" dirty="0" smtClean="0">
              <a:latin typeface="Helvetica Light"/>
            </a:endParaRPr>
          </a:p>
          <a:p>
            <a:r>
              <a:rPr lang="en-US" dirty="0" smtClean="0">
                <a:latin typeface="Helvetica Light"/>
              </a:rPr>
              <a:t>(</a:t>
            </a:r>
            <a:r>
              <a:rPr lang="en-US" dirty="0">
                <a:latin typeface="Helvetica Light"/>
              </a:rPr>
              <a:t>orbitofrontal cortex is active)</a:t>
            </a:r>
          </a:p>
          <a:p>
            <a:endParaRPr lang="en-US" dirty="0" smtClean="0">
              <a:latin typeface="Helvetica Light"/>
            </a:endParaRPr>
          </a:p>
          <a:p>
            <a:r>
              <a:rPr lang="en-US" dirty="0" smtClean="0">
                <a:latin typeface="Helvetica Light"/>
              </a:rPr>
              <a:t>Dreams reveal the structure of this thinking as a sort of Gestalt</a:t>
            </a:r>
          </a:p>
          <a:p>
            <a:endParaRPr lang="en-US" dirty="0">
              <a:latin typeface="Helvetica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5547" y="572797"/>
            <a:ext cx="63700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Helvetica Light"/>
              </a:rPr>
              <a:t>Sigmund Freud on Dreams and Desire</a:t>
            </a:r>
            <a:endParaRPr lang="en-US" sz="2800" dirty="0">
              <a:latin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527254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5547" y="1299426"/>
            <a:ext cx="862845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 Light"/>
              </a:rPr>
              <a:t>Instinct: an impulse originating in body and transferred to mind</a:t>
            </a:r>
          </a:p>
          <a:p>
            <a:endParaRPr lang="en-US" i="1" dirty="0" smtClean="0">
              <a:latin typeface="Helvetica Light"/>
            </a:endParaRPr>
          </a:p>
          <a:p>
            <a:endParaRPr lang="en-US" i="1" dirty="0">
              <a:latin typeface="Helvetica Light"/>
            </a:endParaRPr>
          </a:p>
          <a:p>
            <a:r>
              <a:rPr lang="en-US" u="sng" dirty="0" smtClean="0">
                <a:latin typeface="Helvetica Light"/>
              </a:rPr>
              <a:t>3 aspects of consciousness:</a:t>
            </a:r>
          </a:p>
          <a:p>
            <a:endParaRPr lang="en-US" i="1" dirty="0">
              <a:latin typeface="Helvetica Light"/>
            </a:endParaRPr>
          </a:p>
          <a:p>
            <a:r>
              <a:rPr lang="en-US" dirty="0" smtClean="0">
                <a:latin typeface="Helvetica Light"/>
              </a:rPr>
              <a:t>Unconscious (hidden, unknown </a:t>
            </a:r>
            <a:r>
              <a:rPr lang="en-US" dirty="0" err="1" smtClean="0">
                <a:latin typeface="Helvetica Light"/>
              </a:rPr>
              <a:t>knowns</a:t>
            </a:r>
            <a:r>
              <a:rPr lang="en-US" dirty="0" smtClean="0">
                <a:latin typeface="Helvetica Light"/>
              </a:rPr>
              <a:t>)</a:t>
            </a:r>
          </a:p>
          <a:p>
            <a:endParaRPr lang="en-US" i="1" dirty="0">
              <a:latin typeface="Helvetica Light"/>
            </a:endParaRPr>
          </a:p>
          <a:p>
            <a:r>
              <a:rPr lang="en-US" dirty="0" smtClean="0">
                <a:latin typeface="Helvetica Light"/>
              </a:rPr>
              <a:t>Preconscious (accessible, but subject to lapses)</a:t>
            </a:r>
          </a:p>
          <a:p>
            <a:endParaRPr lang="en-US" i="1" dirty="0">
              <a:latin typeface="Helvetica Light"/>
            </a:endParaRPr>
          </a:p>
          <a:p>
            <a:r>
              <a:rPr lang="en-US" dirty="0" smtClean="0">
                <a:latin typeface="Helvetica Light"/>
              </a:rPr>
              <a:t>Conscious (mode of rational thought / choice)</a:t>
            </a:r>
          </a:p>
          <a:p>
            <a:endParaRPr lang="en-US" i="1" dirty="0">
              <a:latin typeface="Helvetica Light"/>
            </a:endParaRPr>
          </a:p>
          <a:p>
            <a:endParaRPr lang="en-US" dirty="0">
              <a:latin typeface="Helvetica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5547" y="572797"/>
            <a:ext cx="63700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Helvetica Light"/>
              </a:rPr>
              <a:t>Sigmund Freud on Dreams and Desire</a:t>
            </a:r>
            <a:endParaRPr lang="en-US" sz="2800" dirty="0">
              <a:latin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088960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5547" y="1299426"/>
            <a:ext cx="8628453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 Light"/>
              </a:rPr>
              <a:t>Instinct: an impulse originating in body and transferred to mind</a:t>
            </a:r>
          </a:p>
          <a:p>
            <a:endParaRPr lang="en-US" i="1" dirty="0" smtClean="0">
              <a:latin typeface="Helvetica Light"/>
            </a:endParaRPr>
          </a:p>
          <a:p>
            <a:endParaRPr lang="en-US" i="1" dirty="0">
              <a:latin typeface="Helvetica Light"/>
            </a:endParaRPr>
          </a:p>
          <a:p>
            <a:r>
              <a:rPr lang="en-US" u="sng" dirty="0" smtClean="0">
                <a:latin typeface="Helvetica Light"/>
              </a:rPr>
              <a:t>3 aspects of consciousness:</a:t>
            </a:r>
          </a:p>
          <a:p>
            <a:endParaRPr lang="en-US" i="1" dirty="0">
              <a:latin typeface="Helvetica Light"/>
            </a:endParaRPr>
          </a:p>
          <a:p>
            <a:r>
              <a:rPr lang="en-US" dirty="0" smtClean="0">
                <a:latin typeface="Helvetica Light"/>
              </a:rPr>
              <a:t>Id / </a:t>
            </a:r>
            <a:r>
              <a:rPr lang="en-US" dirty="0" err="1" smtClean="0">
                <a:latin typeface="Helvetica Light"/>
              </a:rPr>
              <a:t>Es</a:t>
            </a:r>
            <a:r>
              <a:rPr lang="en-US" dirty="0" smtClean="0">
                <a:latin typeface="Helvetica Light"/>
              </a:rPr>
              <a:t> / “it” (desire, drives)</a:t>
            </a:r>
          </a:p>
          <a:p>
            <a:endParaRPr lang="en-US" i="1" dirty="0">
              <a:latin typeface="Helvetica Light"/>
            </a:endParaRPr>
          </a:p>
          <a:p>
            <a:r>
              <a:rPr lang="en-US" dirty="0" smtClean="0">
                <a:latin typeface="Helvetica Light"/>
              </a:rPr>
              <a:t>Ego / </a:t>
            </a:r>
            <a:r>
              <a:rPr lang="en-US" dirty="0" err="1" smtClean="0">
                <a:latin typeface="Helvetica Light"/>
              </a:rPr>
              <a:t>Ich</a:t>
            </a:r>
            <a:r>
              <a:rPr lang="en-US" dirty="0" smtClean="0">
                <a:latin typeface="Helvetica Light"/>
              </a:rPr>
              <a:t> / “I” (reality checking)</a:t>
            </a:r>
          </a:p>
          <a:p>
            <a:endParaRPr lang="en-US" i="1" dirty="0">
              <a:latin typeface="Helvetica Light"/>
            </a:endParaRPr>
          </a:p>
          <a:p>
            <a:r>
              <a:rPr lang="en-US" dirty="0" smtClean="0">
                <a:latin typeface="Helvetica Light"/>
              </a:rPr>
              <a:t>Superego / </a:t>
            </a:r>
            <a:r>
              <a:rPr lang="en-US" dirty="0" err="1" smtClean="0">
                <a:latin typeface="Helvetica Light"/>
              </a:rPr>
              <a:t>Über-ich</a:t>
            </a:r>
            <a:r>
              <a:rPr lang="en-US" dirty="0" smtClean="0">
                <a:latin typeface="Helvetica Light"/>
              </a:rPr>
              <a:t> / “collective consciousness” </a:t>
            </a:r>
            <a:r>
              <a:rPr lang="en-US" dirty="0" smtClean="0">
                <a:latin typeface="Helvetica Light"/>
              </a:rPr>
              <a:t>(laws, rules, prohibitions)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5547" y="572797"/>
            <a:ext cx="63700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Helvetica Light"/>
              </a:rPr>
              <a:t>Sigmund Freud on Dreams and Desire</a:t>
            </a:r>
            <a:endParaRPr lang="en-US" sz="2800" dirty="0">
              <a:latin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278584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41776" y="2312650"/>
            <a:ext cx="2121560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Helvetica Light"/>
                <a:cs typeface="Helvetica Light"/>
              </a:rPr>
              <a:t>What is really </a:t>
            </a:r>
            <a:r>
              <a:rPr lang="en-US" dirty="0" smtClean="0">
                <a:latin typeface="Helvetica Light"/>
                <a:cs typeface="Helvetica Light"/>
              </a:rPr>
              <a:t>real</a:t>
            </a:r>
            <a:r>
              <a:rPr lang="en-US" dirty="0" smtClean="0">
                <a:latin typeface="Helvetica Light"/>
                <a:cs typeface="Helvetica Light"/>
              </a:rPr>
              <a:t>?</a:t>
            </a:r>
          </a:p>
          <a:p>
            <a:pPr algn="ctr"/>
            <a:endParaRPr lang="en-US" dirty="0">
              <a:latin typeface="Helvetica Light"/>
              <a:cs typeface="Helvetica Light"/>
            </a:endParaRPr>
          </a:p>
          <a:p>
            <a:pPr algn="ctr"/>
            <a:endParaRPr lang="en-US" dirty="0">
              <a:latin typeface="Helvetica Light"/>
              <a:cs typeface="Helvetica Light"/>
            </a:endParaRPr>
          </a:p>
          <a:p>
            <a:pPr algn="ctr"/>
            <a:r>
              <a:rPr lang="en-US" dirty="0" smtClean="0">
                <a:latin typeface="Helvetica Light"/>
                <a:cs typeface="Helvetica Light"/>
              </a:rPr>
              <a:t> Top-down</a:t>
            </a:r>
          </a:p>
          <a:p>
            <a:pPr algn="ctr"/>
            <a:endParaRPr lang="en-US" dirty="0">
              <a:latin typeface="Helvetica Light"/>
              <a:cs typeface="Helvetica Ligh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4901" y="1598972"/>
            <a:ext cx="3053380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500" dirty="0">
                <a:latin typeface="Helvetica Light"/>
                <a:cs typeface="Helvetica Light"/>
              </a:rPr>
              <a:t>P</a:t>
            </a:r>
            <a:r>
              <a:rPr lang="en-US" sz="2500" dirty="0" smtClean="0">
                <a:latin typeface="Helvetica Light"/>
                <a:cs typeface="Helvetica Light"/>
              </a:rPr>
              <a:t>erennial Questions</a:t>
            </a:r>
            <a:endParaRPr lang="en-US" sz="2500" dirty="0"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571713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5547" y="1299426"/>
            <a:ext cx="8628453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 Light"/>
              </a:rPr>
              <a:t>How does the conscious mind deal with unacceptable drives/desires?</a:t>
            </a:r>
          </a:p>
          <a:p>
            <a:endParaRPr lang="en-US" i="1" dirty="0" smtClean="0">
              <a:latin typeface="Helvetica Light"/>
            </a:endParaRPr>
          </a:p>
          <a:p>
            <a:endParaRPr lang="en-US" sz="2200" dirty="0" smtClean="0">
              <a:latin typeface="Helvetica Light"/>
            </a:endParaRPr>
          </a:p>
          <a:p>
            <a:r>
              <a:rPr lang="en-US" sz="2200" dirty="0" smtClean="0">
                <a:latin typeface="Helvetica Light"/>
              </a:rPr>
              <a:t>Repression</a:t>
            </a:r>
          </a:p>
          <a:p>
            <a:endParaRPr lang="en-US" i="1" dirty="0">
              <a:latin typeface="Helvetica Light"/>
            </a:endParaRPr>
          </a:p>
          <a:p>
            <a:r>
              <a:rPr lang="en-US" u="sng" dirty="0" smtClean="0">
                <a:latin typeface="Helvetica Light"/>
              </a:rPr>
              <a:t>Sublimation</a:t>
            </a:r>
          </a:p>
          <a:p>
            <a:endParaRPr lang="en-US" u="sng" dirty="0">
              <a:latin typeface="Helvetica Light"/>
            </a:endParaRPr>
          </a:p>
          <a:p>
            <a:r>
              <a:rPr lang="en-US" u="sng" dirty="0" smtClean="0">
                <a:latin typeface="Helvetica Light"/>
              </a:rPr>
              <a:t>Neuroses</a:t>
            </a:r>
          </a:p>
          <a:p>
            <a:endParaRPr lang="en-US" u="sng" dirty="0">
              <a:latin typeface="Helvetica Light"/>
            </a:endParaRPr>
          </a:p>
          <a:p>
            <a:r>
              <a:rPr lang="en-US" u="sng" dirty="0" smtClean="0">
                <a:latin typeface="Helvetica Light"/>
              </a:rPr>
              <a:t>Dreams</a:t>
            </a:r>
          </a:p>
          <a:p>
            <a:endParaRPr lang="en-US" u="sng" dirty="0">
              <a:latin typeface="Helvetica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5547" y="572797"/>
            <a:ext cx="36568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Helvetica Light"/>
              </a:rPr>
              <a:t>Defense mechanisms </a:t>
            </a:r>
            <a:endParaRPr lang="en-US" sz="2800" dirty="0">
              <a:latin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449675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5547" y="1299426"/>
            <a:ext cx="862845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Helvetica Neue Light"/>
                <a:cs typeface="Helvetica Neue Light"/>
              </a:rPr>
              <a:t>The mind imposes meaning /</a:t>
            </a:r>
            <a:r>
              <a:rPr lang="en-US" sz="2000" baseline="0" dirty="0" smtClean="0">
                <a:latin typeface="Helvetica Neue Light"/>
                <a:cs typeface="Helvetica Neue Light"/>
              </a:rPr>
              <a:t> structure on random stimuli</a:t>
            </a:r>
          </a:p>
          <a:p>
            <a:endParaRPr lang="en-US" sz="2000" dirty="0">
              <a:latin typeface="Helvetica Neue Light"/>
              <a:cs typeface="Helvetica Neue Light"/>
            </a:endParaRPr>
          </a:p>
          <a:p>
            <a:r>
              <a:rPr lang="en-US" sz="2000" baseline="0" dirty="0" smtClean="0">
                <a:latin typeface="Helvetica Neue Light"/>
                <a:cs typeface="Helvetica Neue Light"/>
              </a:rPr>
              <a:t>through free association</a:t>
            </a:r>
          </a:p>
          <a:p>
            <a:endParaRPr lang="en-US" sz="2000" baseline="0" dirty="0" smtClean="0">
              <a:latin typeface="Helvetica Neue Light"/>
              <a:cs typeface="Helvetica Neue Light"/>
            </a:endParaRPr>
          </a:p>
          <a:p>
            <a:r>
              <a:rPr lang="en-US" sz="2000" dirty="0">
                <a:latin typeface="Helvetica Neue Light"/>
                <a:cs typeface="Helvetica Neue Light"/>
              </a:rPr>
              <a:t>c</a:t>
            </a:r>
            <a:r>
              <a:rPr lang="en-US" sz="2000" baseline="0" dirty="0" smtClean="0">
                <a:latin typeface="Helvetica Neue Light"/>
                <a:cs typeface="Helvetica Neue Light"/>
              </a:rPr>
              <a:t>p. Montage technique | we fill it in </a:t>
            </a:r>
            <a:r>
              <a:rPr lang="en-US" sz="2000" baseline="0" dirty="0" err="1" smtClean="0">
                <a:latin typeface="Helvetica Neue Light"/>
                <a:cs typeface="Helvetica Neue Light"/>
              </a:rPr>
              <a:t>sponataneously</a:t>
            </a:r>
            <a:endParaRPr lang="en-US" sz="2000" dirty="0">
              <a:latin typeface="Helvetica Neue Light"/>
              <a:cs typeface="Helvetica Neue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5547" y="572797"/>
            <a:ext cx="21852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Helvetica Light"/>
              </a:rPr>
              <a:t>Dream Work</a:t>
            </a:r>
            <a:endParaRPr lang="en-US" sz="2800" dirty="0">
              <a:latin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582292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reidoia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36" y="0"/>
            <a:ext cx="82214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359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3073" y="440544"/>
            <a:ext cx="7867948" cy="5632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Helvetica Light"/>
              </a:rPr>
              <a:t>Repression</a:t>
            </a:r>
            <a:r>
              <a:rPr lang="en-US" dirty="0" smtClean="0">
                <a:latin typeface="Helvetica Light"/>
              </a:rPr>
              <a:t> </a:t>
            </a:r>
          </a:p>
          <a:p>
            <a:endParaRPr lang="en-US" dirty="0" smtClean="0">
              <a:latin typeface="Helvetica Light"/>
            </a:endParaRPr>
          </a:p>
          <a:p>
            <a:r>
              <a:rPr lang="en-US" dirty="0" smtClean="0">
                <a:latin typeface="Helvetica Light"/>
              </a:rPr>
              <a:t>	the dream disguise</a:t>
            </a:r>
          </a:p>
          <a:p>
            <a:endParaRPr lang="en-US" dirty="0" smtClean="0">
              <a:latin typeface="Helvetica Light"/>
            </a:endParaRPr>
          </a:p>
          <a:p>
            <a:r>
              <a:rPr lang="en-US" dirty="0" smtClean="0">
                <a:latin typeface="Helvetica Light"/>
              </a:rPr>
              <a:t>	an evolutionary adaption for self-preservation</a:t>
            </a:r>
          </a:p>
          <a:p>
            <a:endParaRPr lang="en-US" dirty="0" smtClean="0">
              <a:latin typeface="Helvetica Light"/>
            </a:endParaRPr>
          </a:p>
          <a:p>
            <a:r>
              <a:rPr lang="en-US" dirty="0" smtClean="0">
                <a:latin typeface="Helvetica Light"/>
              </a:rPr>
              <a:t>	why interpretation is necessary</a:t>
            </a:r>
          </a:p>
          <a:p>
            <a:endParaRPr lang="en-US" dirty="0" smtClean="0">
              <a:latin typeface="Helvetica Light"/>
            </a:endParaRPr>
          </a:p>
          <a:p>
            <a:r>
              <a:rPr lang="en-US" sz="2400" b="1" dirty="0" smtClean="0">
                <a:latin typeface="Helvetica Light"/>
              </a:rPr>
              <a:t>Condensation</a:t>
            </a:r>
          </a:p>
          <a:p>
            <a:endParaRPr lang="en-US" dirty="0">
              <a:latin typeface="Helvetica Light"/>
            </a:endParaRPr>
          </a:p>
          <a:p>
            <a:r>
              <a:rPr lang="en-US" dirty="0" smtClean="0">
                <a:latin typeface="Helvetica Light"/>
              </a:rPr>
              <a:t>	creates </a:t>
            </a:r>
            <a:r>
              <a:rPr lang="en-US" dirty="0">
                <a:latin typeface="Helvetica Light"/>
              </a:rPr>
              <a:t>meaningful unity between causally unrelated </a:t>
            </a:r>
            <a:r>
              <a:rPr lang="en-US" dirty="0" smtClean="0">
                <a:latin typeface="Helvetica Light"/>
              </a:rPr>
              <a:t>things</a:t>
            </a:r>
          </a:p>
          <a:p>
            <a:r>
              <a:rPr lang="en-US" dirty="0" smtClean="0">
                <a:latin typeface="Helvetica Light"/>
              </a:rPr>
              <a:t>	</a:t>
            </a:r>
          </a:p>
          <a:p>
            <a:r>
              <a:rPr lang="en-US" dirty="0">
                <a:latin typeface="Helvetica Light"/>
              </a:rPr>
              <a:t>	</a:t>
            </a:r>
            <a:r>
              <a:rPr lang="en-US" dirty="0" smtClean="0">
                <a:latin typeface="Helvetica Light"/>
              </a:rPr>
              <a:t>(</a:t>
            </a:r>
            <a:r>
              <a:rPr lang="en-US" dirty="0">
                <a:latin typeface="Helvetica Light"/>
              </a:rPr>
              <a:t>people/places can change qualities but still somehow remain the </a:t>
            </a:r>
            <a:r>
              <a:rPr lang="en-US" dirty="0" smtClean="0">
                <a:latin typeface="Helvetica Light"/>
              </a:rPr>
              <a:t>	same</a:t>
            </a:r>
            <a:r>
              <a:rPr lang="en-US" dirty="0">
                <a:latin typeface="Helvetica Light"/>
              </a:rPr>
              <a:t>)</a:t>
            </a:r>
          </a:p>
          <a:p>
            <a:endParaRPr lang="en-US" dirty="0" smtClean="0">
              <a:latin typeface="Helvetica Light"/>
            </a:endParaRPr>
          </a:p>
          <a:p>
            <a:r>
              <a:rPr lang="en-US" sz="2400" b="1" dirty="0" smtClean="0">
                <a:latin typeface="Helvetica Light"/>
              </a:rPr>
              <a:t>Displacement</a:t>
            </a:r>
            <a:r>
              <a:rPr lang="en-US" b="1" dirty="0" smtClean="0">
                <a:latin typeface="Helvetica Light"/>
              </a:rPr>
              <a:t> </a:t>
            </a:r>
          </a:p>
          <a:p>
            <a:endParaRPr lang="en-US" dirty="0">
              <a:latin typeface="Helvetica Light"/>
            </a:endParaRPr>
          </a:p>
          <a:p>
            <a:r>
              <a:rPr lang="en-US" dirty="0" smtClean="0">
                <a:latin typeface="Helvetica Light"/>
              </a:rPr>
              <a:t>	</a:t>
            </a:r>
            <a:r>
              <a:rPr lang="en-US" dirty="0">
                <a:latin typeface="Helvetica Light"/>
              </a:rPr>
              <a:t>potentially harmful </a:t>
            </a:r>
            <a:r>
              <a:rPr lang="en-US" dirty="0" smtClean="0">
                <a:latin typeface="Helvetica Light"/>
              </a:rPr>
              <a:t>thoughts are </a:t>
            </a:r>
            <a:r>
              <a:rPr lang="en-US" dirty="0">
                <a:latin typeface="Helvetica Light"/>
              </a:rPr>
              <a:t>rendered </a:t>
            </a:r>
            <a:r>
              <a:rPr lang="en-US" dirty="0" smtClean="0">
                <a:latin typeface="Helvetica Light"/>
              </a:rPr>
              <a:t>innocuous / trivial</a:t>
            </a:r>
          </a:p>
          <a:p>
            <a:endParaRPr lang="en-US" dirty="0" smtClean="0">
              <a:latin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098942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41776" y="2312650"/>
            <a:ext cx="2121560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Helvetica Light"/>
                <a:cs typeface="Helvetica Light"/>
              </a:rPr>
              <a:t>What is really </a:t>
            </a:r>
            <a:r>
              <a:rPr lang="en-US" dirty="0" smtClean="0">
                <a:latin typeface="Helvetica Light"/>
                <a:cs typeface="Helvetica Light"/>
              </a:rPr>
              <a:t>real</a:t>
            </a:r>
            <a:r>
              <a:rPr lang="en-US" dirty="0" smtClean="0">
                <a:latin typeface="Helvetica Light"/>
                <a:cs typeface="Helvetica Light"/>
              </a:rPr>
              <a:t>?</a:t>
            </a:r>
          </a:p>
          <a:p>
            <a:pPr algn="ctr"/>
            <a:endParaRPr lang="en-US" dirty="0">
              <a:latin typeface="Helvetica Light"/>
              <a:cs typeface="Helvetica Light"/>
            </a:endParaRPr>
          </a:p>
          <a:p>
            <a:pPr algn="ctr"/>
            <a:endParaRPr lang="en-US" dirty="0">
              <a:latin typeface="Helvetica Light"/>
              <a:cs typeface="Helvetica Light"/>
            </a:endParaRPr>
          </a:p>
          <a:p>
            <a:pPr algn="ctr"/>
            <a:r>
              <a:rPr lang="en-US" dirty="0" smtClean="0">
                <a:latin typeface="Helvetica Light"/>
                <a:cs typeface="Helvetica Light"/>
              </a:rPr>
              <a:t> Top-down</a:t>
            </a:r>
          </a:p>
          <a:p>
            <a:pPr algn="ctr"/>
            <a:endParaRPr lang="en-US" dirty="0">
              <a:latin typeface="Helvetica Light"/>
              <a:cs typeface="Helvetica Light"/>
            </a:endParaRPr>
          </a:p>
          <a:p>
            <a:pPr algn="ctr"/>
            <a:r>
              <a:rPr lang="en-US" dirty="0" smtClean="0">
                <a:latin typeface="Helvetica Light"/>
                <a:cs typeface="Helvetica Light"/>
              </a:rPr>
              <a:t>Bottom-up</a:t>
            </a:r>
          </a:p>
          <a:p>
            <a:pPr algn="ctr"/>
            <a:endParaRPr lang="en-US" dirty="0">
              <a:latin typeface="Helvetica Light"/>
              <a:cs typeface="Helvetica Ligh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4901" y="1598972"/>
            <a:ext cx="3053380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500" dirty="0">
                <a:latin typeface="Helvetica Light"/>
                <a:cs typeface="Helvetica Light"/>
              </a:rPr>
              <a:t>P</a:t>
            </a:r>
            <a:r>
              <a:rPr lang="en-US" sz="2500" dirty="0" smtClean="0">
                <a:latin typeface="Helvetica Light"/>
                <a:cs typeface="Helvetica Light"/>
              </a:rPr>
              <a:t>erennial Questions</a:t>
            </a:r>
            <a:endParaRPr lang="en-US" sz="2500" dirty="0"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464114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10711" y="2312650"/>
            <a:ext cx="2583693" cy="28623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Helvetica Light"/>
                <a:cs typeface="Helvetica Light"/>
              </a:rPr>
              <a:t>What is really </a:t>
            </a:r>
            <a:r>
              <a:rPr lang="en-US" dirty="0" smtClean="0">
                <a:latin typeface="Helvetica Light"/>
                <a:cs typeface="Helvetica Light"/>
              </a:rPr>
              <a:t>real</a:t>
            </a:r>
            <a:r>
              <a:rPr lang="en-US" dirty="0" smtClean="0">
                <a:latin typeface="Helvetica Light"/>
                <a:cs typeface="Helvetica Light"/>
              </a:rPr>
              <a:t>?</a:t>
            </a:r>
          </a:p>
          <a:p>
            <a:pPr algn="ctr"/>
            <a:endParaRPr lang="en-US" dirty="0">
              <a:latin typeface="Helvetica Light"/>
              <a:cs typeface="Helvetica Light"/>
            </a:endParaRPr>
          </a:p>
          <a:p>
            <a:pPr algn="ctr"/>
            <a:endParaRPr lang="en-US" dirty="0">
              <a:latin typeface="Helvetica Light"/>
              <a:cs typeface="Helvetica Light"/>
            </a:endParaRPr>
          </a:p>
          <a:p>
            <a:pPr algn="ctr"/>
            <a:r>
              <a:rPr lang="en-US" dirty="0" smtClean="0">
                <a:latin typeface="Helvetica Light"/>
                <a:cs typeface="Helvetica Light"/>
              </a:rPr>
              <a:t> Top-down</a:t>
            </a:r>
          </a:p>
          <a:p>
            <a:pPr algn="ctr"/>
            <a:endParaRPr lang="en-US" dirty="0">
              <a:latin typeface="Helvetica Light"/>
              <a:cs typeface="Helvetica Light"/>
            </a:endParaRPr>
          </a:p>
          <a:p>
            <a:pPr algn="ctr"/>
            <a:r>
              <a:rPr lang="en-US" dirty="0" smtClean="0">
                <a:latin typeface="Helvetica Light"/>
                <a:cs typeface="Helvetica Light"/>
              </a:rPr>
              <a:t>Bottom-up</a:t>
            </a:r>
          </a:p>
          <a:p>
            <a:pPr algn="ctr"/>
            <a:endParaRPr lang="en-US" dirty="0">
              <a:latin typeface="Helvetica Light"/>
              <a:cs typeface="Helvetica Light"/>
            </a:endParaRPr>
          </a:p>
          <a:p>
            <a:pPr algn="ctr"/>
            <a:r>
              <a:rPr lang="en-US" dirty="0" smtClean="0">
                <a:latin typeface="Helvetica Light"/>
                <a:cs typeface="Helvetica Light"/>
              </a:rPr>
              <a:t>19</a:t>
            </a:r>
            <a:r>
              <a:rPr lang="en-US" baseline="30000" dirty="0" smtClean="0">
                <a:latin typeface="Helvetica Light"/>
                <a:cs typeface="Helvetica Light"/>
              </a:rPr>
              <a:t>th</a:t>
            </a:r>
            <a:r>
              <a:rPr lang="en-US" dirty="0" smtClean="0">
                <a:latin typeface="Helvetica Light"/>
                <a:cs typeface="Helvetica Light"/>
              </a:rPr>
              <a:t>-century inversions:</a:t>
            </a:r>
          </a:p>
          <a:p>
            <a:pPr algn="ctr"/>
            <a:endParaRPr lang="en-US" dirty="0">
              <a:latin typeface="Helvetica Light"/>
              <a:cs typeface="Helvetica Light"/>
            </a:endParaRPr>
          </a:p>
          <a:p>
            <a:pPr algn="ctr"/>
            <a:r>
              <a:rPr lang="en-US" dirty="0" smtClean="0">
                <a:latin typeface="Helvetica Light"/>
                <a:cs typeface="Helvetica Light"/>
              </a:rPr>
              <a:t>Darwin, Marx, Freud</a:t>
            </a:r>
          </a:p>
        </p:txBody>
      </p:sp>
      <p:sp>
        <p:nvSpPr>
          <p:cNvPr id="6" name="Rectangle 5"/>
          <p:cNvSpPr/>
          <p:nvPr/>
        </p:nvSpPr>
        <p:spPr>
          <a:xfrm>
            <a:off x="3044901" y="1598972"/>
            <a:ext cx="3053380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500" dirty="0">
                <a:latin typeface="Helvetica Light"/>
                <a:cs typeface="Helvetica Light"/>
              </a:rPr>
              <a:t>P</a:t>
            </a:r>
            <a:r>
              <a:rPr lang="en-US" sz="2500" dirty="0" smtClean="0">
                <a:latin typeface="Helvetica Light"/>
                <a:cs typeface="Helvetica Light"/>
              </a:rPr>
              <a:t>erennial Questions</a:t>
            </a:r>
            <a:endParaRPr lang="en-US" sz="2500" dirty="0"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536825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06670" y="1705285"/>
            <a:ext cx="7591776" cy="53553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Helvetica Light"/>
                <a:cs typeface="Helvetica Light"/>
              </a:rPr>
              <a:t>What is really </a:t>
            </a:r>
            <a:r>
              <a:rPr lang="en-US" dirty="0" smtClean="0">
                <a:latin typeface="Helvetica Light"/>
                <a:cs typeface="Helvetica Light"/>
              </a:rPr>
              <a:t>real</a:t>
            </a:r>
            <a:r>
              <a:rPr lang="en-US" dirty="0" smtClean="0">
                <a:latin typeface="Helvetica Light"/>
                <a:cs typeface="Helvetica Light"/>
              </a:rPr>
              <a:t>?</a:t>
            </a:r>
          </a:p>
          <a:p>
            <a:pPr algn="ctr"/>
            <a:endParaRPr lang="en-US" dirty="0">
              <a:latin typeface="Helvetica Light"/>
              <a:cs typeface="Helvetica Light"/>
            </a:endParaRPr>
          </a:p>
          <a:p>
            <a:pPr algn="ctr"/>
            <a:endParaRPr lang="en-US" dirty="0">
              <a:latin typeface="Helvetica Light"/>
              <a:cs typeface="Helvetica Light"/>
            </a:endParaRPr>
          </a:p>
          <a:p>
            <a:pPr algn="ctr"/>
            <a:r>
              <a:rPr lang="en-US" dirty="0" smtClean="0">
                <a:latin typeface="Helvetica Light"/>
                <a:cs typeface="Helvetica Light"/>
              </a:rPr>
              <a:t> Top-down</a:t>
            </a:r>
          </a:p>
          <a:p>
            <a:pPr algn="ctr"/>
            <a:endParaRPr lang="en-US" dirty="0">
              <a:latin typeface="Helvetica Light"/>
              <a:cs typeface="Helvetica Light"/>
            </a:endParaRPr>
          </a:p>
          <a:p>
            <a:pPr algn="ctr"/>
            <a:r>
              <a:rPr lang="en-US" dirty="0" smtClean="0">
                <a:latin typeface="Helvetica Light"/>
                <a:cs typeface="Helvetica Light"/>
              </a:rPr>
              <a:t>Bottom-up</a:t>
            </a:r>
          </a:p>
          <a:p>
            <a:pPr algn="ctr"/>
            <a:endParaRPr lang="en-US" dirty="0">
              <a:latin typeface="Helvetica Light"/>
              <a:cs typeface="Helvetica Light"/>
            </a:endParaRPr>
          </a:p>
          <a:p>
            <a:pPr algn="ctr"/>
            <a:r>
              <a:rPr lang="en-US" dirty="0" smtClean="0">
                <a:latin typeface="Helvetica Light"/>
                <a:cs typeface="Helvetica Light"/>
              </a:rPr>
              <a:t>19</a:t>
            </a:r>
            <a:r>
              <a:rPr lang="en-US" baseline="30000" dirty="0" smtClean="0">
                <a:latin typeface="Helvetica Light"/>
                <a:cs typeface="Helvetica Light"/>
              </a:rPr>
              <a:t>th</a:t>
            </a:r>
            <a:r>
              <a:rPr lang="en-US" dirty="0" smtClean="0">
                <a:latin typeface="Helvetica Light"/>
                <a:cs typeface="Helvetica Light"/>
              </a:rPr>
              <a:t>-century inversions:</a:t>
            </a:r>
          </a:p>
          <a:p>
            <a:pPr algn="ctr"/>
            <a:endParaRPr lang="en-US" dirty="0">
              <a:latin typeface="Helvetica Light"/>
              <a:cs typeface="Helvetica Light"/>
            </a:endParaRPr>
          </a:p>
          <a:p>
            <a:pPr algn="ctr"/>
            <a:r>
              <a:rPr lang="en-US" dirty="0" smtClean="0">
                <a:latin typeface="Helvetica Light"/>
                <a:cs typeface="Helvetica Light"/>
              </a:rPr>
              <a:t>Darwin, Marx, Freud</a:t>
            </a:r>
          </a:p>
          <a:p>
            <a:pPr algn="ctr"/>
            <a:endParaRPr lang="en-US" dirty="0">
              <a:latin typeface="Helvetica Light"/>
              <a:cs typeface="Helvetica Light"/>
            </a:endParaRPr>
          </a:p>
          <a:p>
            <a:r>
              <a:rPr lang="en-US" dirty="0" smtClean="0">
                <a:latin typeface="Helvetica Light"/>
                <a:cs typeface="Helvetica Light"/>
              </a:rPr>
              <a:t>Schopenhauer:  </a:t>
            </a:r>
          </a:p>
          <a:p>
            <a:endParaRPr lang="en-US" dirty="0">
              <a:latin typeface="Helvetica Light"/>
              <a:cs typeface="Helvetica Light"/>
            </a:endParaRPr>
          </a:p>
          <a:p>
            <a:r>
              <a:rPr lang="en-US" dirty="0" smtClean="0">
                <a:latin typeface="Helvetica Light"/>
                <a:cs typeface="Helvetica Light"/>
              </a:rPr>
              <a:t>The world has two aspects — Will and Representation</a:t>
            </a:r>
          </a:p>
          <a:p>
            <a:endParaRPr lang="en-US" dirty="0" smtClean="0">
              <a:latin typeface="Helvetica Light"/>
              <a:cs typeface="Helvetica Light"/>
            </a:endParaRPr>
          </a:p>
          <a:p>
            <a:r>
              <a:rPr lang="en-US" i="1" dirty="0" smtClean="0">
                <a:latin typeface="Helvetica Light"/>
              </a:rPr>
              <a:t>The World as Will and Representation </a:t>
            </a:r>
            <a:r>
              <a:rPr lang="en-US" dirty="0" smtClean="0">
                <a:latin typeface="Helvetica Light"/>
              </a:rPr>
              <a:t>(1818, 2</a:t>
            </a:r>
            <a:r>
              <a:rPr lang="en-US" baseline="30000" dirty="0" smtClean="0">
                <a:latin typeface="Helvetica Light"/>
              </a:rPr>
              <a:t>nd</a:t>
            </a:r>
            <a:r>
              <a:rPr lang="en-US" dirty="0" smtClean="0">
                <a:latin typeface="Helvetica Light"/>
              </a:rPr>
              <a:t> ed. 1844, 3</a:t>
            </a:r>
            <a:r>
              <a:rPr lang="en-US" baseline="30000" dirty="0" smtClean="0">
                <a:latin typeface="Helvetica Light"/>
              </a:rPr>
              <a:t>rd</a:t>
            </a:r>
            <a:r>
              <a:rPr lang="en-US" dirty="0" smtClean="0">
                <a:latin typeface="Helvetica Light"/>
              </a:rPr>
              <a:t> ed. 1859)</a:t>
            </a:r>
          </a:p>
          <a:p>
            <a:endParaRPr lang="en-US" dirty="0" smtClean="0">
              <a:latin typeface="Helvetica Light"/>
              <a:cs typeface="Helvetica Light"/>
            </a:endParaRPr>
          </a:p>
          <a:p>
            <a:pPr algn="ctr"/>
            <a:endParaRPr lang="en-US" dirty="0" smtClean="0">
              <a:latin typeface="Helvetica Light"/>
              <a:cs typeface="Helvetica Light"/>
            </a:endParaRPr>
          </a:p>
          <a:p>
            <a:pPr algn="ctr"/>
            <a:endParaRPr lang="en-US" dirty="0">
              <a:latin typeface="Helvetica Light"/>
              <a:cs typeface="Helvetica Ligh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4901" y="991607"/>
            <a:ext cx="3053380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500" dirty="0">
                <a:latin typeface="Helvetica Light"/>
                <a:cs typeface="Helvetica Light"/>
              </a:rPr>
              <a:t>P</a:t>
            </a:r>
            <a:r>
              <a:rPr lang="en-US" sz="2500" dirty="0" smtClean="0">
                <a:latin typeface="Helvetica Light"/>
                <a:cs typeface="Helvetica Light"/>
              </a:rPr>
              <a:t>erennial Questions</a:t>
            </a:r>
            <a:endParaRPr lang="en-US" sz="2500" dirty="0"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057535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3632" y="638260"/>
            <a:ext cx="9127414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Helvetica Light"/>
                <a:cs typeface="Helvetica Light"/>
              </a:rPr>
              <a:t>Will:  striving</a:t>
            </a:r>
            <a:r>
              <a:rPr lang="en-US" dirty="0" smtClean="0">
                <a:latin typeface="Helvetica Light"/>
                <a:cs typeface="Helvetica Light"/>
              </a:rPr>
              <a:t>, conflict, tumult, agitation  </a:t>
            </a:r>
          </a:p>
          <a:p>
            <a:endParaRPr lang="en-US" dirty="0" smtClean="0">
              <a:latin typeface="Helvetica Light"/>
              <a:cs typeface="Helvetica Light"/>
            </a:endParaRPr>
          </a:p>
          <a:p>
            <a:r>
              <a:rPr lang="en-US" dirty="0" smtClean="0">
                <a:latin typeface="Helvetica Light"/>
                <a:cs typeface="Helvetica Light"/>
              </a:rPr>
              <a:t>blind inclination — from </a:t>
            </a:r>
            <a:r>
              <a:rPr lang="en-US" dirty="0" err="1" smtClean="0">
                <a:latin typeface="Helvetica Light"/>
                <a:cs typeface="Helvetica Light"/>
              </a:rPr>
              <a:t>energistic</a:t>
            </a:r>
            <a:r>
              <a:rPr lang="en-US" dirty="0" smtClean="0">
                <a:latin typeface="Helvetica Light"/>
                <a:cs typeface="Helvetica Light"/>
              </a:rPr>
              <a:t> forces and physical matter to self-consciousness</a:t>
            </a:r>
            <a:endParaRPr lang="en-US" dirty="0" smtClean="0">
              <a:latin typeface="Helvetica Light"/>
              <a:cs typeface="Helvetica Light"/>
            </a:endParaRPr>
          </a:p>
          <a:p>
            <a:endParaRPr lang="en-US" dirty="0" smtClean="0">
              <a:latin typeface="Helvetica Light"/>
              <a:cs typeface="Helvetica Light"/>
            </a:endParaRPr>
          </a:p>
          <a:p>
            <a:r>
              <a:rPr lang="en-US" dirty="0">
                <a:latin typeface="Helvetica Light"/>
                <a:cs typeface="Helvetica Light"/>
              </a:rPr>
              <a:t>	</a:t>
            </a:r>
            <a:r>
              <a:rPr lang="en-US" dirty="0" smtClean="0">
                <a:latin typeface="Helvetica Light"/>
                <a:cs typeface="Helvetica Light"/>
              </a:rPr>
              <a:t>						</a:t>
            </a:r>
            <a:endParaRPr lang="en-US" dirty="0">
              <a:latin typeface="Helvetica Light"/>
              <a:cs typeface="Helvetica Light"/>
            </a:endParaRPr>
          </a:p>
          <a:p>
            <a:endParaRPr lang="en-US" dirty="0" smtClean="0">
              <a:latin typeface="Helvetica Light"/>
              <a:cs typeface="Helvetica Light"/>
            </a:endParaRPr>
          </a:p>
        </p:txBody>
      </p:sp>
      <p:pic>
        <p:nvPicPr>
          <p:cNvPr id="7" name="Picture 6" descr="purit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814771"/>
            <a:ext cx="9144000" cy="3805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074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3632" y="638260"/>
            <a:ext cx="9127414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Helvetica Light"/>
                <a:cs typeface="Helvetica Light"/>
              </a:rPr>
              <a:t>Will:  striving</a:t>
            </a:r>
            <a:r>
              <a:rPr lang="en-US" dirty="0" smtClean="0">
                <a:latin typeface="Helvetica Light"/>
                <a:cs typeface="Helvetica Light"/>
              </a:rPr>
              <a:t>, conflict, tumult, agitation  </a:t>
            </a:r>
          </a:p>
          <a:p>
            <a:endParaRPr lang="en-US" dirty="0" smtClean="0">
              <a:latin typeface="Helvetica Light"/>
              <a:cs typeface="Helvetica Light"/>
            </a:endParaRPr>
          </a:p>
          <a:p>
            <a:r>
              <a:rPr lang="en-US" dirty="0" smtClean="0">
                <a:latin typeface="Helvetica Light"/>
                <a:cs typeface="Helvetica Light"/>
              </a:rPr>
              <a:t>blind inclination — from </a:t>
            </a:r>
            <a:r>
              <a:rPr lang="en-US" dirty="0" err="1" smtClean="0">
                <a:latin typeface="Helvetica Light"/>
                <a:cs typeface="Helvetica Light"/>
              </a:rPr>
              <a:t>energistic</a:t>
            </a:r>
            <a:r>
              <a:rPr lang="en-US" dirty="0" smtClean="0">
                <a:latin typeface="Helvetica Light"/>
                <a:cs typeface="Helvetica Light"/>
              </a:rPr>
              <a:t> forces and physical matter to self-consciousness</a:t>
            </a:r>
            <a:endParaRPr lang="en-US" dirty="0" smtClean="0">
              <a:latin typeface="Helvetica Light"/>
              <a:cs typeface="Helvetica Light"/>
            </a:endParaRPr>
          </a:p>
          <a:p>
            <a:endParaRPr lang="en-US" dirty="0" smtClean="0">
              <a:latin typeface="Helvetica Light"/>
              <a:cs typeface="Helvetica Light"/>
            </a:endParaRPr>
          </a:p>
          <a:p>
            <a:r>
              <a:rPr lang="en-US" dirty="0">
                <a:latin typeface="Helvetica Light"/>
                <a:cs typeface="Helvetica Light"/>
              </a:rPr>
              <a:t>	</a:t>
            </a:r>
            <a:r>
              <a:rPr lang="en-US" dirty="0" smtClean="0">
                <a:latin typeface="Helvetica Light"/>
                <a:cs typeface="Helvetica Light"/>
              </a:rPr>
              <a:t>						</a:t>
            </a:r>
            <a:endParaRPr lang="en-US" dirty="0">
              <a:latin typeface="Helvetica Light"/>
              <a:cs typeface="Helvetica Light"/>
            </a:endParaRPr>
          </a:p>
          <a:p>
            <a:endParaRPr lang="en-US" dirty="0" smtClean="0">
              <a:latin typeface="Helvetica Light"/>
              <a:cs typeface="Helvetica Light"/>
            </a:endParaRPr>
          </a:p>
        </p:txBody>
      </p:sp>
      <p:pic>
        <p:nvPicPr>
          <p:cNvPr id="5" name="Picture 4" descr="Cu11kH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5940"/>
            <a:ext cx="9144000" cy="253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1492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3632" y="638260"/>
            <a:ext cx="9127414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Helvetica Light"/>
                <a:cs typeface="Helvetica Light"/>
              </a:rPr>
              <a:t>Will:  striving</a:t>
            </a:r>
            <a:r>
              <a:rPr lang="en-US" dirty="0" smtClean="0">
                <a:latin typeface="Helvetica Light"/>
                <a:cs typeface="Helvetica Light"/>
              </a:rPr>
              <a:t>, conflict, tumult, agitation  </a:t>
            </a:r>
          </a:p>
          <a:p>
            <a:endParaRPr lang="en-US" dirty="0" smtClean="0">
              <a:latin typeface="Helvetica Light"/>
              <a:cs typeface="Helvetica Light"/>
            </a:endParaRPr>
          </a:p>
          <a:p>
            <a:r>
              <a:rPr lang="en-US" dirty="0" smtClean="0">
                <a:latin typeface="Helvetica Light"/>
                <a:cs typeface="Helvetica Light"/>
              </a:rPr>
              <a:t>blind inclination — from </a:t>
            </a:r>
            <a:r>
              <a:rPr lang="en-US" dirty="0" err="1" smtClean="0">
                <a:latin typeface="Helvetica Light"/>
                <a:cs typeface="Helvetica Light"/>
              </a:rPr>
              <a:t>energistic</a:t>
            </a:r>
            <a:r>
              <a:rPr lang="en-US" dirty="0" smtClean="0">
                <a:latin typeface="Helvetica Light"/>
                <a:cs typeface="Helvetica Light"/>
              </a:rPr>
              <a:t> forces and physical matter to self-consciousness</a:t>
            </a:r>
            <a:endParaRPr lang="en-US" dirty="0" smtClean="0">
              <a:latin typeface="Helvetica Light"/>
              <a:cs typeface="Helvetica Light"/>
            </a:endParaRPr>
          </a:p>
          <a:p>
            <a:endParaRPr lang="en-US" dirty="0" smtClean="0">
              <a:latin typeface="Helvetica Light"/>
              <a:cs typeface="Helvetica Light"/>
            </a:endParaRPr>
          </a:p>
          <a:p>
            <a:r>
              <a:rPr lang="en-US" dirty="0">
                <a:latin typeface="Helvetica Light"/>
                <a:cs typeface="Helvetica Light"/>
              </a:rPr>
              <a:t>	</a:t>
            </a:r>
            <a:r>
              <a:rPr lang="en-US" dirty="0" smtClean="0">
                <a:latin typeface="Helvetica Light"/>
                <a:cs typeface="Helvetica Light"/>
              </a:rPr>
              <a:t>						</a:t>
            </a:r>
            <a:endParaRPr lang="en-US" dirty="0">
              <a:latin typeface="Helvetica Light"/>
              <a:cs typeface="Helvetica Light"/>
            </a:endParaRPr>
          </a:p>
          <a:p>
            <a:endParaRPr lang="en-US" dirty="0" smtClean="0">
              <a:latin typeface="Helvetica Light"/>
              <a:cs typeface="Helvetica Light"/>
            </a:endParaRPr>
          </a:p>
        </p:txBody>
      </p:sp>
      <p:pic>
        <p:nvPicPr>
          <p:cNvPr id="5" name="Picture 4" descr="Cu11kH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5940"/>
            <a:ext cx="9144000" cy="25366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2486" y="4656475"/>
            <a:ext cx="8164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 Light"/>
                <a:cs typeface="Helvetica Light"/>
              </a:rPr>
              <a:t>In Darwinian terms: </a:t>
            </a:r>
          </a:p>
          <a:p>
            <a:r>
              <a:rPr lang="en-US" dirty="0" smtClean="0">
                <a:latin typeface="Helvetica Light"/>
                <a:cs typeface="Helvetica Light"/>
              </a:rPr>
              <a:t>c</a:t>
            </a:r>
            <a:r>
              <a:rPr lang="en-US" dirty="0" smtClean="0">
                <a:latin typeface="Helvetica Light"/>
                <a:cs typeface="Helvetica Light"/>
              </a:rPr>
              <a:t>onsciousness / reason is at best just a chance adaptation, useful for survival</a:t>
            </a:r>
          </a:p>
        </p:txBody>
      </p:sp>
    </p:spTree>
    <p:extLst>
      <p:ext uri="{BB962C8B-B14F-4D97-AF65-F5344CB8AC3E}">
        <p14:creationId xmlns:p14="http://schemas.microsoft.com/office/powerpoint/2010/main" val="8022517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3632" y="638260"/>
            <a:ext cx="9127414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Helvetica Light"/>
                <a:cs typeface="Helvetica Light"/>
              </a:rPr>
              <a:t>Will:  striving</a:t>
            </a:r>
            <a:r>
              <a:rPr lang="en-US" dirty="0" smtClean="0">
                <a:latin typeface="Helvetica Light"/>
                <a:cs typeface="Helvetica Light"/>
              </a:rPr>
              <a:t>, conflict, tumult, agitation  </a:t>
            </a:r>
          </a:p>
          <a:p>
            <a:endParaRPr lang="en-US" dirty="0" smtClean="0">
              <a:latin typeface="Helvetica Light"/>
              <a:cs typeface="Helvetica Light"/>
            </a:endParaRPr>
          </a:p>
          <a:p>
            <a:r>
              <a:rPr lang="en-US" dirty="0" smtClean="0">
                <a:latin typeface="Helvetica Light"/>
                <a:cs typeface="Helvetica Light"/>
              </a:rPr>
              <a:t>blind inclination — from </a:t>
            </a:r>
            <a:r>
              <a:rPr lang="en-US" dirty="0" err="1" smtClean="0">
                <a:latin typeface="Helvetica Light"/>
                <a:cs typeface="Helvetica Light"/>
              </a:rPr>
              <a:t>energistic</a:t>
            </a:r>
            <a:r>
              <a:rPr lang="en-US" dirty="0" smtClean="0">
                <a:latin typeface="Helvetica Light"/>
                <a:cs typeface="Helvetica Light"/>
              </a:rPr>
              <a:t> forces and physical matter to self-consciousness</a:t>
            </a:r>
            <a:endParaRPr lang="en-US" dirty="0" smtClean="0">
              <a:latin typeface="Helvetica Light"/>
              <a:cs typeface="Helvetica Light"/>
            </a:endParaRPr>
          </a:p>
          <a:p>
            <a:endParaRPr lang="en-US" dirty="0" smtClean="0">
              <a:latin typeface="Helvetica Light"/>
              <a:cs typeface="Helvetica Light"/>
            </a:endParaRPr>
          </a:p>
          <a:p>
            <a:r>
              <a:rPr lang="en-US" dirty="0">
                <a:latin typeface="Helvetica Light"/>
                <a:cs typeface="Helvetica Light"/>
              </a:rPr>
              <a:t>	</a:t>
            </a:r>
            <a:r>
              <a:rPr lang="en-US" dirty="0" smtClean="0">
                <a:latin typeface="Helvetica Light"/>
                <a:cs typeface="Helvetica Light"/>
              </a:rPr>
              <a:t>						</a:t>
            </a:r>
            <a:endParaRPr lang="en-US" dirty="0">
              <a:latin typeface="Helvetica Light"/>
              <a:cs typeface="Helvetica Light"/>
            </a:endParaRPr>
          </a:p>
          <a:p>
            <a:endParaRPr lang="en-US" dirty="0" smtClean="0">
              <a:latin typeface="Helvetica Light"/>
              <a:cs typeface="Helvetica Light"/>
            </a:endParaRPr>
          </a:p>
        </p:txBody>
      </p:sp>
      <p:pic>
        <p:nvPicPr>
          <p:cNvPr id="5" name="Picture 4" descr="Cu11kH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5940"/>
            <a:ext cx="9144000" cy="25366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2486" y="4656475"/>
            <a:ext cx="816496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 Light"/>
                <a:cs typeface="Helvetica Light"/>
              </a:rPr>
              <a:t>In Darwinian terms: </a:t>
            </a:r>
          </a:p>
          <a:p>
            <a:r>
              <a:rPr lang="en-US" dirty="0" smtClean="0">
                <a:latin typeface="Helvetica Light"/>
                <a:cs typeface="Helvetica Light"/>
              </a:rPr>
              <a:t>c</a:t>
            </a:r>
            <a:r>
              <a:rPr lang="en-US" dirty="0" smtClean="0">
                <a:latin typeface="Helvetica Light"/>
                <a:cs typeface="Helvetica Light"/>
              </a:rPr>
              <a:t>onsciousness / reason is at best just a chance adaptation, useful for survival</a:t>
            </a:r>
          </a:p>
          <a:p>
            <a:endParaRPr lang="en-US" dirty="0">
              <a:latin typeface="Helvetica Light"/>
              <a:cs typeface="Helvetica Light"/>
            </a:endParaRPr>
          </a:p>
          <a:p>
            <a:r>
              <a:rPr lang="en-US" dirty="0" smtClean="0">
                <a:latin typeface="Helvetica Light"/>
                <a:cs typeface="Helvetica Light"/>
              </a:rPr>
              <a:t>Schopenhauer: it’s worse — </a:t>
            </a:r>
          </a:p>
          <a:p>
            <a:r>
              <a:rPr lang="en-US" dirty="0" smtClean="0">
                <a:latin typeface="Helvetica Light"/>
                <a:cs typeface="Helvetica Light"/>
              </a:rPr>
              <a:t>reason is what uncovers our inexorable misery, meaninglessness</a:t>
            </a:r>
            <a:r>
              <a:rPr lang="en-US" dirty="0" smtClean="0">
                <a:latin typeface="Helvetica Light"/>
                <a:cs typeface="Helvetica Light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4548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1032</Words>
  <Application>Microsoft Macintosh PowerPoint</Application>
  <PresentationFormat>On-screen Show (4:3)</PresentationFormat>
  <Paragraphs>259</Paragraphs>
  <Slides>23</Slides>
  <Notes>12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Washington School of Music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Huck Hodge</dc:creator>
  <cp:lastModifiedBy>Huck Hodge</cp:lastModifiedBy>
  <cp:revision>10</cp:revision>
  <dcterms:created xsi:type="dcterms:W3CDTF">2018-06-25T22:57:31Z</dcterms:created>
  <dcterms:modified xsi:type="dcterms:W3CDTF">2018-06-26T00:32:44Z</dcterms:modified>
</cp:coreProperties>
</file>