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95" r:id="rId3"/>
    <p:sldId id="296" r:id="rId4"/>
    <p:sldId id="297" r:id="rId5"/>
    <p:sldId id="298" r:id="rId6"/>
    <p:sldId id="299" r:id="rId7"/>
    <p:sldId id="291" r:id="rId8"/>
    <p:sldId id="271" r:id="rId9"/>
    <p:sldId id="272" r:id="rId10"/>
    <p:sldId id="273" r:id="rId11"/>
    <p:sldId id="256" r:id="rId12"/>
    <p:sldId id="275" r:id="rId13"/>
    <p:sldId id="257" r:id="rId14"/>
    <p:sldId id="277" r:id="rId15"/>
    <p:sldId id="278" r:id="rId16"/>
    <p:sldId id="279" r:id="rId17"/>
    <p:sldId id="280" r:id="rId18"/>
    <p:sldId id="276" r:id="rId19"/>
    <p:sldId id="281" r:id="rId20"/>
    <p:sldId id="282" r:id="rId21"/>
    <p:sldId id="258" r:id="rId22"/>
    <p:sldId id="259" r:id="rId23"/>
    <p:sldId id="260" r:id="rId24"/>
    <p:sldId id="283" r:id="rId25"/>
    <p:sldId id="284" r:id="rId26"/>
    <p:sldId id="285" r:id="rId27"/>
    <p:sldId id="286" r:id="rId28"/>
    <p:sldId id="287" r:id="rId29"/>
    <p:sldId id="261" r:id="rId30"/>
    <p:sldId id="288" r:id="rId31"/>
    <p:sldId id="266" r:id="rId32"/>
    <p:sldId id="267" r:id="rId33"/>
    <p:sldId id="289" r:id="rId34"/>
    <p:sldId id="290" r:id="rId35"/>
    <p:sldId id="300" r:id="rId36"/>
    <p:sldId id="301" r:id="rId37"/>
    <p:sldId id="30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8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5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7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27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5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6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9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7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4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6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34BF2-5AAD-6A42-B0A1-DA390FD685B4}" type="datetimeFigureOut">
              <a:rPr lang="en-US" smtClean="0"/>
              <a:t>6/20/21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4E4BC-910E-DB4A-9A4E-86DFD701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8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Crash Course in Ethics and Aesthetics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9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3715" y="1195486"/>
            <a:ext cx="324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Autonomy / </a:t>
            </a:r>
            <a:r>
              <a:rPr lang="en-US" sz="2400" b="1" dirty="0" err="1" smtClean="0"/>
              <a:t>Organicism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2199304"/>
            <a:ext cx="445446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Q: Is music’s main value practical?</a:t>
            </a:r>
            <a:endParaRPr lang="en-US" sz="2400" dirty="0"/>
          </a:p>
          <a:p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patial / mathematical reasoning</a:t>
            </a:r>
          </a:p>
          <a:p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ocial value -&gt; community building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nhances job prospect?</a:t>
            </a:r>
          </a:p>
          <a:p>
            <a:endParaRPr lang="en-US" dirty="0"/>
          </a:p>
          <a:p>
            <a:r>
              <a:rPr lang="en-US" dirty="0" smtClean="0"/>
              <a:t>— OR — is it valuable, for its own sake?</a:t>
            </a:r>
          </a:p>
        </p:txBody>
      </p:sp>
    </p:spTree>
    <p:extLst>
      <p:ext uri="{BB962C8B-B14F-4D97-AF65-F5344CB8AC3E}">
        <p14:creationId xmlns:p14="http://schemas.microsoft.com/office/powerpoint/2010/main" val="78612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3715" y="1195486"/>
            <a:ext cx="324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Autonomy / </a:t>
            </a:r>
            <a:r>
              <a:rPr lang="en-US" sz="2400" b="1" dirty="0" err="1" smtClean="0"/>
              <a:t>Organicism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03715" y="2199304"/>
            <a:ext cx="2626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autonomous artwork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715" y="282536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 = self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3715" y="3280663"/>
            <a:ext cx="3183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nomous</a:t>
            </a:r>
            <a:r>
              <a:rPr lang="en-US" dirty="0"/>
              <a:t> -&gt; </a:t>
            </a:r>
            <a:r>
              <a:rPr lang="en-US" dirty="0" err="1"/>
              <a:t>nomos</a:t>
            </a:r>
            <a:r>
              <a:rPr lang="en-US" dirty="0"/>
              <a:t> (</a:t>
            </a:r>
            <a:r>
              <a:rPr lang="en-US" dirty="0" err="1"/>
              <a:t>νομός</a:t>
            </a:r>
            <a:r>
              <a:rPr lang="en-US" dirty="0"/>
              <a:t>) = law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3715" y="3926994"/>
            <a:ext cx="6998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autonomous thing (e.g., person, etc.) something that "gives law to itself”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8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3715" y="1195486"/>
            <a:ext cx="324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Autonomy / </a:t>
            </a:r>
            <a:r>
              <a:rPr lang="en-US" sz="2400" b="1" dirty="0" err="1" smtClean="0"/>
              <a:t>Organicism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00940" y="2069085"/>
            <a:ext cx="4839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Immanuel Kant, The Critique of Judgment (1790)</a:t>
            </a:r>
          </a:p>
          <a:p>
            <a:endParaRPr lang="en-US" dirty="0"/>
          </a:p>
        </p:txBody>
      </p:sp>
      <p:pic>
        <p:nvPicPr>
          <p:cNvPr id="2" name="Picture 1" descr="k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07" y="2663600"/>
            <a:ext cx="3202149" cy="414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5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Ethics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6380" y="1055038"/>
            <a:ext cx="348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Autonomy: Choice vs. </a:t>
            </a:r>
            <a:r>
              <a:rPr lang="en-US" dirty="0"/>
              <a:t>Determinism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9973" y="1733270"/>
            <a:ext cx="429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an action be </a:t>
            </a:r>
            <a:r>
              <a:rPr lang="en-US" dirty="0" err="1" smtClean="0"/>
              <a:t>im</a:t>
            </a:r>
            <a:r>
              <a:rPr lang="en-US" dirty="0" smtClean="0"/>
              <a:t>/moral if it is </a:t>
            </a:r>
            <a:r>
              <a:rPr lang="en-US" dirty="0" err="1" smtClean="0"/>
              <a:t>unchosen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49973" y="2299586"/>
            <a:ext cx="42326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dirty="0" smtClean="0"/>
              <a:t>ex: boulder killing </a:t>
            </a:r>
            <a:r>
              <a:rPr lang="en-US" dirty="0"/>
              <a:t>a person vs. murder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	</a:t>
            </a:r>
            <a:r>
              <a:rPr lang="en-US" dirty="0" smtClean="0"/>
              <a:t>what about insanity?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9973" y="3518023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uman </a:t>
            </a:r>
            <a:r>
              <a:rPr lang="en-US" dirty="0"/>
              <a:t>autonomy is bound up with </a:t>
            </a:r>
            <a:r>
              <a:rPr lang="en-US" b="1" u="sng" dirty="0"/>
              <a:t>rationality </a:t>
            </a:r>
          </a:p>
        </p:txBody>
      </p:sp>
    </p:spTree>
    <p:extLst>
      <p:ext uri="{BB962C8B-B14F-4D97-AF65-F5344CB8AC3E}">
        <p14:creationId xmlns:p14="http://schemas.microsoft.com/office/powerpoint/2010/main" val="286704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0414" y="3244334"/>
            <a:ext cx="2321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All humans are </a:t>
            </a:r>
            <a:r>
              <a:rPr lang="en-US" dirty="0" smtClean="0"/>
              <a:t>mortal.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35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0414" y="3244334"/>
            <a:ext cx="2321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All humans are </a:t>
            </a:r>
            <a:r>
              <a:rPr lang="en-US" dirty="0" smtClean="0"/>
              <a:t>mortal.</a:t>
            </a:r>
          </a:p>
          <a:p>
            <a:r>
              <a:rPr lang="en-US" dirty="0" smtClean="0"/>
              <a:t>Socrates is a human.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50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0414" y="3244334"/>
            <a:ext cx="23214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All humans are </a:t>
            </a:r>
            <a:r>
              <a:rPr lang="en-US" dirty="0" smtClean="0"/>
              <a:t>mortal.</a:t>
            </a:r>
          </a:p>
          <a:p>
            <a:r>
              <a:rPr lang="en-US" dirty="0" smtClean="0"/>
              <a:t>Socrates is a human.</a:t>
            </a:r>
          </a:p>
          <a:p>
            <a:endParaRPr lang="en-US" dirty="0"/>
          </a:p>
          <a:p>
            <a:r>
              <a:rPr lang="en-US" dirty="0" smtClean="0"/>
              <a:t>Therefore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820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0414" y="3244334"/>
            <a:ext cx="28847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All humans are </a:t>
            </a:r>
            <a:r>
              <a:rPr lang="en-US" dirty="0" smtClean="0"/>
              <a:t>mortal.</a:t>
            </a:r>
          </a:p>
          <a:p>
            <a:r>
              <a:rPr lang="en-US" dirty="0" smtClean="0"/>
              <a:t>Socrates is a human.</a:t>
            </a:r>
          </a:p>
          <a:p>
            <a:endParaRPr lang="en-US" dirty="0"/>
          </a:p>
          <a:p>
            <a:r>
              <a:rPr lang="en-US" dirty="0" smtClean="0"/>
              <a:t>Therefore </a:t>
            </a:r>
            <a:r>
              <a:rPr lang="en-US" dirty="0"/>
              <a:t>S</a:t>
            </a:r>
            <a:r>
              <a:rPr lang="en-US" dirty="0" smtClean="0"/>
              <a:t>ocrates is mortal.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64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Ethics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9973" y="1161164"/>
            <a:ext cx="6806220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Rationality is </a:t>
            </a:r>
            <a:r>
              <a:rPr lang="en-US" u="sng" dirty="0"/>
              <a:t>self-</a:t>
            </a:r>
            <a:r>
              <a:rPr lang="en-US" u="sng" dirty="0" smtClean="0"/>
              <a:t>consistent</a:t>
            </a:r>
            <a:r>
              <a:rPr lang="en-US" dirty="0" smtClean="0"/>
              <a:t>, </a:t>
            </a:r>
            <a:r>
              <a:rPr lang="en-US" u="sng" dirty="0" smtClean="0"/>
              <a:t>coherent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u="sng" dirty="0" smtClean="0"/>
              <a:t>self</a:t>
            </a:r>
            <a:r>
              <a:rPr lang="en-US" u="sng" dirty="0"/>
              <a:t>-determining</a:t>
            </a:r>
            <a:r>
              <a:rPr lang="en-US" dirty="0"/>
              <a:t> </a:t>
            </a:r>
            <a:r>
              <a:rPr lang="en-US" dirty="0" smtClean="0"/>
              <a:t>(autonomous)</a:t>
            </a:r>
            <a:r>
              <a:rPr lang="en-US" dirty="0"/>
              <a:t>		</a:t>
            </a:r>
            <a:endParaRPr lang="en-US" dirty="0" smtClean="0"/>
          </a:p>
          <a:p>
            <a:r>
              <a:rPr lang="en-US" dirty="0" smtClean="0"/>
              <a:t>Autonomy is a special sort of freedom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		Negative </a:t>
            </a:r>
            <a:r>
              <a:rPr lang="en-US" dirty="0" smtClean="0"/>
              <a:t>Freedom: an absence of restrictions on us</a:t>
            </a:r>
            <a:endParaRPr lang="en-US" dirty="0"/>
          </a:p>
          <a:p>
            <a:r>
              <a:rPr lang="en-US" dirty="0" smtClean="0"/>
              <a:t>		Positive Freedom: our higher nature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		</a:t>
            </a:r>
            <a:r>
              <a:rPr lang="en-US" dirty="0" smtClean="0"/>
              <a:t>(ex. </a:t>
            </a:r>
            <a:r>
              <a:rPr lang="en-US" dirty="0"/>
              <a:t>the rich junkie)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9973" y="5549348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do consistency, coherence, and self-determination have to do with art?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Ethics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9973" y="1161164"/>
            <a:ext cx="4226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Autonomy is something everyone shares in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52638" y="2084494"/>
            <a:ext cx="6675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“So act that you treat humanity, whether in your own person or in the person of any other, always at the same time as an end, never merely as a means.</a:t>
            </a:r>
            <a:r>
              <a:rPr lang="en-US" i="1" dirty="0" smtClean="0"/>
              <a:t>”</a:t>
            </a:r>
          </a:p>
          <a:p>
            <a:endParaRPr lang="en-US" dirty="0" smtClean="0"/>
          </a:p>
          <a:p>
            <a:r>
              <a:rPr lang="en-US" dirty="0" smtClean="0"/>
              <a:t>(Immanuel Kant, </a:t>
            </a:r>
            <a:r>
              <a:rPr lang="en-US" i="1" dirty="0" smtClean="0"/>
              <a:t>Groundwork for the Metaphysics of Morals</a:t>
            </a:r>
            <a:r>
              <a:rPr lang="en-US" dirty="0" smtClean="0"/>
              <a:t>, p. 429)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Hence: exploitation is </a:t>
            </a:r>
            <a:r>
              <a:rPr lang="en-US" i="1" u="sng" dirty="0" smtClean="0"/>
              <a:t>very</a:t>
            </a:r>
            <a:r>
              <a:rPr lang="en-US" dirty="0" smtClean="0"/>
              <a:t> bad.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8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3715" y="1739890"/>
            <a:ext cx="7622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 smtClean="0"/>
              <a:t>What </a:t>
            </a:r>
            <a:r>
              <a:rPr lang="en-US" dirty="0"/>
              <a:t>is involved with experiencing something aesthetically, </a:t>
            </a:r>
            <a:r>
              <a:rPr lang="en-US" dirty="0" smtClean="0"/>
              <a:t>as </a:t>
            </a:r>
            <a:r>
              <a:rPr lang="en-US" dirty="0"/>
              <a:t>opposed to </a:t>
            </a:r>
            <a:endParaRPr lang="en-US" dirty="0" smtClean="0"/>
          </a:p>
          <a:p>
            <a:r>
              <a:rPr lang="en-US" dirty="0" smtClean="0"/>
              <a:t>other </a:t>
            </a:r>
            <a:r>
              <a:rPr lang="en-US" dirty="0"/>
              <a:t>ways of experiencing the world?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5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Ethics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9973" y="1161164"/>
            <a:ext cx="4226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Autonomy is something everyone shares in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9973" y="5549348"/>
            <a:ext cx="7105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</a:t>
            </a:r>
            <a:r>
              <a:rPr lang="en-US" dirty="0" smtClean="0"/>
              <a:t>does freedom/autonomy — </a:t>
            </a:r>
          </a:p>
          <a:p>
            <a:r>
              <a:rPr lang="en-US" dirty="0"/>
              <a:t>	</a:t>
            </a:r>
            <a:r>
              <a:rPr lang="en-US" dirty="0" smtClean="0"/>
              <a:t>		self</a:t>
            </a:r>
            <a:r>
              <a:rPr lang="en-US" dirty="0"/>
              <a:t>-</a:t>
            </a:r>
            <a:r>
              <a:rPr lang="en-US" dirty="0" smtClean="0"/>
              <a:t>determination/self-consistency</a:t>
            </a:r>
            <a:r>
              <a:rPr lang="en-US" dirty="0"/>
              <a:t> </a:t>
            </a:r>
            <a:r>
              <a:rPr lang="en-US" dirty="0" smtClean="0"/>
              <a:t>— have </a:t>
            </a:r>
            <a:r>
              <a:rPr lang="en-US" dirty="0"/>
              <a:t>to do with art?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52638" y="2084494"/>
            <a:ext cx="6675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“So act that you treat humanity, whether in your own person or in the person of any other, always at the same time as an end, never merely as a means.</a:t>
            </a:r>
            <a:r>
              <a:rPr lang="en-US" i="1" dirty="0" smtClean="0"/>
              <a:t>”</a:t>
            </a:r>
          </a:p>
          <a:p>
            <a:endParaRPr lang="en-US" dirty="0" smtClean="0"/>
          </a:p>
          <a:p>
            <a:r>
              <a:rPr lang="en-US" dirty="0" smtClean="0"/>
              <a:t>(Immanuel Kant, </a:t>
            </a:r>
            <a:r>
              <a:rPr lang="en-US" i="1" dirty="0" smtClean="0"/>
              <a:t>Groundwork for the Metaphysics of Morals</a:t>
            </a:r>
            <a:r>
              <a:rPr lang="en-US" dirty="0" smtClean="0"/>
              <a:t>, p. 429)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Hence: exploitation is </a:t>
            </a:r>
            <a:r>
              <a:rPr lang="en-US" i="1" u="sng" dirty="0" smtClean="0"/>
              <a:t>very</a:t>
            </a:r>
            <a:r>
              <a:rPr lang="en-US" dirty="0" smtClean="0"/>
              <a:t> bad.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8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1178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Aesthetics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6380" y="1055038"/>
            <a:ext cx="22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Choice / Determinism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8629" y="1681787"/>
            <a:ext cx="57477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Aesthetic experience is the mode of </a:t>
            </a:r>
            <a:r>
              <a:rPr lang="en-US" i="1" dirty="0"/>
              <a:t>experiencing</a:t>
            </a:r>
            <a:r>
              <a:rPr lang="en-US" dirty="0"/>
              <a:t> the world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which we are most free</a:t>
            </a:r>
          </a:p>
          <a:p>
            <a:endParaRPr lang="en-US" dirty="0" smtClean="0"/>
          </a:p>
          <a:p>
            <a:r>
              <a:rPr lang="en-US" dirty="0" smtClean="0"/>
              <a:t>(Self-)Interest</a:t>
            </a:r>
          </a:p>
          <a:p>
            <a:r>
              <a:rPr lang="en-US" dirty="0"/>
              <a:t> </a:t>
            </a:r>
          </a:p>
          <a:p>
            <a:r>
              <a:rPr lang="en-US" dirty="0" smtClean="0"/>
              <a:t>Purpose (German: </a:t>
            </a:r>
            <a:r>
              <a:rPr lang="en-US" i="1" dirty="0" err="1" smtClean="0"/>
              <a:t>Zweck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04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1178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Aesthetics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6380" y="1055038"/>
            <a:ext cx="59554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Interest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To experience something aesthetically is to experience it</a:t>
            </a:r>
          </a:p>
          <a:p>
            <a:r>
              <a:rPr lang="en-US" dirty="0" smtClean="0"/>
              <a:t>	disinterestedly i.e., </a:t>
            </a:r>
            <a:r>
              <a:rPr lang="en-US" dirty="0"/>
              <a:t>without </a:t>
            </a:r>
            <a:r>
              <a:rPr lang="en-US" dirty="0" smtClean="0"/>
              <a:t>self</a:t>
            </a:r>
            <a:r>
              <a:rPr lang="en-US" dirty="0"/>
              <a:t>-interest </a:t>
            </a:r>
            <a:endParaRPr lang="en-US" dirty="0" smtClean="0"/>
          </a:p>
          <a:p>
            <a:r>
              <a:rPr lang="en-US" dirty="0" smtClean="0"/>
              <a:t>		The Nude in art</a:t>
            </a:r>
          </a:p>
          <a:p>
            <a:r>
              <a:rPr lang="en-US" dirty="0" smtClean="0"/>
              <a:t>		Still life</a:t>
            </a:r>
          </a:p>
          <a:p>
            <a:r>
              <a:rPr lang="en-US" dirty="0" smtClean="0"/>
              <a:t>		Tree </a:t>
            </a:r>
          </a:p>
          <a:p>
            <a:r>
              <a:rPr lang="en-US" dirty="0" smtClean="0"/>
              <a:t>		</a:t>
            </a:r>
            <a:endParaRPr lang="en-US" i="1" u="sng" dirty="0" smtClean="0"/>
          </a:p>
          <a:p>
            <a:r>
              <a:rPr lang="en-US" dirty="0"/>
              <a:t>	i</a:t>
            </a:r>
            <a:r>
              <a:rPr lang="en-US" dirty="0" smtClean="0"/>
              <a:t>ntrinsic vs. instrumental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80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1178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Aesthetics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6380" y="1055038"/>
            <a:ext cx="470257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Purpose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r>
              <a:rPr lang="en-US" dirty="0" smtClean="0"/>
              <a:t>		To </a:t>
            </a:r>
            <a:r>
              <a:rPr lang="en-US" dirty="0"/>
              <a:t>experience something aesthetically </a:t>
            </a:r>
            <a:endParaRPr lang="en-US" dirty="0" smtClean="0"/>
          </a:p>
          <a:p>
            <a:r>
              <a:rPr lang="en-US" dirty="0" smtClean="0"/>
              <a:t>		is </a:t>
            </a:r>
            <a:r>
              <a:rPr lang="en-US" dirty="0"/>
              <a:t>to experience it as without purpose,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but </a:t>
            </a:r>
            <a:r>
              <a:rPr lang="en-US" dirty="0"/>
              <a:t>with a sense of </a:t>
            </a:r>
            <a:r>
              <a:rPr lang="en-US" i="1" u="sng" dirty="0" smtClean="0"/>
              <a:t>purposiveness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8775" y="2934546"/>
            <a:ext cx="55354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Q: “what are you </a:t>
            </a:r>
            <a:r>
              <a:rPr lang="en-US" dirty="0" err="1"/>
              <a:t>gonna</a:t>
            </a:r>
            <a:r>
              <a:rPr lang="en-US" dirty="0"/>
              <a:t> DO with that music degree?”</a:t>
            </a:r>
          </a:p>
          <a:p>
            <a:endParaRPr lang="en-US" dirty="0" smtClean="0"/>
          </a:p>
          <a:p>
            <a:r>
              <a:rPr lang="en-US" dirty="0" smtClean="0"/>
              <a:t>Q</a:t>
            </a:r>
            <a:r>
              <a:rPr lang="en-US" dirty="0"/>
              <a:t>: “what is music good for, what is its utility?"</a:t>
            </a:r>
          </a:p>
          <a:p>
            <a:r>
              <a:rPr lang="en-US" dirty="0"/>
              <a:t>	A: Strictly speaking, nothing, except its own beauty. 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3827" y="4607383"/>
            <a:ext cx="306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Intrinsic vs. Instrumental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4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Aesthetics </a:t>
            </a:r>
            <a:r>
              <a:rPr lang="en-US" b="1" dirty="0" smtClean="0"/>
              <a:t>+ Ethics: connections</a:t>
            </a:r>
            <a:endParaRPr lang="en-US" b="1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6380" y="1055038"/>
            <a:ext cx="5820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Treat the world / people as autonomous ends in themselves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r>
              <a:rPr lang="en-US" dirty="0" smtClean="0"/>
              <a:t>Intrinsically valuable</a:t>
            </a:r>
          </a:p>
          <a:p>
            <a:endParaRPr lang="en-US" dirty="0"/>
          </a:p>
          <a:p>
            <a:r>
              <a:rPr lang="en-US" dirty="0" smtClean="0"/>
              <a:t>Categorization of the world (formal logic </a:t>
            </a:r>
            <a:r>
              <a:rPr lang="en-US" i="1" dirty="0"/>
              <a:t>L</a:t>
            </a:r>
            <a:r>
              <a:rPr lang="en-US" i="1" dirty="0" smtClean="0"/>
              <a:t>ite</a:t>
            </a:r>
            <a:r>
              <a:rPr lang="en-US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6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Aesthetics </a:t>
            </a:r>
            <a:r>
              <a:rPr lang="en-US" b="1" dirty="0" smtClean="0"/>
              <a:t>+ Ethics: connections</a:t>
            </a:r>
            <a:endParaRPr lang="en-US" b="1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6380" y="1055038"/>
            <a:ext cx="723035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Determinate Judgment:</a:t>
            </a:r>
          </a:p>
          <a:p>
            <a:endParaRPr lang="en-US" dirty="0"/>
          </a:p>
          <a:p>
            <a:r>
              <a:rPr lang="en-US" dirty="0" smtClean="0"/>
              <a:t>	Applying general concepts to the individual things we experience.</a:t>
            </a:r>
          </a:p>
          <a:p>
            <a:endParaRPr lang="en-US" dirty="0"/>
          </a:p>
          <a:p>
            <a:r>
              <a:rPr lang="en-US" dirty="0" smtClean="0"/>
              <a:t>	Fido (individual) is a dog (general concept)</a:t>
            </a:r>
          </a:p>
          <a:p>
            <a:endParaRPr lang="en-US" u="sng" dirty="0" smtClean="0"/>
          </a:p>
          <a:p>
            <a:endParaRPr lang="en-US" u="sng" dirty="0"/>
          </a:p>
          <a:p>
            <a:r>
              <a:rPr lang="en-US" u="sng" dirty="0" smtClean="0"/>
              <a:t>Reflective Judgment:</a:t>
            </a:r>
          </a:p>
          <a:p>
            <a:endParaRPr lang="en-US" dirty="0" smtClean="0"/>
          </a:p>
          <a:p>
            <a:r>
              <a:rPr lang="en-US" dirty="0" smtClean="0"/>
              <a:t>	individual “makes sense” / is recognizable, but lacks a general concept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3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Aesthetics </a:t>
            </a:r>
            <a:r>
              <a:rPr lang="en-US" b="1" dirty="0" smtClean="0"/>
              <a:t>+ Ethics: connections</a:t>
            </a:r>
            <a:endParaRPr lang="en-US" b="1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6380" y="1055038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Determinate Judgment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89" y="1701369"/>
            <a:ext cx="4792852" cy="46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0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Aesthetics </a:t>
            </a:r>
            <a:r>
              <a:rPr lang="en-US" b="1" dirty="0" smtClean="0"/>
              <a:t>+ Ethics: connections</a:t>
            </a:r>
            <a:endParaRPr lang="en-US" b="1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6380" y="1055038"/>
            <a:ext cx="20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Reflective Judgment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226" y="1622400"/>
            <a:ext cx="4412240" cy="51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Aesthetics </a:t>
            </a:r>
            <a:r>
              <a:rPr lang="en-US" b="1" dirty="0" smtClean="0"/>
              <a:t>+ Ethics: connections</a:t>
            </a:r>
            <a:endParaRPr lang="en-US" b="1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6380" y="1055038"/>
            <a:ext cx="68994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Judgment and Identity</a:t>
            </a:r>
          </a:p>
          <a:p>
            <a:endParaRPr lang="en-US" dirty="0"/>
          </a:p>
          <a:p>
            <a:r>
              <a:rPr lang="en-US" u="sng" dirty="0" smtClean="0"/>
              <a:t>Determinate Judgment:</a:t>
            </a:r>
            <a:r>
              <a:rPr lang="en-US" dirty="0" smtClean="0"/>
              <a:t> My identity is defined by the groups I belong to</a:t>
            </a:r>
          </a:p>
          <a:p>
            <a:r>
              <a:rPr lang="en-US" dirty="0" smtClean="0"/>
              <a:t>(nationality, economic class, profession, ethnicity, race, etc.)</a:t>
            </a:r>
          </a:p>
          <a:p>
            <a:endParaRPr lang="en-US" dirty="0" smtClean="0"/>
          </a:p>
          <a:p>
            <a:r>
              <a:rPr lang="en-US" u="sng" dirty="0" smtClean="0"/>
              <a:t>Reflective Judgment</a:t>
            </a:r>
            <a:r>
              <a:rPr lang="en-US" dirty="0" smtClean="0"/>
              <a:t>: I am more than these general concepts.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2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1259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Organicism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3102" y="1321404"/>
            <a:ext cx="438304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Organic life exhibits self-determination</a:t>
            </a:r>
            <a:endParaRPr lang="en-US" i="1" dirty="0" smtClean="0"/>
          </a:p>
          <a:p>
            <a:pPr marL="285750" indent="-285750">
              <a:buFontTx/>
              <a:buChar char="-"/>
            </a:pPr>
            <a:endParaRPr lang="en-US" i="1" dirty="0" smtClean="0"/>
          </a:p>
          <a:p>
            <a:r>
              <a:rPr lang="en-US" dirty="0" smtClean="0"/>
              <a:t>	Internal causes</a:t>
            </a:r>
          </a:p>
          <a:p>
            <a:endParaRPr lang="en-US" dirty="0"/>
          </a:p>
          <a:p>
            <a:r>
              <a:rPr lang="en-US" dirty="0" smtClean="0"/>
              <a:t>Unity of part (organs) &amp; whole (life)</a:t>
            </a:r>
          </a:p>
          <a:p>
            <a:endParaRPr lang="en-US" dirty="0"/>
          </a:p>
          <a:p>
            <a:r>
              <a:rPr lang="en-US" dirty="0" smtClean="0"/>
              <a:t>	More than the sum of its parts</a:t>
            </a:r>
          </a:p>
          <a:p>
            <a:endParaRPr lang="en-US" dirty="0"/>
          </a:p>
          <a:p>
            <a:r>
              <a:rPr lang="en-US" dirty="0" smtClean="0"/>
              <a:t>	Reciprocal Dependency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Reproduction: individual -&gt; species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Ecology</a:t>
            </a:r>
          </a:p>
          <a:p>
            <a:endParaRPr lang="en-US" dirty="0"/>
          </a:p>
          <a:p>
            <a:r>
              <a:rPr lang="en-US" dirty="0" smtClean="0"/>
              <a:t>	groups of organisms interacting</a:t>
            </a:r>
          </a:p>
        </p:txBody>
      </p:sp>
    </p:spTree>
    <p:extLst>
      <p:ext uri="{BB962C8B-B14F-4D97-AF65-F5344CB8AC3E}">
        <p14:creationId xmlns:p14="http://schemas.microsoft.com/office/powerpoint/2010/main" val="78649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3715" y="1739890"/>
            <a:ext cx="76309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 smtClean="0"/>
              <a:t>What </a:t>
            </a:r>
            <a:r>
              <a:rPr lang="en-US" dirty="0"/>
              <a:t>is involved with experiencing something aesthetically, </a:t>
            </a:r>
            <a:r>
              <a:rPr lang="en-US" dirty="0" smtClean="0"/>
              <a:t>as </a:t>
            </a:r>
            <a:r>
              <a:rPr lang="en-US" dirty="0"/>
              <a:t>opposed to </a:t>
            </a:r>
            <a:endParaRPr lang="en-US" dirty="0" smtClean="0"/>
          </a:p>
          <a:p>
            <a:r>
              <a:rPr lang="en-US" dirty="0" smtClean="0"/>
              <a:t>other </a:t>
            </a:r>
            <a:r>
              <a:rPr lang="en-US" dirty="0"/>
              <a:t>ways of experiencing the world?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) What role might art and aesthetic experience play in society more </a:t>
            </a:r>
            <a:r>
              <a:rPr lang="en-US" dirty="0" smtClean="0"/>
              <a:t>generally?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394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424051"/>
            <a:ext cx="9144000" cy="38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7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44912" y="5944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0" y="22019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“Two things fill the mind with ever-increasing wonder and awe, the more often and the more intensely the mind of thought is drawn to them: the starry heavens </a:t>
            </a:r>
            <a:r>
              <a:rPr lang="en-US" dirty="0" smtClean="0"/>
              <a:t>above me </a:t>
            </a:r>
            <a:r>
              <a:rPr lang="en-US" dirty="0"/>
              <a:t>and the moral law </a:t>
            </a:r>
            <a:r>
              <a:rPr lang="en-US" dirty="0" smtClean="0"/>
              <a:t>within me.</a:t>
            </a:r>
            <a:r>
              <a:rPr lang="en-US" dirty="0"/>
              <a:t>”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(Immanuel Kant</a:t>
            </a:r>
            <a:r>
              <a:rPr lang="en-US" i="1" dirty="0" smtClean="0"/>
              <a:t>, Critique of Practical Reason</a:t>
            </a:r>
            <a:r>
              <a:rPr lang="en-US" dirty="0" smtClean="0"/>
              <a:t>, conclusion)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9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692" y="2295497"/>
            <a:ext cx="5002053" cy="415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56" y="1321126"/>
            <a:ext cx="6895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Beethoven: notebook, 1820</a:t>
            </a:r>
          </a:p>
          <a:p>
            <a:endParaRPr lang="en-US" dirty="0" smtClean="0"/>
          </a:p>
          <a:p>
            <a:r>
              <a:rPr lang="en-US" dirty="0" smtClean="0"/>
              <a:t>“the</a:t>
            </a:r>
            <a:r>
              <a:rPr lang="en-US" dirty="0"/>
              <a:t> starry heavens above me and the moral law within </a:t>
            </a:r>
            <a:r>
              <a:rPr lang="en-US" dirty="0" smtClean="0"/>
              <a:t>me — KANT!!!”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9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44912" y="5944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5999" y="2201936"/>
            <a:ext cx="489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Does art have to solve the problems in the world, or can it teach us to be ethical in another way?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4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44912" y="5944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5999" y="2201936"/>
            <a:ext cx="489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Does art have to solve the problems in the world, or can it teach us to be ethical in another way?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14164" y="3597907"/>
            <a:ext cx="55478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Aesthetic experience teaches us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how to love something, even </a:t>
            </a:r>
            <a:r>
              <a:rPr lang="en-US" dirty="0" smtClean="0"/>
              <a:t>nature, </a:t>
            </a:r>
            <a:r>
              <a:rPr lang="en-US" dirty="0"/>
              <a:t>without </a:t>
            </a:r>
            <a:r>
              <a:rPr lang="en-US" dirty="0" smtClean="0"/>
              <a:t>interest</a:t>
            </a:r>
            <a:r>
              <a:rPr lang="en-US" dirty="0"/>
              <a:t>.”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Immanuel Kant, </a:t>
            </a:r>
            <a:r>
              <a:rPr lang="en-US" i="1" dirty="0" smtClean="0"/>
              <a:t>Critique </a:t>
            </a:r>
            <a:r>
              <a:rPr lang="en-US" i="1" dirty="0"/>
              <a:t>of Practical </a:t>
            </a:r>
            <a:r>
              <a:rPr lang="en-US" i="1" dirty="0" smtClean="0"/>
              <a:t>Reason,</a:t>
            </a:r>
          </a:p>
          <a:p>
            <a:r>
              <a:rPr lang="en-US" dirty="0" smtClean="0"/>
              <a:t>general remark </a:t>
            </a:r>
            <a:r>
              <a:rPr lang="en-US" dirty="0"/>
              <a:t>following §29, </a:t>
            </a:r>
            <a:r>
              <a:rPr lang="en-US" dirty="0" smtClean="0"/>
              <a:t>267)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08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Potential problems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9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Potential problems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3102" y="1321404"/>
            <a:ext cx="2510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Puts form above content</a:t>
            </a:r>
          </a:p>
          <a:p>
            <a:endParaRPr lang="en-US" i="1" dirty="0"/>
          </a:p>
          <a:p>
            <a:r>
              <a:rPr lang="en-US" i="1" dirty="0" smtClean="0"/>
              <a:t>	</a:t>
            </a:r>
            <a:r>
              <a:rPr lang="en-US" dirty="0" smtClean="0"/>
              <a:t>Escapism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039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Potential problems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382092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3102" y="1321404"/>
            <a:ext cx="45671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Puts form above content</a:t>
            </a:r>
          </a:p>
          <a:p>
            <a:endParaRPr lang="en-US" i="1" dirty="0"/>
          </a:p>
          <a:p>
            <a:r>
              <a:rPr lang="en-US" dirty="0" smtClean="0"/>
              <a:t>	Escapism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Not universal at all</a:t>
            </a:r>
          </a:p>
          <a:p>
            <a:endParaRPr lang="en-US" dirty="0"/>
          </a:p>
          <a:p>
            <a:r>
              <a:rPr lang="en-US" dirty="0" smtClean="0"/>
              <a:t>	makes bourgeois culture appear universal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981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3715" y="1739890"/>
            <a:ext cx="76309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 smtClean="0"/>
              <a:t>What </a:t>
            </a:r>
            <a:r>
              <a:rPr lang="en-US" dirty="0"/>
              <a:t>is involved with experiencing something aesthetically, </a:t>
            </a:r>
            <a:r>
              <a:rPr lang="en-US" dirty="0" smtClean="0"/>
              <a:t>as </a:t>
            </a:r>
            <a:r>
              <a:rPr lang="en-US" dirty="0"/>
              <a:t>opposed to </a:t>
            </a:r>
            <a:endParaRPr lang="en-US" dirty="0" smtClean="0"/>
          </a:p>
          <a:p>
            <a:r>
              <a:rPr lang="en-US" dirty="0" smtClean="0"/>
              <a:t>other </a:t>
            </a:r>
            <a:r>
              <a:rPr lang="en-US" dirty="0"/>
              <a:t>ways of experiencing the world?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) What role might art and aesthetic experience play in society more </a:t>
            </a:r>
            <a:r>
              <a:rPr lang="en-US" dirty="0" smtClean="0"/>
              <a:t>generally?</a:t>
            </a:r>
          </a:p>
          <a:p>
            <a:endParaRPr lang="en-US" dirty="0"/>
          </a:p>
          <a:p>
            <a:r>
              <a:rPr lang="en-US" dirty="0" smtClean="0"/>
              <a:t>	E.g</a:t>
            </a:r>
            <a:r>
              <a:rPr lang="en-US" dirty="0"/>
              <a:t>., is art relevant to questions about ethics, and if so, </a:t>
            </a:r>
            <a:r>
              <a:rPr lang="en-US" dirty="0" smtClean="0"/>
              <a:t>how?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4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3715" y="1739890"/>
            <a:ext cx="76309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 smtClean="0"/>
              <a:t>What </a:t>
            </a:r>
            <a:r>
              <a:rPr lang="en-US" dirty="0"/>
              <a:t>is involved with experiencing something aesthetically, </a:t>
            </a:r>
            <a:r>
              <a:rPr lang="en-US" dirty="0" smtClean="0"/>
              <a:t>as </a:t>
            </a:r>
            <a:r>
              <a:rPr lang="en-US" dirty="0"/>
              <a:t>opposed to </a:t>
            </a:r>
            <a:endParaRPr lang="en-US" dirty="0" smtClean="0"/>
          </a:p>
          <a:p>
            <a:r>
              <a:rPr lang="en-US" dirty="0" smtClean="0"/>
              <a:t>other </a:t>
            </a:r>
            <a:r>
              <a:rPr lang="en-US" dirty="0"/>
              <a:t>ways of experiencing the world?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) What role might art and aesthetic experience play in society more </a:t>
            </a:r>
            <a:r>
              <a:rPr lang="en-US" dirty="0" smtClean="0"/>
              <a:t>generally?</a:t>
            </a:r>
          </a:p>
          <a:p>
            <a:endParaRPr lang="en-US" dirty="0"/>
          </a:p>
          <a:p>
            <a:r>
              <a:rPr lang="en-US" dirty="0" smtClean="0"/>
              <a:t>	E.g</a:t>
            </a:r>
            <a:r>
              <a:rPr lang="en-US" dirty="0"/>
              <a:t>., is art relevant to questions about ethics, and if so, </a:t>
            </a:r>
            <a:r>
              <a:rPr lang="en-US" dirty="0" smtClean="0"/>
              <a:t>how?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</a:t>
            </a:r>
            <a:r>
              <a:rPr lang="en-US" dirty="0"/>
              <a:t>) Do different art forms suggest different answers to these </a:t>
            </a:r>
            <a:r>
              <a:rPr lang="en-US" dirty="0" smtClean="0"/>
              <a:t>questions?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3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3715" y="1739890"/>
            <a:ext cx="763092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 smtClean="0"/>
              <a:t>What </a:t>
            </a:r>
            <a:r>
              <a:rPr lang="en-US" dirty="0"/>
              <a:t>is involved with experiencing something aesthetically, </a:t>
            </a:r>
            <a:r>
              <a:rPr lang="en-US" dirty="0" smtClean="0"/>
              <a:t>as </a:t>
            </a:r>
            <a:r>
              <a:rPr lang="en-US" dirty="0"/>
              <a:t>opposed to </a:t>
            </a:r>
            <a:endParaRPr lang="en-US" dirty="0" smtClean="0"/>
          </a:p>
          <a:p>
            <a:r>
              <a:rPr lang="en-US" dirty="0" smtClean="0"/>
              <a:t>other </a:t>
            </a:r>
            <a:r>
              <a:rPr lang="en-US" dirty="0"/>
              <a:t>ways of experiencing the world?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) What role might art and aesthetic experience play in society more </a:t>
            </a:r>
            <a:r>
              <a:rPr lang="en-US" dirty="0" smtClean="0"/>
              <a:t>generally?</a:t>
            </a:r>
          </a:p>
          <a:p>
            <a:endParaRPr lang="en-US" dirty="0"/>
          </a:p>
          <a:p>
            <a:r>
              <a:rPr lang="en-US" dirty="0" smtClean="0"/>
              <a:t>	E.g</a:t>
            </a:r>
            <a:r>
              <a:rPr lang="en-US" dirty="0"/>
              <a:t>., is art relevant to questions about ethics, and if so, </a:t>
            </a:r>
            <a:r>
              <a:rPr lang="en-US" dirty="0" smtClean="0"/>
              <a:t>how?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</a:t>
            </a:r>
            <a:r>
              <a:rPr lang="en-US" dirty="0"/>
              <a:t>) Do different art forms suggest different answers to these </a:t>
            </a:r>
            <a:r>
              <a:rPr lang="en-US" dirty="0" smtClean="0"/>
              <a:t>questions?</a:t>
            </a:r>
          </a:p>
          <a:p>
            <a:endParaRPr lang="en-US" dirty="0"/>
          </a:p>
          <a:p>
            <a:r>
              <a:rPr lang="en-US" dirty="0"/>
              <a:t>	E</a:t>
            </a:r>
            <a:r>
              <a:rPr lang="en-US" dirty="0" smtClean="0"/>
              <a:t>.g</a:t>
            </a:r>
            <a:r>
              <a:rPr lang="en-US" dirty="0"/>
              <a:t>., do classical music and film suggest different </a:t>
            </a:r>
            <a:r>
              <a:rPr lang="en-US" dirty="0" smtClean="0"/>
              <a:t>responses?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5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3715" y="1195486"/>
            <a:ext cx="324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Autonomy / </a:t>
            </a:r>
            <a:r>
              <a:rPr lang="en-US" sz="2400" b="1" dirty="0" err="1" smtClean="0"/>
              <a:t>Organicism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03715" y="2199304"/>
            <a:ext cx="55659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Q: Doesn’t art </a:t>
            </a:r>
            <a:r>
              <a:rPr lang="en-US" sz="2400" i="1" dirty="0" smtClean="0"/>
              <a:t>need</a:t>
            </a:r>
            <a:r>
              <a:rPr lang="en-US" sz="2400" dirty="0" smtClean="0"/>
              <a:t> to be socially relevant?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4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037416" cy="3359917"/>
          </a:xfrm>
          <a:prstGeom prst="rect">
            <a:avLst/>
          </a:prstGeom>
        </p:spPr>
      </p:pic>
      <p:pic>
        <p:nvPicPr>
          <p:cNvPr id="9" name="Picture 8" descr="12063062-3x2-x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9916"/>
            <a:ext cx="5244084" cy="3498084"/>
          </a:xfrm>
          <a:prstGeom prst="rect">
            <a:avLst/>
          </a:prstGeom>
        </p:spPr>
      </p:pic>
      <p:pic>
        <p:nvPicPr>
          <p:cNvPr id="10" name="Picture 9" descr="gettyimages-122842338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58" y="3353706"/>
            <a:ext cx="5270828" cy="3536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28" y="0"/>
            <a:ext cx="5041106" cy="335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6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715" y="514833"/>
            <a:ext cx="5178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Crash Course in Ethics and Aesthetics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3715" y="1195486"/>
            <a:ext cx="324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Autonomy / </a:t>
            </a:r>
            <a:r>
              <a:rPr lang="en-US" sz="2400" b="1" dirty="0" err="1" smtClean="0"/>
              <a:t>Organicism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3715" y="2199304"/>
            <a:ext cx="445446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Q: Is music’s main value practical?</a:t>
            </a:r>
            <a:endParaRPr lang="en-US" sz="2400" dirty="0"/>
          </a:p>
          <a:p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patial / mathematical reasoning</a:t>
            </a:r>
          </a:p>
          <a:p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ocial value -&gt; community building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nhances job prospect?</a:t>
            </a:r>
          </a:p>
        </p:txBody>
      </p:sp>
    </p:spTree>
    <p:extLst>
      <p:ext uri="{BB962C8B-B14F-4D97-AF65-F5344CB8AC3E}">
        <p14:creationId xmlns:p14="http://schemas.microsoft.com/office/powerpoint/2010/main" val="147215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872</Words>
  <Application>Microsoft Macintosh PowerPoint</Application>
  <PresentationFormat>On-screen Show (4:3)</PresentationFormat>
  <Paragraphs>234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School of Music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Huck Hodge</dc:creator>
  <cp:lastModifiedBy>Huck Hodge</cp:lastModifiedBy>
  <cp:revision>29</cp:revision>
  <dcterms:created xsi:type="dcterms:W3CDTF">2020-06-24T00:35:42Z</dcterms:created>
  <dcterms:modified xsi:type="dcterms:W3CDTF">2021-06-20T18:46:55Z</dcterms:modified>
</cp:coreProperties>
</file>