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6"/>
  </p:notesMasterIdLst>
  <p:sldIdLst>
    <p:sldId id="256" r:id="rId2"/>
    <p:sldId id="280" r:id="rId3"/>
    <p:sldId id="281" r:id="rId4"/>
    <p:sldId id="271" r:id="rId5"/>
    <p:sldId id="282" r:id="rId6"/>
    <p:sldId id="268" r:id="rId7"/>
    <p:sldId id="272" r:id="rId8"/>
    <p:sldId id="274" r:id="rId9"/>
    <p:sldId id="273" r:id="rId10"/>
    <p:sldId id="275" r:id="rId11"/>
    <p:sldId id="259" r:id="rId12"/>
    <p:sldId id="260" r:id="rId13"/>
    <p:sldId id="261" r:id="rId14"/>
    <p:sldId id="27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4663"/>
  </p:normalViewPr>
  <p:slideViewPr>
    <p:cSldViewPr snapToGrid="0" snapToObjects="1">
      <p:cViewPr varScale="1">
        <p:scale>
          <a:sx n="88" d="100"/>
          <a:sy n="88" d="100"/>
        </p:scale>
        <p:origin x="176"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17592-0B3D-AA47-8F3C-7CC129E45AA8}" type="datetimeFigureOut">
              <a:rPr lang="en-US" smtClean="0"/>
              <a:t>9/29/21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C2BD0-B9CF-3F4A-B5FD-21EBB1B3738D}" type="slidenum">
              <a:rPr lang="en-US" smtClean="0"/>
              <a:t>‹#›</a:t>
            </a:fld>
            <a:endParaRPr lang="en-US"/>
          </a:p>
        </p:txBody>
      </p:sp>
    </p:spTree>
    <p:extLst>
      <p:ext uri="{BB962C8B-B14F-4D97-AF65-F5344CB8AC3E}">
        <p14:creationId xmlns:p14="http://schemas.microsoft.com/office/powerpoint/2010/main" val="391620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62CF3D2-8CB2-5449-9973-8EF717977633}" type="datetimeFigureOut">
              <a:rPr lang="en-US" smtClean="0"/>
              <a:t>9/29/21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B8BFF13-FBD2-EF4B-A925-C14854BCBDB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886477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9/29/21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335740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9/29/21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184781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CF3D2-8CB2-5449-9973-8EF717977633}" type="datetimeFigureOut">
              <a:rPr lang="en-US" smtClean="0"/>
              <a:t>9/29/21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420999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62CF3D2-8CB2-5449-9973-8EF717977633}" type="datetimeFigureOut">
              <a:rPr lang="en-US" smtClean="0"/>
              <a:t>9/29/21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43009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CF3D2-8CB2-5449-9973-8EF717977633}" type="datetimeFigureOut">
              <a:rPr lang="en-US" smtClean="0"/>
              <a:t>9/29/21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2703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CF3D2-8CB2-5449-9973-8EF717977633}" type="datetimeFigureOut">
              <a:rPr lang="en-US" smtClean="0"/>
              <a:t>9/29/21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5216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CF3D2-8CB2-5449-9973-8EF717977633}" type="datetimeFigureOut">
              <a:rPr lang="en-US" smtClean="0"/>
              <a:t>9/29/21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013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CF3D2-8CB2-5449-9973-8EF717977633}" type="datetimeFigureOut">
              <a:rPr lang="en-US" smtClean="0"/>
              <a:t>9/29/21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BFF13-FBD2-EF4B-A925-C14854BCBDB9}" type="slidenum">
              <a:rPr lang="en-US" smtClean="0"/>
              <a:t>‹#›</a:t>
            </a:fld>
            <a:endParaRPr lang="en-US"/>
          </a:p>
        </p:txBody>
      </p:sp>
    </p:spTree>
    <p:extLst>
      <p:ext uri="{BB962C8B-B14F-4D97-AF65-F5344CB8AC3E}">
        <p14:creationId xmlns:p14="http://schemas.microsoft.com/office/powerpoint/2010/main" val="2488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9/29/21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8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62CF3D2-8CB2-5449-9973-8EF717977633}" type="datetimeFigureOut">
              <a:rPr lang="en-US" smtClean="0"/>
              <a:t>9/29/21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B8BFF13-FBD2-EF4B-A925-C14854BCBDB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01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62CF3D2-8CB2-5449-9973-8EF717977633}" type="datetimeFigureOut">
              <a:rPr lang="en-US" smtClean="0"/>
              <a:t>9/29/21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B8BFF13-FBD2-EF4B-A925-C14854BCBDB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0198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photos1.blogger.com/blogger/7214/2336/1600/ber1%20053.jpg"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https://www.google.com/url?sa=i&amp;url=https%3A%2F%2Fwww.pinterest.com%2Fpin%2F121526889919870712%2F&amp;psig=AOvVaw16AjQm7rB0YV7HE6ArTUj8&amp;ust=1601672605961000&amp;source=images&amp;cd=vfe&amp;ved=0CAIQjRxqFwoTCLCZ08ellOwCFQAAAAAdAAAAABAD" TargetMode="External"/><Relationship Id="rId1" Type="http://schemas.openxmlformats.org/officeDocument/2006/relationships/slideLayout" Target="../slideLayouts/slideLayout2.xml"/><Relationship Id="rId6" Type="http://schemas.openxmlformats.org/officeDocument/2006/relationships/hyperlink" Target="http://4.bp.blogspot.com/_dQO-teVg4Hg/ShLR5lMJ2CI/AAAAAAAAAys/LXuIvVxFvUk/s1600-h/susi.jpg" TargetMode="External"/><Relationship Id="rId5" Type="http://schemas.openxmlformats.org/officeDocument/2006/relationships/image" Target="../media/image10.jpeg"/><Relationship Id="rId4" Type="http://schemas.openxmlformats.org/officeDocument/2006/relationships/hyperlink" Target="https://www.google.com/imgres?imgurl=https%3A%2F%2Fi.imgur.com%2FcBD8Ozf_d.webp%3Fmaxwidth%3D728%26fidelity%3Dgrand&amp;imgrefurl=https%3A%2F%2Fimgur.com%2Fgallery%2FcBD8Ozf&amp;tbnid=Eevr-D7dba6oYM&amp;vet=12ahUKEwjX24jHpZTsAhXEq54KHbx7BecQMygOegUIARDaAQ..i&amp;docid=4CVBxZNH-QTKoM&amp;w=283&amp;h=424&amp;q=eiffel%20tower%20baguette&amp;client=firefox-b-1-d&amp;ved=2ahUKEwjX24jHpZTsAhXEq54KHbx7BecQMygOegUIARDaAQ" TargetMode="External"/><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C41-167D-3448-8A63-9B98D12CAA92}"/>
              </a:ext>
            </a:extLst>
          </p:cNvPr>
          <p:cNvSpPr>
            <a:spLocks noGrp="1"/>
          </p:cNvSpPr>
          <p:nvPr>
            <p:ph type="ctrTitle"/>
          </p:nvPr>
        </p:nvSpPr>
        <p:spPr>
          <a:xfrm>
            <a:off x="1915127" y="1222397"/>
            <a:ext cx="8361229" cy="2098226"/>
          </a:xfrm>
        </p:spPr>
        <p:txBody>
          <a:bodyPr/>
          <a:lstStyle/>
          <a:p>
            <a:r>
              <a:rPr lang="en-US" sz="6000" dirty="0">
                <a:latin typeface="Aharoni" panose="02010803020104030203" pitchFamily="2" charset="-79"/>
                <a:cs typeface="Aharoni" panose="02010803020104030203" pitchFamily="2" charset="-79"/>
              </a:rPr>
              <a:t>World wars I &amp; II: DIGITAL</a:t>
            </a:r>
          </a:p>
        </p:txBody>
      </p:sp>
      <p:sp>
        <p:nvSpPr>
          <p:cNvPr id="3" name="Subtitle 2">
            <a:extLst>
              <a:ext uri="{FF2B5EF4-FFF2-40B4-BE49-F238E27FC236}">
                <a16:creationId xmlns:a16="http://schemas.microsoft.com/office/drawing/2014/main" id="{6691CF97-E6B0-E24F-8DE6-48073C750F05}"/>
              </a:ext>
            </a:extLst>
          </p:cNvPr>
          <p:cNvSpPr>
            <a:spLocks noGrp="1"/>
          </p:cNvSpPr>
          <p:nvPr>
            <p:ph type="subTitle" idx="1"/>
          </p:nvPr>
        </p:nvSpPr>
        <p:spPr>
          <a:xfrm>
            <a:off x="2679904" y="3537378"/>
            <a:ext cx="6831673" cy="1086237"/>
          </a:xfrm>
        </p:spPr>
        <p:txBody>
          <a:bodyPr>
            <a:normAutofit/>
          </a:bodyPr>
          <a:lstStyle/>
          <a:p>
            <a:r>
              <a:rPr lang="en-US" dirty="0"/>
              <a:t>HSTCMP 202</a:t>
            </a:r>
          </a:p>
          <a:p>
            <a:endParaRPr lang="en-US" dirty="0"/>
          </a:p>
        </p:txBody>
      </p:sp>
    </p:spTree>
    <p:extLst>
      <p:ext uri="{BB962C8B-B14F-4D97-AF65-F5344CB8AC3E}">
        <p14:creationId xmlns:p14="http://schemas.microsoft.com/office/powerpoint/2010/main" val="15723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D592E-94BB-0948-A683-023CD7A9BB91}"/>
              </a:ext>
            </a:extLst>
          </p:cNvPr>
          <p:cNvPicPr>
            <a:picLocks noChangeAspect="1"/>
          </p:cNvPicPr>
          <p:nvPr/>
        </p:nvPicPr>
        <p:blipFill>
          <a:blip r:embed="rId2"/>
          <a:stretch>
            <a:fillRect/>
          </a:stretch>
        </p:blipFill>
        <p:spPr>
          <a:xfrm>
            <a:off x="2830285" y="0"/>
            <a:ext cx="9361715" cy="6280150"/>
          </a:xfrm>
          <a:prstGeom prst="rect">
            <a:avLst/>
          </a:prstGeom>
        </p:spPr>
      </p:pic>
      <p:sp>
        <p:nvSpPr>
          <p:cNvPr id="3" name="Rectangle 2">
            <a:extLst>
              <a:ext uri="{FF2B5EF4-FFF2-40B4-BE49-F238E27FC236}">
                <a16:creationId xmlns:a16="http://schemas.microsoft.com/office/drawing/2014/main" id="{ECD31267-F66F-5941-AC6E-B98C068B406B}"/>
              </a:ext>
            </a:extLst>
          </p:cNvPr>
          <p:cNvSpPr/>
          <p:nvPr/>
        </p:nvSpPr>
        <p:spPr>
          <a:xfrm>
            <a:off x="766733" y="3971826"/>
            <a:ext cx="2063552" cy="2308324"/>
          </a:xfrm>
          <a:prstGeom prst="rect">
            <a:avLst/>
          </a:prstGeom>
        </p:spPr>
        <p:txBody>
          <a:bodyPr wrap="square">
            <a:spAutoFit/>
          </a:bodyPr>
          <a:lstStyle/>
          <a:p>
            <a:pPr algn="r"/>
            <a:r>
              <a:rPr lang="en-US" dirty="0">
                <a:solidFill>
                  <a:srgbClr val="000000"/>
                </a:solidFill>
                <a:latin typeface="-apple-system"/>
              </a:rPr>
              <a:t>Women working in the welding Department of the Lincoln Motor Co., in Detroit, Michigan, ca. 1918. (Library of Congress)</a:t>
            </a:r>
            <a:endParaRPr lang="en-US" dirty="0"/>
          </a:p>
        </p:txBody>
      </p:sp>
    </p:spTree>
    <p:extLst>
      <p:ext uri="{BB962C8B-B14F-4D97-AF65-F5344CB8AC3E}">
        <p14:creationId xmlns:p14="http://schemas.microsoft.com/office/powerpoint/2010/main" val="367496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2032-5260-894E-8781-501B4DF505FD}"/>
              </a:ext>
            </a:extLst>
          </p:cNvPr>
          <p:cNvSpPr>
            <a:spLocks noGrp="1"/>
          </p:cNvSpPr>
          <p:nvPr>
            <p:ph type="title"/>
          </p:nvPr>
        </p:nvSpPr>
        <p:spPr>
          <a:xfrm>
            <a:off x="9838481" y="2037143"/>
            <a:ext cx="2094052" cy="2083443"/>
          </a:xfrm>
        </p:spPr>
        <p:txBody>
          <a:bodyPr>
            <a:normAutofit fontScale="90000"/>
          </a:bodyPr>
          <a:lstStyle/>
          <a:p>
            <a:r>
              <a:rPr lang="en-US" sz="1200" dirty="0"/>
              <a:t>This shows the death rate by 100,000 people, hence controls for population which skyrocketed in this period. The four colored lines represent different sources of data, except the red and green which are the same source, green is military only, red is the total. You get the picture, in any event. The World Wars were major mass death events. If you’re interested you can download a CSV file of all of this data at Our World in Data.  </a:t>
            </a:r>
          </a:p>
        </p:txBody>
      </p:sp>
      <p:pic>
        <p:nvPicPr>
          <p:cNvPr id="5" name="Content Placeholder 4">
            <a:extLst>
              <a:ext uri="{FF2B5EF4-FFF2-40B4-BE49-F238E27FC236}">
                <a16:creationId xmlns:a16="http://schemas.microsoft.com/office/drawing/2014/main" id="{DF533521-FFB8-2745-8A1C-387DBF4D43FB}"/>
              </a:ext>
            </a:extLst>
          </p:cNvPr>
          <p:cNvPicPr>
            <a:picLocks noGrp="1" noChangeAspect="1"/>
          </p:cNvPicPr>
          <p:nvPr>
            <p:ph idx="1"/>
          </p:nvPr>
        </p:nvPicPr>
        <p:blipFill>
          <a:blip r:embed="rId2"/>
          <a:stretch>
            <a:fillRect/>
          </a:stretch>
        </p:blipFill>
        <p:spPr>
          <a:xfrm>
            <a:off x="838200" y="289906"/>
            <a:ext cx="8722489" cy="6157051"/>
          </a:xfrm>
        </p:spPr>
      </p:pic>
    </p:spTree>
    <p:extLst>
      <p:ext uri="{BB962C8B-B14F-4D97-AF65-F5344CB8AC3E}">
        <p14:creationId xmlns:p14="http://schemas.microsoft.com/office/powerpoint/2010/main" val="370321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AD59D-2AEA-BD44-9552-673D077804BA}"/>
              </a:ext>
            </a:extLst>
          </p:cNvPr>
          <p:cNvSpPr>
            <a:spLocks noGrp="1"/>
          </p:cNvSpPr>
          <p:nvPr>
            <p:ph idx="1"/>
          </p:nvPr>
        </p:nvSpPr>
        <p:spPr>
          <a:xfrm>
            <a:off x="838200" y="365125"/>
            <a:ext cx="3803248" cy="5811837"/>
          </a:xfrm>
        </p:spPr>
        <p:txBody>
          <a:bodyPr/>
          <a:lstStyle/>
          <a:p>
            <a:pPr marL="0" indent="0">
              <a:buNone/>
            </a:pPr>
            <a:r>
              <a:rPr lang="en-US" dirty="0"/>
              <a:t>How we think of Europe: </a:t>
            </a:r>
          </a:p>
        </p:txBody>
      </p:sp>
      <p:sp>
        <p:nvSpPr>
          <p:cNvPr id="4" name="Rectangle 1">
            <a:extLst>
              <a:ext uri="{FF2B5EF4-FFF2-40B4-BE49-F238E27FC236}">
                <a16:creationId xmlns:a16="http://schemas.microsoft.com/office/drawing/2014/main" id="{CA5682A8-A2D9-A547-8D07-762054FF6BF3}"/>
              </a:ext>
            </a:extLst>
          </p:cNvPr>
          <p:cNvSpPr>
            <a:spLocks noChangeArrowheads="1"/>
          </p:cNvSpPr>
          <p:nvPr/>
        </p:nvSpPr>
        <p:spPr bwMode="auto">
          <a:xfrm flipV="1">
            <a:off x="5963603" y="-32335178"/>
            <a:ext cx="5390197" cy="5419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87900" b="0" i="0" u="none" strike="noStrike" cap="none" normalizeH="0" baseline="0">
                <a:ln>
                  <a:noFill/>
                </a:ln>
                <a:solidFill>
                  <a:schemeClr val="tx1"/>
                </a:solidFill>
                <a:effectLst/>
                <a:latin typeface="Arial" panose="020B0604020202020204" pitchFamily="34" charset="0"/>
                <a:hlinkClick r:id="rId2"/>
              </a:rPr>
              <a:t>    </a:t>
            </a:r>
            <a:r>
              <a:rPr kumimoji="0" lang="en-US" altLang="en-US" sz="1800" b="0" i="0" u="none" strike="noStrike" cap="none" normalizeH="0" baseline="0">
                <a:ln>
                  <a:noFill/>
                </a:ln>
                <a:solidFill>
                  <a:schemeClr val="tx1"/>
                </a:solidFill>
                <a:effectLst/>
                <a:latin typeface="Arial" panose="020B0604020202020204" pitchFamily="34" charset="0"/>
                <a:hlinkClick r:id="rId2"/>
              </a:rPr>
              <a:t>736 × 1099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descr="Wine, Cheese And A Baguette At The Eiffel Tower | Picnic in paris, Paris,  Picnic">
            <a:hlinkClick r:id="rId2"/>
            <a:extLst>
              <a:ext uri="{FF2B5EF4-FFF2-40B4-BE49-F238E27FC236}">
                <a16:creationId xmlns:a16="http://schemas.microsoft.com/office/drawing/2014/main" id="{26BDB125-449A-BE4B-B4C3-ABD6BE8E2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764" y="226229"/>
            <a:ext cx="3811324" cy="5691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n hon hon baguette Eiffel Tower! - Imgur">
            <a:hlinkClick r:id="rId4"/>
            <a:extLst>
              <a:ext uri="{FF2B5EF4-FFF2-40B4-BE49-F238E27FC236}">
                <a16:creationId xmlns:a16="http://schemas.microsoft.com/office/drawing/2014/main" id="{D23BDE36-EA2E-9348-9CF2-6E6AFD3455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204" y="920007"/>
            <a:ext cx="18415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6"/>
            <a:extLst>
              <a:ext uri="{FF2B5EF4-FFF2-40B4-BE49-F238E27FC236}">
                <a16:creationId xmlns:a16="http://schemas.microsoft.com/office/drawing/2014/main" id="{2326B6EE-8530-7246-B43E-1B3EEAF0F6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549" y="920007"/>
            <a:ext cx="17018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8"/>
            <a:extLst>
              <a:ext uri="{FF2B5EF4-FFF2-40B4-BE49-F238E27FC236}">
                <a16:creationId xmlns:a16="http://schemas.microsoft.com/office/drawing/2014/main" id="{3719C5FA-1214-E04E-B7F8-7AA7FD4E33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090" y="3855541"/>
            <a:ext cx="3557158" cy="266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5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136C12-D96A-D541-9D1E-91067EBD9413}"/>
              </a:ext>
            </a:extLst>
          </p:cNvPr>
          <p:cNvSpPr>
            <a:spLocks noGrp="1"/>
          </p:cNvSpPr>
          <p:nvPr>
            <p:ph idx="1"/>
          </p:nvPr>
        </p:nvSpPr>
        <p:spPr>
          <a:xfrm>
            <a:off x="838199" y="451413"/>
            <a:ext cx="10620737" cy="5725550"/>
          </a:xfrm>
        </p:spPr>
        <p:txBody>
          <a:bodyPr/>
          <a:lstStyle/>
          <a:p>
            <a:pPr marL="0" indent="0">
              <a:buNone/>
            </a:pPr>
            <a:r>
              <a:rPr lang="en-US" dirty="0"/>
              <a:t>How we probably should think of Europe: </a:t>
            </a:r>
          </a:p>
        </p:txBody>
      </p:sp>
      <p:pic>
        <p:nvPicPr>
          <p:cNvPr id="5" name="Picture 4">
            <a:extLst>
              <a:ext uri="{FF2B5EF4-FFF2-40B4-BE49-F238E27FC236}">
                <a16:creationId xmlns:a16="http://schemas.microsoft.com/office/drawing/2014/main" id="{087B3727-24AC-764E-8494-B8BFECEDC3F7}"/>
              </a:ext>
            </a:extLst>
          </p:cNvPr>
          <p:cNvPicPr>
            <a:picLocks noChangeAspect="1"/>
          </p:cNvPicPr>
          <p:nvPr/>
        </p:nvPicPr>
        <p:blipFill>
          <a:blip r:embed="rId2"/>
          <a:stretch>
            <a:fillRect/>
          </a:stretch>
        </p:blipFill>
        <p:spPr>
          <a:xfrm>
            <a:off x="2882096" y="939296"/>
            <a:ext cx="7640324" cy="5918704"/>
          </a:xfrm>
          <a:prstGeom prst="rect">
            <a:avLst/>
          </a:prstGeom>
        </p:spPr>
      </p:pic>
    </p:spTree>
    <p:extLst>
      <p:ext uri="{BB962C8B-B14F-4D97-AF65-F5344CB8AC3E}">
        <p14:creationId xmlns:p14="http://schemas.microsoft.com/office/powerpoint/2010/main" val="395517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1AB-6097-4040-9035-FE721AFB1EAC}"/>
              </a:ext>
            </a:extLst>
          </p:cNvPr>
          <p:cNvSpPr>
            <a:spLocks noGrp="1"/>
          </p:cNvSpPr>
          <p:nvPr>
            <p:ph type="title"/>
          </p:nvPr>
        </p:nvSpPr>
        <p:spPr>
          <a:xfrm>
            <a:off x="1295400" y="221920"/>
            <a:ext cx="9601200" cy="1485900"/>
          </a:xfrm>
        </p:spPr>
        <p:txBody>
          <a:bodyPr/>
          <a:lstStyle/>
          <a:p>
            <a:r>
              <a:rPr lang="en-US" dirty="0"/>
              <a:t>Buy these</a:t>
            </a:r>
          </a:p>
        </p:txBody>
      </p:sp>
      <p:pic>
        <p:nvPicPr>
          <p:cNvPr id="5" name="Content Placeholder 4">
            <a:extLst>
              <a:ext uri="{FF2B5EF4-FFF2-40B4-BE49-F238E27FC236}">
                <a16:creationId xmlns:a16="http://schemas.microsoft.com/office/drawing/2014/main" id="{F84EF25B-0C0E-DF41-9493-A7861D947D1A}"/>
              </a:ext>
            </a:extLst>
          </p:cNvPr>
          <p:cNvPicPr>
            <a:picLocks noGrp="1" noChangeAspect="1"/>
          </p:cNvPicPr>
          <p:nvPr>
            <p:ph idx="1"/>
          </p:nvPr>
        </p:nvPicPr>
        <p:blipFill>
          <a:blip r:embed="rId2"/>
          <a:stretch>
            <a:fillRect/>
          </a:stretch>
        </p:blipFill>
        <p:spPr>
          <a:xfrm>
            <a:off x="8696528" y="689896"/>
            <a:ext cx="3136973" cy="4069864"/>
          </a:xfrm>
        </p:spPr>
      </p:pic>
      <p:pic>
        <p:nvPicPr>
          <p:cNvPr id="2049" name="Picture 1">
            <a:extLst>
              <a:ext uri="{FF2B5EF4-FFF2-40B4-BE49-F238E27FC236}">
                <a16:creationId xmlns:a16="http://schemas.microsoft.com/office/drawing/2014/main" id="{A1245FD6-6322-304F-81ED-61B13B6A0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712" y="1119243"/>
            <a:ext cx="2717614" cy="43481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th the Old Breed: At Peleliu and Okinawa: Sledge, E. B., Fussell, Paul:  9780195067149: Amazon.com: Books">
            <a:extLst>
              <a:ext uri="{FF2B5EF4-FFF2-40B4-BE49-F238E27FC236}">
                <a16:creationId xmlns:a16="http://schemas.microsoft.com/office/drawing/2014/main" id="{BDA3963F-083D-D54B-8FE2-16C9C42B3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529" y="328925"/>
            <a:ext cx="3416411" cy="524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1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4262-B6C3-6345-8CA6-D3115D15C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47CFC2-3310-7445-A3ED-99AB08868FF9}"/>
              </a:ext>
            </a:extLst>
          </p:cNvPr>
          <p:cNvSpPr>
            <a:spLocks noGrp="1"/>
          </p:cNvSpPr>
          <p:nvPr>
            <p:ph idx="1"/>
          </p:nvPr>
        </p:nvSpPr>
        <p:spPr/>
        <p:txBody>
          <a:bodyPr/>
          <a:lstStyle/>
          <a:p>
            <a:pPr marL="0" indent="0">
              <a:buNone/>
            </a:pPr>
            <a:r>
              <a:rPr lang="en-US" sz="2500" b="1" dirty="0"/>
              <a:t>Hello and welcome </a:t>
            </a:r>
          </a:p>
          <a:p>
            <a:pPr marL="0" indent="0">
              <a:buNone/>
            </a:pPr>
            <a:endParaRPr lang="en-US" dirty="0"/>
          </a:p>
          <a:p>
            <a:pPr marL="0" indent="0">
              <a:buNone/>
            </a:pPr>
            <a:r>
              <a:rPr lang="en-US" dirty="0"/>
              <a:t>Laurie Marhoefer, Prof. </a:t>
            </a:r>
          </a:p>
          <a:p>
            <a:pPr marL="0" indent="0">
              <a:buNone/>
            </a:pPr>
            <a:endParaRPr lang="en-US" dirty="0"/>
          </a:p>
          <a:p>
            <a:pPr marL="0" indent="0">
              <a:buNone/>
            </a:pPr>
            <a:r>
              <a:rPr lang="en-US" dirty="0"/>
              <a:t>David </a:t>
            </a:r>
            <a:r>
              <a:rPr lang="en-US" dirty="0" err="1"/>
              <a:t>Ou</a:t>
            </a:r>
            <a:r>
              <a:rPr lang="en-US" dirty="0"/>
              <a:t>-yang, Teaching </a:t>
            </a:r>
            <a:r>
              <a:rPr lang="en-US" dirty="0" err="1"/>
              <a:t>Assistnt</a:t>
            </a:r>
            <a:r>
              <a:rPr lang="en-US" dirty="0"/>
              <a:t> </a:t>
            </a:r>
          </a:p>
        </p:txBody>
      </p:sp>
    </p:spTree>
    <p:extLst>
      <p:ext uri="{BB962C8B-B14F-4D97-AF65-F5344CB8AC3E}">
        <p14:creationId xmlns:p14="http://schemas.microsoft.com/office/powerpoint/2010/main" val="60677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B5D1-4B2E-144C-A5B5-6D512686CFEF}"/>
              </a:ext>
            </a:extLst>
          </p:cNvPr>
          <p:cNvSpPr>
            <a:spLocks noGrp="1"/>
          </p:cNvSpPr>
          <p:nvPr>
            <p:ph type="title"/>
          </p:nvPr>
        </p:nvSpPr>
        <p:spPr>
          <a:xfrm>
            <a:off x="1371600" y="695528"/>
            <a:ext cx="9601200" cy="1485900"/>
          </a:xfrm>
        </p:spPr>
        <p:txBody>
          <a:bodyPr/>
          <a:lstStyle/>
          <a:p>
            <a:endParaRPr lang="en-US"/>
          </a:p>
        </p:txBody>
      </p:sp>
      <p:sp>
        <p:nvSpPr>
          <p:cNvPr id="3" name="Content Placeholder 2">
            <a:extLst>
              <a:ext uri="{FF2B5EF4-FFF2-40B4-BE49-F238E27FC236}">
                <a16:creationId xmlns:a16="http://schemas.microsoft.com/office/drawing/2014/main" id="{D3D5AA1E-0A2E-474B-9171-E0BE29DB57AD}"/>
              </a:ext>
            </a:extLst>
          </p:cNvPr>
          <p:cNvSpPr>
            <a:spLocks noGrp="1"/>
          </p:cNvSpPr>
          <p:nvPr>
            <p:ph idx="1"/>
          </p:nvPr>
        </p:nvSpPr>
        <p:spPr>
          <a:xfrm>
            <a:off x="1219200" y="163255"/>
            <a:ext cx="9601200" cy="3581400"/>
          </a:xfrm>
        </p:spPr>
        <p:txBody>
          <a:bodyPr/>
          <a:lstStyle/>
          <a:p>
            <a:pPr marL="0" indent="0">
              <a:buNone/>
            </a:pPr>
            <a:r>
              <a:rPr lang="en-US" b="1" dirty="0"/>
              <a:t>COVID POLICIES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7E13169-4203-024D-B0D8-7C663FDC2F30}"/>
              </a:ext>
            </a:extLst>
          </p:cNvPr>
          <p:cNvPicPr>
            <a:picLocks noChangeAspect="1"/>
          </p:cNvPicPr>
          <p:nvPr/>
        </p:nvPicPr>
        <p:blipFill>
          <a:blip r:embed="rId2"/>
          <a:stretch>
            <a:fillRect/>
          </a:stretch>
        </p:blipFill>
        <p:spPr>
          <a:xfrm>
            <a:off x="1515691" y="909226"/>
            <a:ext cx="9160618" cy="5670859"/>
          </a:xfrm>
          <a:prstGeom prst="rect">
            <a:avLst/>
          </a:prstGeom>
        </p:spPr>
      </p:pic>
    </p:spTree>
    <p:extLst>
      <p:ext uri="{BB962C8B-B14F-4D97-AF65-F5344CB8AC3E}">
        <p14:creationId xmlns:p14="http://schemas.microsoft.com/office/powerpoint/2010/main" val="159802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8ECF-7709-6A4D-AB22-BAB2B25C600D}"/>
              </a:ext>
            </a:extLst>
          </p:cNvPr>
          <p:cNvSpPr>
            <a:spLocks noGrp="1"/>
          </p:cNvSpPr>
          <p:nvPr>
            <p:ph type="ctrTitle"/>
          </p:nvPr>
        </p:nvSpPr>
        <p:spPr/>
        <p:txBody>
          <a:bodyPr/>
          <a:lstStyle/>
          <a:p>
            <a:r>
              <a:rPr lang="en-US" sz="5400" b="1" dirty="0"/>
              <a:t>What is military history?</a:t>
            </a:r>
          </a:p>
        </p:txBody>
      </p:sp>
      <p:sp>
        <p:nvSpPr>
          <p:cNvPr id="3" name="Subtitle 2">
            <a:extLst>
              <a:ext uri="{FF2B5EF4-FFF2-40B4-BE49-F238E27FC236}">
                <a16:creationId xmlns:a16="http://schemas.microsoft.com/office/drawing/2014/main" id="{762E3B42-2A33-B44F-98A9-03EA5B22D99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351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E71F-ED3B-224E-9C9D-4ABFCEFB19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EE3359-F08F-1A4F-8FF1-4A8C556B0C8E}"/>
              </a:ext>
            </a:extLst>
          </p:cNvPr>
          <p:cNvSpPr>
            <a:spLocks noGrp="1"/>
          </p:cNvSpPr>
          <p:nvPr>
            <p:ph idx="1"/>
          </p:nvPr>
        </p:nvSpPr>
        <p:spPr/>
        <p:txBody>
          <a:bodyPr/>
          <a:lstStyle/>
          <a:p>
            <a:endParaRPr lang="en-US"/>
          </a:p>
        </p:txBody>
      </p:sp>
      <p:pic>
        <p:nvPicPr>
          <p:cNvPr id="2052" name="Picture 4" descr="Map Battle Okinawa During World War Stock Vector (Royalty Free) 1844244073">
            <a:extLst>
              <a:ext uri="{FF2B5EF4-FFF2-40B4-BE49-F238E27FC236}">
                <a16:creationId xmlns:a16="http://schemas.microsoft.com/office/drawing/2014/main" id="{4AD52C1C-B49F-0F46-9080-124A5B16C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49"/>
          <a:stretch/>
        </p:blipFill>
        <p:spPr bwMode="auto">
          <a:xfrm>
            <a:off x="2795201" y="172994"/>
            <a:ext cx="5786438" cy="569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6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937A7F-F97E-9C4A-A122-26984FDC483C}"/>
              </a:ext>
            </a:extLst>
          </p:cNvPr>
          <p:cNvSpPr/>
          <p:nvPr/>
        </p:nvSpPr>
        <p:spPr>
          <a:xfrm>
            <a:off x="-362198" y="362619"/>
            <a:ext cx="6981371" cy="4955203"/>
          </a:xfrm>
          <a:prstGeom prst="rect">
            <a:avLst/>
          </a:prstGeom>
        </p:spPr>
        <p:txBody>
          <a:bodyPr wrap="square">
            <a:spAutoFit/>
          </a:bodyPr>
          <a:lstStyle/>
          <a:p>
            <a:pPr marR="0" lvl="2">
              <a:spcBef>
                <a:spcPts val="0"/>
              </a:spcBef>
              <a:spcAft>
                <a:spcPts val="0"/>
              </a:spcAft>
            </a:pPr>
            <a:r>
              <a:rPr lang="en-US" sz="320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rPr>
              <a:t>“If you can’t change [war] you must at least record it, so that it cannot be ignored or forgotten. It is some place on the record and it seemed to me personally that it was my job to get things on the record in the hopes that at some point or other, somebody couldn’t lie about it.”</a:t>
            </a:r>
          </a:p>
          <a:p>
            <a:pPr marR="0" lvl="2">
              <a:spcBef>
                <a:spcPts val="0"/>
              </a:spcBef>
              <a:spcAft>
                <a:spcPts val="0"/>
              </a:spcAft>
            </a:pPr>
            <a:endParaRPr lang="en-US" sz="320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a:p>
            <a:pPr marR="0" lvl="2">
              <a:spcBef>
                <a:spcPts val="0"/>
              </a:spcBef>
              <a:spcAft>
                <a:spcPts val="0"/>
              </a:spcAft>
            </a:pPr>
            <a:r>
              <a:rPr lang="en-US" sz="2800" dirty="0">
                <a:solidFill>
                  <a:schemeClr val="bg1"/>
                </a:solidFill>
                <a:latin typeface="Gill Sans MT" panose="020B0502020104020203" pitchFamily="34" charset="77"/>
                <a:ea typeface="Times New Roman" panose="02020603050405020304" pitchFamily="18" charset="0"/>
                <a:cs typeface="Times New Roman" panose="02020603050405020304" pitchFamily="18" charset="0"/>
              </a:rPr>
              <a:t>-Martha Gellhorn</a:t>
            </a:r>
            <a:endParaRPr lang="en-US" sz="280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9C1C5ED-958D-5D4C-B0D7-17879C0901DE}"/>
              </a:ext>
            </a:extLst>
          </p:cNvPr>
          <p:cNvPicPr>
            <a:picLocks noChangeAspect="1"/>
          </p:cNvPicPr>
          <p:nvPr/>
        </p:nvPicPr>
        <p:blipFill>
          <a:blip r:embed="rId2"/>
          <a:stretch>
            <a:fillRect/>
          </a:stretch>
        </p:blipFill>
        <p:spPr>
          <a:xfrm>
            <a:off x="7207002" y="159419"/>
            <a:ext cx="4302825" cy="6539162"/>
          </a:xfrm>
          <a:prstGeom prst="rect">
            <a:avLst/>
          </a:prstGeom>
        </p:spPr>
      </p:pic>
      <p:sp>
        <p:nvSpPr>
          <p:cNvPr id="7" name="TextBox 6">
            <a:extLst>
              <a:ext uri="{FF2B5EF4-FFF2-40B4-BE49-F238E27FC236}">
                <a16:creationId xmlns:a16="http://schemas.microsoft.com/office/drawing/2014/main" id="{41BD4222-E036-EF4D-8D13-ECB1EB2C4519}"/>
              </a:ext>
            </a:extLst>
          </p:cNvPr>
          <p:cNvSpPr txBox="1"/>
          <p:nvPr/>
        </p:nvSpPr>
        <p:spPr>
          <a:xfrm>
            <a:off x="3128488" y="6298471"/>
            <a:ext cx="4078514" cy="400110"/>
          </a:xfrm>
          <a:prstGeom prst="rect">
            <a:avLst/>
          </a:prstGeom>
          <a:noFill/>
        </p:spPr>
        <p:txBody>
          <a:bodyPr wrap="square" rtlCol="0">
            <a:spAutoFit/>
          </a:bodyPr>
          <a:lstStyle/>
          <a:p>
            <a:pPr algn="r"/>
            <a:r>
              <a:rPr lang="en-US" sz="2000" dirty="0">
                <a:solidFill>
                  <a:schemeClr val="bg1"/>
                </a:solidFill>
              </a:rPr>
              <a:t>Photo JFK Presidential Library</a:t>
            </a:r>
          </a:p>
        </p:txBody>
      </p:sp>
    </p:spTree>
    <p:extLst>
      <p:ext uri="{BB962C8B-B14F-4D97-AF65-F5344CB8AC3E}">
        <p14:creationId xmlns:p14="http://schemas.microsoft.com/office/powerpoint/2010/main" val="176040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B18EE-CE6C-6B4B-890E-AD0A10C2B1C1}"/>
              </a:ext>
            </a:extLst>
          </p:cNvPr>
          <p:cNvPicPr>
            <a:picLocks noChangeAspect="1"/>
          </p:cNvPicPr>
          <p:nvPr/>
        </p:nvPicPr>
        <p:blipFill>
          <a:blip r:embed="rId2"/>
          <a:stretch>
            <a:fillRect/>
          </a:stretch>
        </p:blipFill>
        <p:spPr>
          <a:xfrm>
            <a:off x="1539189" y="0"/>
            <a:ext cx="9113621" cy="6858000"/>
          </a:xfrm>
          <a:prstGeom prst="rect">
            <a:avLst/>
          </a:prstGeom>
        </p:spPr>
      </p:pic>
    </p:spTree>
    <p:extLst>
      <p:ext uri="{BB962C8B-B14F-4D97-AF65-F5344CB8AC3E}">
        <p14:creationId xmlns:p14="http://schemas.microsoft.com/office/powerpoint/2010/main" val="1565147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0B33F3-1DC2-6340-85B7-3C483890D4E9}"/>
              </a:ext>
            </a:extLst>
          </p:cNvPr>
          <p:cNvPicPr>
            <a:picLocks noChangeAspect="1"/>
          </p:cNvPicPr>
          <p:nvPr/>
        </p:nvPicPr>
        <p:blipFill>
          <a:blip r:embed="rId2"/>
          <a:stretch>
            <a:fillRect/>
          </a:stretch>
        </p:blipFill>
        <p:spPr>
          <a:xfrm>
            <a:off x="1703729" y="0"/>
            <a:ext cx="8784541" cy="6858000"/>
          </a:xfrm>
          <a:prstGeom prst="rect">
            <a:avLst/>
          </a:prstGeom>
        </p:spPr>
      </p:pic>
      <p:sp>
        <p:nvSpPr>
          <p:cNvPr id="3" name="TextBox 2">
            <a:extLst>
              <a:ext uri="{FF2B5EF4-FFF2-40B4-BE49-F238E27FC236}">
                <a16:creationId xmlns:a16="http://schemas.microsoft.com/office/drawing/2014/main" id="{68C193EF-8691-C84D-9241-46A48EC163F2}"/>
              </a:ext>
            </a:extLst>
          </p:cNvPr>
          <p:cNvSpPr txBox="1"/>
          <p:nvPr/>
        </p:nvSpPr>
        <p:spPr>
          <a:xfrm>
            <a:off x="10755084" y="5103674"/>
            <a:ext cx="1248229" cy="1754326"/>
          </a:xfrm>
          <a:prstGeom prst="rect">
            <a:avLst/>
          </a:prstGeom>
          <a:noFill/>
        </p:spPr>
        <p:txBody>
          <a:bodyPr wrap="square" rtlCol="0">
            <a:spAutoFit/>
          </a:bodyPr>
          <a:lstStyle/>
          <a:p>
            <a:r>
              <a:rPr lang="en-US" dirty="0"/>
              <a:t>Paul Nash, “We Are Making a New World” (1918)</a:t>
            </a:r>
          </a:p>
        </p:txBody>
      </p:sp>
    </p:spTree>
    <p:extLst>
      <p:ext uri="{BB962C8B-B14F-4D97-AF65-F5344CB8AC3E}">
        <p14:creationId xmlns:p14="http://schemas.microsoft.com/office/powerpoint/2010/main" val="287074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6644E-6658-4A47-B391-3E930E97FC13}"/>
              </a:ext>
            </a:extLst>
          </p:cNvPr>
          <p:cNvPicPr>
            <a:picLocks noChangeAspect="1"/>
          </p:cNvPicPr>
          <p:nvPr/>
        </p:nvPicPr>
        <p:blipFill>
          <a:blip r:embed="rId2"/>
          <a:stretch>
            <a:fillRect/>
          </a:stretch>
        </p:blipFill>
        <p:spPr>
          <a:xfrm>
            <a:off x="1316906" y="0"/>
            <a:ext cx="9558188" cy="6858000"/>
          </a:xfrm>
          <a:prstGeom prst="rect">
            <a:avLst/>
          </a:prstGeom>
        </p:spPr>
      </p:pic>
      <p:sp>
        <p:nvSpPr>
          <p:cNvPr id="5" name="TextBox 4">
            <a:extLst>
              <a:ext uri="{FF2B5EF4-FFF2-40B4-BE49-F238E27FC236}">
                <a16:creationId xmlns:a16="http://schemas.microsoft.com/office/drawing/2014/main" id="{6B2677A9-1148-3E44-9F6B-0B562B1AC337}"/>
              </a:ext>
            </a:extLst>
          </p:cNvPr>
          <p:cNvSpPr txBox="1"/>
          <p:nvPr/>
        </p:nvSpPr>
        <p:spPr>
          <a:xfrm>
            <a:off x="10875095" y="5934670"/>
            <a:ext cx="1316905" cy="923330"/>
          </a:xfrm>
          <a:prstGeom prst="rect">
            <a:avLst/>
          </a:prstGeom>
          <a:noFill/>
        </p:spPr>
        <p:txBody>
          <a:bodyPr wrap="square" rtlCol="0">
            <a:spAutoFit/>
          </a:bodyPr>
          <a:lstStyle/>
          <a:p>
            <a:r>
              <a:rPr lang="en-US" dirty="0"/>
              <a:t>Verdun Battlefields in 2005</a:t>
            </a:r>
          </a:p>
        </p:txBody>
      </p:sp>
    </p:spTree>
    <p:extLst>
      <p:ext uri="{BB962C8B-B14F-4D97-AF65-F5344CB8AC3E}">
        <p14:creationId xmlns:p14="http://schemas.microsoft.com/office/powerpoint/2010/main" val="322581940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14 PPT" id="{DAE6F93A-362C-0240-8D09-8E699BE746C4}" vid="{2254983C-B598-0240-8F2D-93F0442D6E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260</TotalTime>
  <Words>252</Words>
  <Application>Microsoft Macintosh PowerPoint</Application>
  <PresentationFormat>Widescreen</PresentationFormat>
  <Paragraphs>21</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-apple-system</vt:lpstr>
      <vt:lpstr>Aharoni</vt:lpstr>
      <vt:lpstr>Arial</vt:lpstr>
      <vt:lpstr>Calibri</vt:lpstr>
      <vt:lpstr>Franklin Gothic Book</vt:lpstr>
      <vt:lpstr>Gill Sans MT</vt:lpstr>
      <vt:lpstr>Crop</vt:lpstr>
      <vt:lpstr>World wars I &amp; II: DIGITAL</vt:lpstr>
      <vt:lpstr>PowerPoint Presentation</vt:lpstr>
      <vt:lpstr>PowerPoint Presentation</vt:lpstr>
      <vt:lpstr>What is military history?</vt:lpstr>
      <vt:lpstr>PowerPoint Presentation</vt:lpstr>
      <vt:lpstr>PowerPoint Presentation</vt:lpstr>
      <vt:lpstr>PowerPoint Presentation</vt:lpstr>
      <vt:lpstr>PowerPoint Presentation</vt:lpstr>
      <vt:lpstr>PowerPoint Presentation</vt:lpstr>
      <vt:lpstr>PowerPoint Presentation</vt:lpstr>
      <vt:lpstr>This shows the death rate by 100,000 people, hence controls for population which skyrocketed in this period. The four colored lines represent different sources of data, except the red and green which are the same source, green is military only, red is the total. You get the picture, in any event. The World Wars were major mass death events. If you’re interested you can download a CSV file of all of this data at Our World in Data.  </vt:lpstr>
      <vt:lpstr>PowerPoint Presentation</vt:lpstr>
      <vt:lpstr>PowerPoint Presentation</vt:lpstr>
      <vt:lpstr>Buy these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CAMPS (Pt. 1)</dc:title>
  <dc:creator>Taylor M. Soja</dc:creator>
  <cp:lastModifiedBy>Microsoft Office User</cp:lastModifiedBy>
  <cp:revision>12</cp:revision>
  <dcterms:created xsi:type="dcterms:W3CDTF">2020-10-01T20:29:43Z</dcterms:created>
  <dcterms:modified xsi:type="dcterms:W3CDTF">2021-09-29T22:51:13Z</dcterms:modified>
</cp:coreProperties>
</file>