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2"/>
  </p:notesMasterIdLst>
  <p:sldIdLst>
    <p:sldId id="256" r:id="rId2"/>
    <p:sldId id="257" r:id="rId3"/>
    <p:sldId id="340" r:id="rId4"/>
    <p:sldId id="339" r:id="rId5"/>
    <p:sldId id="341" r:id="rId6"/>
    <p:sldId id="342" r:id="rId7"/>
    <p:sldId id="343" r:id="rId8"/>
    <p:sldId id="344" r:id="rId9"/>
    <p:sldId id="345" r:id="rId10"/>
    <p:sldId id="323" r:id="rId11"/>
    <p:sldId id="346" r:id="rId12"/>
    <p:sldId id="335" r:id="rId13"/>
    <p:sldId id="262" r:id="rId14"/>
    <p:sldId id="265" r:id="rId15"/>
    <p:sldId id="266" r:id="rId16"/>
    <p:sldId id="270" r:id="rId17"/>
    <p:sldId id="268" r:id="rId18"/>
    <p:sldId id="325" r:id="rId19"/>
    <p:sldId id="359" r:id="rId20"/>
    <p:sldId id="355" r:id="rId21"/>
    <p:sldId id="356" r:id="rId22"/>
    <p:sldId id="329" r:id="rId23"/>
    <p:sldId id="338" r:id="rId24"/>
    <p:sldId id="357" r:id="rId25"/>
    <p:sldId id="358" r:id="rId26"/>
    <p:sldId id="328" r:id="rId27"/>
    <p:sldId id="331" r:id="rId28"/>
    <p:sldId id="347" r:id="rId29"/>
    <p:sldId id="351" r:id="rId30"/>
    <p:sldId id="35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2"/>
    <p:restoredTop sz="94694"/>
  </p:normalViewPr>
  <p:slideViewPr>
    <p:cSldViewPr snapToGrid="0" snapToObjects="1">
      <p:cViewPr varScale="1">
        <p:scale>
          <a:sx n="117" d="100"/>
          <a:sy n="117" d="100"/>
        </p:scale>
        <p:origin x="2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6T16:12:23.290"/>
    </inkml:context>
    <inkml:brush xml:id="br0">
      <inkml:brushProperty name="width" value="0.2" units="cm"/>
      <inkml:brushProperty name="height" value="0.2" units="cm"/>
    </inkml:brush>
  </inkml:definitions>
  <inkml:trace contextRef="#ctx0" brushRef="#br0">3756 721 24575,'-15'0'0,"1"-7"0,-3 0 0,-39-34 0,2 13 0,-28-26 0,34 22 0,0-1 0,-27-18 0,-3-1 0,0 0 0,-3 2 0,23 16 0,-8-3 0,10 5 0,-3-2 0,-17-4 0,5 4 0,36 15 0,-27-3 0,1 1 0,30 10 0,-19-1 0,2 2 0,19 5 0,-45 0 0,39 5 0,-49 0 0,42 0 0,-9 0 0,-1 0 0,1 0 0,-3 6 0,-1 2 0,6 0 0,-6 5 0,1 2 0,10-3 0,-24 4 0,-2 2 0,1 9 0,7-9 0,-1 1 0,-20 21 0,1-3 0,3 9 0,16-13 0,6 8 0,11-14 0,0 0 0,-11 13 0,-13 2 0,2 0 0,19-3 0,-15 6 0,1 1 0,20 0 0,-11 7 0,2 1 0,11-1 0,3 6 0,1 0 0,6-5 0,0 12 0,3 2 0,6-8 0,-5 8 0,0-1 0,7-8 0,0 2 0,1-1 0,1-10 0,5 21 0,2 4 0,4 15 0,2-19 0,0 0 0,5 14 0,18-24 0,4-4 0,8 5 0,23 11 0,7-2 0,-4-14 0,18 9 0,2-2 0,-12-15 0,-10-14 0,9 4 0,-5-5 0,-12-9 0,-1-3 0,20 8 0,-1-2 0,10 2 0,-22-15 0,2-2 0,30 8 0,-18-11 0,11 0 0,-7-3 0,-14-2 0,0-3 0,23 1 0,10-1 0,-12-1 0,-23-1 0,-1 0 0,16 0 0,7 0 0,-8 0 0,28 0 0,-15-2 0,15-2 0,-9-1 0,-18-1 0,-1-2 0,11 0 0,7-3 0,-11 1 0,-21 1 0,-2-2 0,34-10 0,-6-2 0,-18 3 0,31-11 0,-3-3 0,-37 1 0,23-8 0,0-2 0,-20 2 0,4-9 0,-2-2 0,-11 4 0,-3-12 0,-2-1 0,-9 7 0,-2-13 0,-2-2 0,-9 9 0,6-14 0,-2-1 0,-8 7 0,6-10 0,1-4 0,-3-13 0,-7 21 0,0-1 0,-7 23 0,-1-1 0,3-25 0,-1 1 0,-4-18 0,4 8 0,1 3 0,-7 8 0,2-4 0,-1-1 0,-2 0 0,-2 26 0,0 3 0,-4-2 0,-21-6 0,10 30 0,-34-35 0,24 48 0,-48-21 0,39 26 0,-60-6 0,53 12 0,-54 2 0,60 4 0,-42 0 0,51 0 0,-36 0 0,36 0 0,-25 0 0,32 3 0,-27 2 0,22 0 0,-41-1 0,32-4 0,-37 0 0,40 0 0,-15 0 0,23 0 0,-15 0 0,22 0 0,-9 0 0,22 3 0,-3-2 0,-1 5 0,3-1 0,-9 3 0,-15 4 0,7-3 0,-25 3 0,27-7 0,-16-2 0,22-3 0,-12 0 0,16 0 0,-1 0 0,8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17592-0B3D-AA47-8F3C-7CC129E45AA8}" type="datetimeFigureOut">
              <a:rPr lang="en-US" smtClean="0"/>
              <a:t>10/6/21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C2BD0-B9CF-3F4A-B5FD-21EBB1B3738D}" type="slidenum">
              <a:rPr lang="en-US" smtClean="0"/>
              <a:t>‹#›</a:t>
            </a:fld>
            <a:endParaRPr lang="en-US"/>
          </a:p>
        </p:txBody>
      </p:sp>
    </p:spTree>
    <p:extLst>
      <p:ext uri="{BB962C8B-B14F-4D97-AF65-F5344CB8AC3E}">
        <p14:creationId xmlns:p14="http://schemas.microsoft.com/office/powerpoint/2010/main" val="3916204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62CF3D2-8CB2-5449-9973-8EF717977633}" type="datetimeFigureOut">
              <a:rPr lang="en-US" smtClean="0"/>
              <a:t>10/6/21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B8BFF13-FBD2-EF4B-A925-C14854BCBDB9}"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2886477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335740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184781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420999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562CF3D2-8CB2-5449-9973-8EF717977633}" type="datetimeFigureOut">
              <a:rPr lang="en-US" smtClean="0"/>
              <a:t>10/6/21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8430091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2CF3D2-8CB2-5449-9973-8EF717977633}" type="datetimeFigureOut">
              <a:rPr lang="en-US" smtClean="0"/>
              <a:t>10/6/21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27036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2CF3D2-8CB2-5449-9973-8EF717977633}" type="datetimeFigureOut">
              <a:rPr lang="en-US" smtClean="0"/>
              <a:t>10/6/21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52164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2CF3D2-8CB2-5449-9973-8EF717977633}" type="datetimeFigureOut">
              <a:rPr lang="en-US" smtClean="0"/>
              <a:t>10/6/21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40131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2CF3D2-8CB2-5449-9973-8EF717977633}" type="datetimeFigureOut">
              <a:rPr lang="en-US" smtClean="0"/>
              <a:t>10/6/21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48838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62CF3D2-8CB2-5449-9973-8EF717977633}" type="datetimeFigureOut">
              <a:rPr lang="en-US" smtClean="0"/>
              <a:t>10/6/21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1281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62CF3D2-8CB2-5449-9973-8EF717977633}" type="datetimeFigureOut">
              <a:rPr lang="en-US" smtClean="0"/>
              <a:t>10/6/21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011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62CF3D2-8CB2-5449-9973-8EF717977633}" type="datetimeFigureOut">
              <a:rPr lang="en-US" smtClean="0"/>
              <a:t>10/6/21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B8BFF13-FBD2-EF4B-A925-C14854BCBDB9}"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019814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s://doi.org/10.1089/big.2013.1508"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gif"/><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AFC41-167D-3448-8A63-9B98D12CAA92}"/>
              </a:ext>
            </a:extLst>
          </p:cNvPr>
          <p:cNvSpPr>
            <a:spLocks noGrp="1"/>
          </p:cNvSpPr>
          <p:nvPr>
            <p:ph type="ctrTitle"/>
          </p:nvPr>
        </p:nvSpPr>
        <p:spPr>
          <a:xfrm>
            <a:off x="1915123" y="1890256"/>
            <a:ext cx="8361229" cy="2098226"/>
          </a:xfrm>
        </p:spPr>
        <p:txBody>
          <a:bodyPr/>
          <a:lstStyle/>
          <a:p>
            <a:r>
              <a:rPr lang="en-US" sz="11500" dirty="0">
                <a:latin typeface="Aharoni" panose="02010803020104030203" pitchFamily="2" charset="-79"/>
                <a:cs typeface="Aharoni" panose="02010803020104030203" pitchFamily="2" charset="-79"/>
              </a:rPr>
              <a:t>1914 / </a:t>
            </a:r>
            <a:br>
              <a:rPr lang="en-US" sz="11500" dirty="0">
                <a:latin typeface="Aharoni" panose="02010803020104030203" pitchFamily="2" charset="-79"/>
                <a:cs typeface="Aharoni" panose="02010803020104030203" pitchFamily="2" charset="-79"/>
              </a:rPr>
            </a:br>
            <a:r>
              <a:rPr lang="en-US" sz="4000" dirty="0">
                <a:latin typeface="Aharoni" panose="02010803020104030203" pitchFamily="2" charset="-79"/>
                <a:cs typeface="Aharoni" panose="02010803020104030203" pitchFamily="2" charset="-79"/>
              </a:rPr>
              <a:t>Digital workshop </a:t>
            </a:r>
            <a:r>
              <a:rPr lang="en-US" sz="6600" dirty="0">
                <a:latin typeface="Aharoni" panose="02010803020104030203" pitchFamily="2" charset="-79"/>
                <a:cs typeface="Aharoni" panose="02010803020104030203" pitchFamily="2" charset="-79"/>
              </a:rPr>
              <a:t>1</a:t>
            </a:r>
            <a:endParaRPr lang="en-US" sz="11500" dirty="0">
              <a:latin typeface="Aharoni" panose="02010803020104030203" pitchFamily="2" charset="-79"/>
              <a:cs typeface="Aharoni" panose="02010803020104030203" pitchFamily="2" charset="-79"/>
            </a:endParaRPr>
          </a:p>
        </p:txBody>
      </p:sp>
      <p:sp>
        <p:nvSpPr>
          <p:cNvPr id="3" name="Subtitle 2">
            <a:extLst>
              <a:ext uri="{FF2B5EF4-FFF2-40B4-BE49-F238E27FC236}">
                <a16:creationId xmlns:a16="http://schemas.microsoft.com/office/drawing/2014/main" id="{6691CF97-E6B0-E24F-8DE6-48073C750F05}"/>
              </a:ext>
            </a:extLst>
          </p:cNvPr>
          <p:cNvSpPr>
            <a:spLocks noGrp="1"/>
          </p:cNvSpPr>
          <p:nvPr>
            <p:ph type="subTitle" idx="1"/>
          </p:nvPr>
        </p:nvSpPr>
        <p:spPr>
          <a:xfrm>
            <a:off x="2679902" y="3988482"/>
            <a:ext cx="6831673" cy="1086237"/>
          </a:xfrm>
        </p:spPr>
        <p:txBody>
          <a:bodyPr>
            <a:normAutofit fontScale="92500" lnSpcReduction="10000"/>
          </a:bodyPr>
          <a:lstStyle/>
          <a:p>
            <a:r>
              <a:rPr lang="en-US" dirty="0"/>
              <a:t>HSTCMP 202, DIGITAL WORLD WARS</a:t>
            </a:r>
          </a:p>
          <a:p>
            <a:endParaRPr lang="en-US" dirty="0"/>
          </a:p>
          <a:p>
            <a:r>
              <a:rPr lang="en-US" dirty="0"/>
              <a:t>Thursday Oct 8</a:t>
            </a:r>
          </a:p>
        </p:txBody>
      </p:sp>
    </p:spTree>
    <p:extLst>
      <p:ext uri="{BB962C8B-B14F-4D97-AF65-F5344CB8AC3E}">
        <p14:creationId xmlns:p14="http://schemas.microsoft.com/office/powerpoint/2010/main" val="157235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C1876FEA-72AE-9B4A-9592-112BFC20FF42}"/>
              </a:ext>
            </a:extLst>
          </p:cNvPr>
          <p:cNvPicPr>
            <a:picLocks noChangeAspect="1"/>
          </p:cNvPicPr>
          <p:nvPr/>
        </p:nvPicPr>
        <p:blipFill rotWithShape="1">
          <a:blip r:embed="rId2"/>
          <a:srcRect b="55589"/>
          <a:stretch/>
        </p:blipFill>
        <p:spPr>
          <a:xfrm>
            <a:off x="6003885" y="-301538"/>
            <a:ext cx="6188115" cy="5108448"/>
          </a:xfrm>
          <a:prstGeom prst="rect">
            <a:avLst/>
          </a:prstGeom>
        </p:spPr>
      </p:pic>
      <p:sp>
        <p:nvSpPr>
          <p:cNvPr id="8" name="TextBox 7">
            <a:extLst>
              <a:ext uri="{FF2B5EF4-FFF2-40B4-BE49-F238E27FC236}">
                <a16:creationId xmlns:a16="http://schemas.microsoft.com/office/drawing/2014/main" id="{184366D2-D0E6-A843-A71D-F3372375C398}"/>
              </a:ext>
            </a:extLst>
          </p:cNvPr>
          <p:cNvSpPr txBox="1"/>
          <p:nvPr/>
        </p:nvSpPr>
        <p:spPr>
          <a:xfrm>
            <a:off x="1294602" y="296764"/>
            <a:ext cx="2895600" cy="1754326"/>
          </a:xfrm>
          <a:prstGeom prst="rect">
            <a:avLst/>
          </a:prstGeom>
          <a:noFill/>
        </p:spPr>
        <p:txBody>
          <a:bodyPr wrap="square" rtlCol="0">
            <a:spAutoFit/>
          </a:bodyPr>
          <a:lstStyle/>
          <a:p>
            <a:endParaRPr lang="en-US" dirty="0"/>
          </a:p>
          <a:p>
            <a:r>
              <a:rPr lang="en-US" dirty="0"/>
              <a:t>WWI CASUALTIES</a:t>
            </a:r>
          </a:p>
          <a:p>
            <a:endParaRPr lang="en-US" dirty="0"/>
          </a:p>
          <a:p>
            <a:r>
              <a:rPr lang="en-US" dirty="0"/>
              <a:t>From </a:t>
            </a:r>
            <a:r>
              <a:rPr lang="en-US" dirty="0" err="1"/>
              <a:t>Grayzel</a:t>
            </a:r>
            <a:r>
              <a:rPr lang="en-US" dirty="0"/>
              <a:t> (2013), statistics published by the </a:t>
            </a:r>
            <a:r>
              <a:rPr lang="en-US" i="1" dirty="0"/>
              <a:t>Times </a:t>
            </a:r>
            <a:r>
              <a:rPr lang="en-US" dirty="0"/>
              <a:t>of London in 1919</a:t>
            </a:r>
          </a:p>
        </p:txBody>
      </p:sp>
      <p:pic>
        <p:nvPicPr>
          <p:cNvPr id="4" name="Picture 3" descr="A close up of text on a white background&#10;&#10;Description automatically generated">
            <a:extLst>
              <a:ext uri="{FF2B5EF4-FFF2-40B4-BE49-F238E27FC236}">
                <a16:creationId xmlns:a16="http://schemas.microsoft.com/office/drawing/2014/main" id="{E0195A5A-AA47-284F-BC34-0E94733143FE}"/>
              </a:ext>
            </a:extLst>
          </p:cNvPr>
          <p:cNvPicPr>
            <a:picLocks noChangeAspect="1"/>
          </p:cNvPicPr>
          <p:nvPr/>
        </p:nvPicPr>
        <p:blipFill rotWithShape="1">
          <a:blip r:embed="rId2"/>
          <a:srcRect l="5205" t="44835" r="8215" b="41174"/>
          <a:stretch/>
        </p:blipFill>
        <p:spPr>
          <a:xfrm>
            <a:off x="804672" y="4806910"/>
            <a:ext cx="7508912" cy="2255519"/>
          </a:xfrm>
          <a:prstGeom prst="rect">
            <a:avLst/>
          </a:prstGeom>
        </p:spPr>
      </p:pic>
    </p:spTree>
    <p:extLst>
      <p:ext uri="{BB962C8B-B14F-4D97-AF65-F5344CB8AC3E}">
        <p14:creationId xmlns:p14="http://schemas.microsoft.com/office/powerpoint/2010/main" val="2550145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4C55-7880-6E48-A67A-5A5DCC74B873}"/>
              </a:ext>
            </a:extLst>
          </p:cNvPr>
          <p:cNvSpPr>
            <a:spLocks noGrp="1"/>
          </p:cNvSpPr>
          <p:nvPr>
            <p:ph type="title"/>
          </p:nvPr>
        </p:nvSpPr>
        <p:spPr/>
        <p:txBody>
          <a:bodyPr/>
          <a:lstStyle/>
          <a:p>
            <a:r>
              <a:rPr lang="en-US" dirty="0"/>
              <a:t>What’s a “battle”?</a:t>
            </a:r>
          </a:p>
        </p:txBody>
      </p:sp>
      <p:pic>
        <p:nvPicPr>
          <p:cNvPr id="8194" name="Picture 2">
            <a:extLst>
              <a:ext uri="{FF2B5EF4-FFF2-40B4-BE49-F238E27FC236}">
                <a16:creationId xmlns:a16="http://schemas.microsoft.com/office/drawing/2014/main" id="{8599B4CB-313C-7343-A8FD-CF6C3508B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90651"/>
            <a:ext cx="7912745" cy="5301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CBB08F-FD7A-034A-9470-40D717A50723}"/>
              </a:ext>
            </a:extLst>
          </p:cNvPr>
          <p:cNvSpPr txBox="1"/>
          <p:nvPr/>
        </p:nvSpPr>
        <p:spPr>
          <a:xfrm>
            <a:off x="9949543" y="3592286"/>
            <a:ext cx="2122714" cy="369332"/>
          </a:xfrm>
          <a:prstGeom prst="rect">
            <a:avLst/>
          </a:prstGeom>
          <a:noFill/>
        </p:spPr>
        <p:txBody>
          <a:bodyPr wrap="square" rtlCol="0">
            <a:spAutoFit/>
          </a:bodyPr>
          <a:lstStyle/>
          <a:p>
            <a:r>
              <a:rPr lang="en-US" dirty="0"/>
              <a:t>South African War</a:t>
            </a:r>
          </a:p>
        </p:txBody>
      </p:sp>
    </p:spTree>
    <p:extLst>
      <p:ext uri="{BB962C8B-B14F-4D97-AF65-F5344CB8AC3E}">
        <p14:creationId xmlns:p14="http://schemas.microsoft.com/office/powerpoint/2010/main" val="1760127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
            <a:extLst>
              <a:ext uri="{FF2B5EF4-FFF2-40B4-BE49-F238E27FC236}">
                <a16:creationId xmlns:a16="http://schemas.microsoft.com/office/drawing/2014/main" id="{E61445AB-B2E4-4620-B9D9-99DBB2794594}"/>
              </a:ext>
            </a:extLst>
          </p:cNvPr>
          <p:cNvSpPr>
            <a:spLocks noGrp="1"/>
          </p:cNvSpPr>
          <p:nvPr>
            <p:ph type="body" idx="1"/>
          </p:nvPr>
        </p:nvSpPr>
        <p:spPr>
          <a:xfrm>
            <a:off x="1371600" y="578644"/>
            <a:ext cx="4443984" cy="823912"/>
          </a:xfrm>
        </p:spPr>
        <p:txBody>
          <a:bodyPr/>
          <a:lstStyle/>
          <a:p>
            <a:pPr algn="ctr"/>
            <a:r>
              <a:rPr lang="en-US" u="sng" dirty="0"/>
              <a:t>Allied/Entente Powers</a:t>
            </a:r>
          </a:p>
        </p:txBody>
      </p:sp>
      <p:sp>
        <p:nvSpPr>
          <p:cNvPr id="26" name="Content Placeholder 3">
            <a:extLst>
              <a:ext uri="{FF2B5EF4-FFF2-40B4-BE49-F238E27FC236}">
                <a16:creationId xmlns:a16="http://schemas.microsoft.com/office/drawing/2014/main" id="{CF70E4EC-CF03-450F-82E4-5291DD33818D}"/>
              </a:ext>
            </a:extLst>
          </p:cNvPr>
          <p:cNvSpPr>
            <a:spLocks noGrp="1"/>
          </p:cNvSpPr>
          <p:nvPr>
            <p:ph sz="half" idx="2"/>
          </p:nvPr>
        </p:nvSpPr>
        <p:spPr>
          <a:xfrm>
            <a:off x="1371600" y="1548385"/>
            <a:ext cx="4443984" cy="4319016"/>
          </a:xfrm>
        </p:spPr>
        <p:txBody>
          <a:bodyPr/>
          <a:lstStyle/>
          <a:p>
            <a:r>
              <a:rPr lang="en-US" dirty="0"/>
              <a:t>France (&amp; empire)</a:t>
            </a:r>
          </a:p>
          <a:p>
            <a:r>
              <a:rPr lang="en-US" dirty="0"/>
              <a:t>Britain (&amp; empire)</a:t>
            </a:r>
          </a:p>
          <a:p>
            <a:r>
              <a:rPr lang="en-US" dirty="0"/>
              <a:t>Belgium</a:t>
            </a:r>
          </a:p>
          <a:p>
            <a:r>
              <a:rPr lang="en-US" dirty="0"/>
              <a:t>Serbia</a:t>
            </a:r>
          </a:p>
          <a:p>
            <a:r>
              <a:rPr lang="en-US" dirty="0"/>
              <a:t>Russia (until 1917)</a:t>
            </a:r>
          </a:p>
          <a:p>
            <a:r>
              <a:rPr lang="en-US" dirty="0"/>
              <a:t>USA (starting 1917)</a:t>
            </a:r>
          </a:p>
          <a:p>
            <a:r>
              <a:rPr lang="en-US" dirty="0"/>
              <a:t>Italy (starting 1915)</a:t>
            </a:r>
          </a:p>
          <a:p>
            <a:r>
              <a:rPr lang="en-US" dirty="0"/>
              <a:t>Japan</a:t>
            </a:r>
          </a:p>
          <a:p>
            <a:r>
              <a:rPr lang="en-US" dirty="0"/>
              <a:t>And many others</a:t>
            </a:r>
          </a:p>
        </p:txBody>
      </p:sp>
      <p:sp>
        <p:nvSpPr>
          <p:cNvPr id="28" name="Text Placeholder 4">
            <a:extLst>
              <a:ext uri="{FF2B5EF4-FFF2-40B4-BE49-F238E27FC236}">
                <a16:creationId xmlns:a16="http://schemas.microsoft.com/office/drawing/2014/main" id="{01879523-D725-40F2-A29A-82AB69F8D328}"/>
              </a:ext>
            </a:extLst>
          </p:cNvPr>
          <p:cNvSpPr>
            <a:spLocks noGrp="1"/>
          </p:cNvSpPr>
          <p:nvPr>
            <p:ph type="body" sz="quarter" idx="3"/>
          </p:nvPr>
        </p:nvSpPr>
        <p:spPr>
          <a:xfrm>
            <a:off x="6525014" y="578644"/>
            <a:ext cx="4443984" cy="823912"/>
          </a:xfrm>
        </p:spPr>
        <p:txBody>
          <a:bodyPr/>
          <a:lstStyle/>
          <a:p>
            <a:pPr algn="ctr"/>
            <a:r>
              <a:rPr lang="en-US" u="sng" dirty="0"/>
              <a:t>Central Powers</a:t>
            </a:r>
          </a:p>
        </p:txBody>
      </p:sp>
      <p:sp>
        <p:nvSpPr>
          <p:cNvPr id="30" name="Content Placeholder 5">
            <a:extLst>
              <a:ext uri="{FF2B5EF4-FFF2-40B4-BE49-F238E27FC236}">
                <a16:creationId xmlns:a16="http://schemas.microsoft.com/office/drawing/2014/main" id="{91D6D1C9-2DC4-479F-9714-3554EA17E97E}"/>
              </a:ext>
            </a:extLst>
          </p:cNvPr>
          <p:cNvSpPr>
            <a:spLocks noGrp="1"/>
          </p:cNvSpPr>
          <p:nvPr>
            <p:ph sz="quarter" idx="4"/>
          </p:nvPr>
        </p:nvSpPr>
        <p:spPr>
          <a:xfrm>
            <a:off x="6525014" y="1548385"/>
            <a:ext cx="4443984" cy="4319015"/>
          </a:xfrm>
        </p:spPr>
        <p:txBody>
          <a:bodyPr/>
          <a:lstStyle/>
          <a:p>
            <a:r>
              <a:rPr lang="en-US" dirty="0"/>
              <a:t>Germany (&amp; empire)</a:t>
            </a:r>
          </a:p>
          <a:p>
            <a:r>
              <a:rPr lang="en-US" dirty="0"/>
              <a:t>Austro-Hungarian Empire</a:t>
            </a:r>
          </a:p>
          <a:p>
            <a:r>
              <a:rPr lang="en-US" dirty="0"/>
              <a:t>Ottoman Empire (starting fall 1914)</a:t>
            </a:r>
          </a:p>
          <a:p>
            <a:r>
              <a:rPr lang="en-US" dirty="0"/>
              <a:t>Bulgaria </a:t>
            </a:r>
          </a:p>
          <a:p>
            <a:r>
              <a:rPr lang="en-US" dirty="0"/>
              <a:t>And many others</a:t>
            </a:r>
          </a:p>
        </p:txBody>
      </p:sp>
    </p:spTree>
    <p:extLst>
      <p:ext uri="{BB962C8B-B14F-4D97-AF65-F5344CB8AC3E}">
        <p14:creationId xmlns:p14="http://schemas.microsoft.com/office/powerpoint/2010/main" val="1713892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CC863E-FB05-FF4A-A6F2-202ECB483115}"/>
              </a:ext>
            </a:extLst>
          </p:cNvPr>
          <p:cNvSpPr txBox="1"/>
          <p:nvPr/>
        </p:nvSpPr>
        <p:spPr>
          <a:xfrm>
            <a:off x="967015" y="394298"/>
            <a:ext cx="6662057" cy="1138773"/>
          </a:xfrm>
          <a:prstGeom prst="rect">
            <a:avLst/>
          </a:prstGeom>
          <a:noFill/>
        </p:spPr>
        <p:txBody>
          <a:bodyPr wrap="square" rtlCol="0">
            <a:spAutoFit/>
          </a:bodyPr>
          <a:lstStyle/>
          <a:p>
            <a:r>
              <a:rPr lang="en-US" sz="3200" dirty="0"/>
              <a:t>A System of Entangling Alliances?</a:t>
            </a:r>
          </a:p>
          <a:p>
            <a:endParaRPr lang="en-US" dirty="0"/>
          </a:p>
          <a:p>
            <a:endParaRPr lang="en-US" dirty="0"/>
          </a:p>
        </p:txBody>
      </p:sp>
      <p:sp>
        <p:nvSpPr>
          <p:cNvPr id="3" name="TextBox 2">
            <a:extLst>
              <a:ext uri="{FF2B5EF4-FFF2-40B4-BE49-F238E27FC236}">
                <a16:creationId xmlns:a16="http://schemas.microsoft.com/office/drawing/2014/main" id="{D59E9F3C-EECB-C24D-8625-C618C7959D59}"/>
              </a:ext>
            </a:extLst>
          </p:cNvPr>
          <p:cNvSpPr txBox="1"/>
          <p:nvPr/>
        </p:nvSpPr>
        <p:spPr>
          <a:xfrm>
            <a:off x="1465943" y="1190171"/>
            <a:ext cx="8940800" cy="4462760"/>
          </a:xfrm>
          <a:prstGeom prst="rect">
            <a:avLst/>
          </a:prstGeom>
          <a:noFill/>
        </p:spPr>
        <p:txBody>
          <a:bodyPr wrap="square" rtlCol="0">
            <a:spAutoFit/>
          </a:bodyPr>
          <a:lstStyle/>
          <a:p>
            <a:pPr marL="342900" indent="-342900">
              <a:buFont typeface="Arial" panose="020B0604020202020204" pitchFamily="34" charset="0"/>
              <a:buChar char="•"/>
            </a:pPr>
            <a:r>
              <a:rPr lang="en-US" sz="2400" dirty="0"/>
              <a:t>German Empire and the Austro-Hungarian Empire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France and the Russian Empire </a:t>
            </a:r>
            <a:r>
              <a:rPr lang="en-US" sz="2000" dirty="0"/>
              <a:t>(based on French fear of German military)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Russian Empire and Serbia </a:t>
            </a:r>
            <a:r>
              <a:rPr lang="en-US" sz="2000" dirty="0"/>
              <a:t>(based on shared Slavic identity)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Serbia informally allied with ethnic Serbs living under the Austro-Hungarian Empire in the former Bosnia-Herzegovina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British Empire and France are committed to protect Belgian neutrality</a:t>
            </a:r>
          </a:p>
        </p:txBody>
      </p:sp>
    </p:spTree>
    <p:extLst>
      <p:ext uri="{BB962C8B-B14F-4D97-AF65-F5344CB8AC3E}">
        <p14:creationId xmlns:p14="http://schemas.microsoft.com/office/powerpoint/2010/main" val="2610022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8A720E-0396-D948-BF0A-9E718F9F2D3F}"/>
              </a:ext>
            </a:extLst>
          </p:cNvPr>
          <p:cNvPicPr>
            <a:picLocks noChangeAspect="1"/>
          </p:cNvPicPr>
          <p:nvPr/>
        </p:nvPicPr>
        <p:blipFill>
          <a:blip r:embed="rId2"/>
          <a:stretch>
            <a:fillRect/>
          </a:stretch>
        </p:blipFill>
        <p:spPr>
          <a:xfrm>
            <a:off x="255816" y="0"/>
            <a:ext cx="9009737" cy="6858000"/>
          </a:xfrm>
          <a:prstGeom prst="rect">
            <a:avLst/>
          </a:prstGeom>
        </p:spPr>
      </p:pic>
      <p:sp>
        <p:nvSpPr>
          <p:cNvPr id="4" name="TextBox 3">
            <a:extLst>
              <a:ext uri="{FF2B5EF4-FFF2-40B4-BE49-F238E27FC236}">
                <a16:creationId xmlns:a16="http://schemas.microsoft.com/office/drawing/2014/main" id="{4F4CFA4B-9BDC-8C4E-A9DA-4C48A8864EF6}"/>
              </a:ext>
            </a:extLst>
          </p:cNvPr>
          <p:cNvSpPr txBox="1"/>
          <p:nvPr/>
        </p:nvSpPr>
        <p:spPr>
          <a:xfrm>
            <a:off x="9265553" y="217714"/>
            <a:ext cx="2505532" cy="2677656"/>
          </a:xfrm>
          <a:prstGeom prst="rect">
            <a:avLst/>
          </a:prstGeom>
          <a:noFill/>
        </p:spPr>
        <p:txBody>
          <a:bodyPr wrap="square" rtlCol="0">
            <a:spAutoFit/>
          </a:bodyPr>
          <a:lstStyle/>
          <a:p>
            <a:r>
              <a:rPr lang="en-US" sz="2400" dirty="0"/>
              <a:t>Archduke Franz Ferdinand and Sophie, Duchess of Hohenberg</a:t>
            </a:r>
          </a:p>
          <a:p>
            <a:endParaRPr lang="en-US" sz="2400" dirty="0"/>
          </a:p>
          <a:p>
            <a:r>
              <a:rPr lang="en-US" sz="2400" dirty="0"/>
              <a:t>28 July 1914, Sarajevo</a:t>
            </a:r>
          </a:p>
        </p:txBody>
      </p:sp>
    </p:spTree>
    <p:extLst>
      <p:ext uri="{BB962C8B-B14F-4D97-AF65-F5344CB8AC3E}">
        <p14:creationId xmlns:p14="http://schemas.microsoft.com/office/powerpoint/2010/main" val="1164074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92F0A7-36AB-FC4A-90DC-F6A5C9EA4A76}"/>
              </a:ext>
            </a:extLst>
          </p:cNvPr>
          <p:cNvSpPr txBox="1"/>
          <p:nvPr/>
        </p:nvSpPr>
        <p:spPr>
          <a:xfrm>
            <a:off x="812801" y="5288340"/>
            <a:ext cx="1973942" cy="1200329"/>
          </a:xfrm>
          <a:prstGeom prst="rect">
            <a:avLst/>
          </a:prstGeom>
          <a:noFill/>
        </p:spPr>
        <p:txBody>
          <a:bodyPr wrap="square" rtlCol="0">
            <a:spAutoFit/>
          </a:bodyPr>
          <a:lstStyle/>
          <a:p>
            <a:r>
              <a:rPr lang="en-US" dirty="0"/>
              <a:t>From Berlin State Library, via </a:t>
            </a:r>
            <a:r>
              <a:rPr lang="en-US" dirty="0" err="1"/>
              <a:t>Europeana</a:t>
            </a:r>
            <a:r>
              <a:rPr lang="en-US" dirty="0"/>
              <a:t> 1914-1918</a:t>
            </a:r>
          </a:p>
        </p:txBody>
      </p:sp>
      <p:pic>
        <p:nvPicPr>
          <p:cNvPr id="4" name="Picture 3">
            <a:extLst>
              <a:ext uri="{FF2B5EF4-FFF2-40B4-BE49-F238E27FC236}">
                <a16:creationId xmlns:a16="http://schemas.microsoft.com/office/drawing/2014/main" id="{92984811-6FE5-EE41-A139-F9CAFA5DFF9B}"/>
              </a:ext>
            </a:extLst>
          </p:cNvPr>
          <p:cNvPicPr>
            <a:picLocks noChangeAspect="1"/>
          </p:cNvPicPr>
          <p:nvPr/>
        </p:nvPicPr>
        <p:blipFill>
          <a:blip r:embed="rId2"/>
          <a:stretch>
            <a:fillRect/>
          </a:stretch>
        </p:blipFill>
        <p:spPr>
          <a:xfrm>
            <a:off x="2786743" y="0"/>
            <a:ext cx="9202119" cy="6858000"/>
          </a:xfrm>
          <a:prstGeom prst="rect">
            <a:avLst/>
          </a:prstGeom>
        </p:spPr>
      </p:pic>
    </p:spTree>
    <p:extLst>
      <p:ext uri="{BB962C8B-B14F-4D97-AF65-F5344CB8AC3E}">
        <p14:creationId xmlns:p14="http://schemas.microsoft.com/office/powerpoint/2010/main" val="838026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B5D2451-0442-3B4A-9CDB-8A74B8EDB648}"/>
              </a:ext>
            </a:extLst>
          </p:cNvPr>
          <p:cNvSpPr>
            <a:spLocks noGrp="1"/>
          </p:cNvSpPr>
          <p:nvPr>
            <p:ph type="subTitle" idx="1"/>
          </p:nvPr>
        </p:nvSpPr>
        <p:spPr/>
        <p:txBody>
          <a:bodyPr/>
          <a:lstStyle/>
          <a:p>
            <a:pPr algn="r"/>
            <a:endParaRPr lang="en-US" dirty="0"/>
          </a:p>
          <a:p>
            <a:pPr algn="r"/>
            <a:r>
              <a:rPr lang="en-US" dirty="0"/>
              <a:t>What does Morrow have to say?</a:t>
            </a:r>
          </a:p>
        </p:txBody>
      </p:sp>
      <p:pic>
        <p:nvPicPr>
          <p:cNvPr id="3" name="Picture 2" descr="A screenshot of text&#10;&#10;Description automatically generated">
            <a:extLst>
              <a:ext uri="{FF2B5EF4-FFF2-40B4-BE49-F238E27FC236}">
                <a16:creationId xmlns:a16="http://schemas.microsoft.com/office/drawing/2014/main" id="{D46AB8ED-3545-E045-8DCE-C8B647C539A4}"/>
              </a:ext>
            </a:extLst>
          </p:cNvPr>
          <p:cNvPicPr>
            <a:picLocks noChangeAspect="1"/>
          </p:cNvPicPr>
          <p:nvPr/>
        </p:nvPicPr>
        <p:blipFill rotWithShape="1">
          <a:blip r:embed="rId2"/>
          <a:srcRect r="3842" b="47661"/>
          <a:stretch/>
        </p:blipFill>
        <p:spPr>
          <a:xfrm>
            <a:off x="4372442" y="952501"/>
            <a:ext cx="6411201" cy="4650856"/>
          </a:xfrm>
          <a:prstGeom prst="rect">
            <a:avLst/>
          </a:prstGeom>
        </p:spPr>
      </p:pic>
      <p:sp>
        <p:nvSpPr>
          <p:cNvPr id="8" name="TextBox 7">
            <a:extLst>
              <a:ext uri="{FF2B5EF4-FFF2-40B4-BE49-F238E27FC236}">
                <a16:creationId xmlns:a16="http://schemas.microsoft.com/office/drawing/2014/main" id="{A00DF0A4-85E3-1045-B51C-1377E298A9FB}"/>
              </a:ext>
            </a:extLst>
          </p:cNvPr>
          <p:cNvSpPr txBox="1"/>
          <p:nvPr/>
        </p:nvSpPr>
        <p:spPr>
          <a:xfrm>
            <a:off x="1253447" y="1316671"/>
            <a:ext cx="3100531" cy="3170099"/>
          </a:xfrm>
          <a:prstGeom prst="rect">
            <a:avLst/>
          </a:prstGeom>
          <a:noFill/>
        </p:spPr>
        <p:txBody>
          <a:bodyPr wrap="square" rtlCol="0">
            <a:spAutoFit/>
          </a:bodyPr>
          <a:lstStyle/>
          <a:p>
            <a:r>
              <a:rPr lang="en-US" sz="4000" b="1" dirty="0"/>
              <a:t>Q: How do we get from Falkenhayn’s take to Matheson’s?</a:t>
            </a:r>
          </a:p>
        </p:txBody>
      </p:sp>
    </p:spTree>
    <p:extLst>
      <p:ext uri="{BB962C8B-B14F-4D97-AF65-F5344CB8AC3E}">
        <p14:creationId xmlns:p14="http://schemas.microsoft.com/office/powerpoint/2010/main" val="592896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CF3E7F-3E84-E544-87AC-6C315C1BB79B}"/>
              </a:ext>
            </a:extLst>
          </p:cNvPr>
          <p:cNvSpPr/>
          <p:nvPr/>
        </p:nvSpPr>
        <p:spPr>
          <a:xfrm>
            <a:off x="9363697" y="899175"/>
            <a:ext cx="2571789" cy="5940088"/>
          </a:xfrm>
          <a:prstGeom prst="rect">
            <a:avLst/>
          </a:prstGeom>
        </p:spPr>
        <p:txBody>
          <a:bodyPr wrap="square">
            <a:spAutoFit/>
          </a:bodyPr>
          <a:lstStyle/>
          <a:p>
            <a:r>
              <a:rPr lang="en-US" sz="2800" dirty="0">
                <a:latin typeface="Gill Sans MT" panose="020B0502020104020203" pitchFamily="34" charset="77"/>
                <a:ea typeface="Calibri" panose="020F0502020204030204" pitchFamily="34" charset="0"/>
              </a:rPr>
              <a:t>“German and Austrian, student and soldier, merchant and worker, all feel as one in this deadly serious hour.”</a:t>
            </a:r>
          </a:p>
          <a:p>
            <a:pPr algn="r"/>
            <a:endParaRPr lang="en-US" sz="2800" dirty="0">
              <a:effectLst/>
              <a:latin typeface="Gill Sans MT" panose="020B0502020104020203" pitchFamily="34" charset="77"/>
            </a:endParaRPr>
          </a:p>
          <a:p>
            <a:pPr algn="r"/>
            <a:r>
              <a:rPr lang="en-US" sz="2400" i="1" dirty="0" err="1">
                <a:latin typeface="Gill Sans MT" panose="020B0502020104020203" pitchFamily="34" charset="77"/>
                <a:ea typeface="Calibri" panose="020F0502020204030204" pitchFamily="34" charset="0"/>
              </a:rPr>
              <a:t>Vossiche</a:t>
            </a:r>
            <a:r>
              <a:rPr lang="en-US" sz="2400" i="1" dirty="0">
                <a:latin typeface="Gill Sans MT" panose="020B0502020104020203" pitchFamily="34" charset="77"/>
                <a:ea typeface="Calibri" panose="020F0502020204030204" pitchFamily="34" charset="0"/>
              </a:rPr>
              <a:t> Zeitung </a:t>
            </a:r>
            <a:r>
              <a:rPr lang="en-US" sz="2400" dirty="0">
                <a:latin typeface="Gill Sans MT" panose="020B0502020104020203" pitchFamily="34" charset="77"/>
                <a:ea typeface="Calibri" panose="020F0502020204030204" pitchFamily="34" charset="0"/>
              </a:rPr>
              <a:t>(liberal Berlin paper)</a:t>
            </a:r>
          </a:p>
          <a:p>
            <a:pPr algn="r"/>
            <a:r>
              <a:rPr lang="en-US" sz="2800" dirty="0">
                <a:solidFill>
                  <a:schemeClr val="bg1"/>
                </a:solidFill>
                <a:effectLst/>
                <a:latin typeface="Gill Sans MT" panose="020B0502020104020203" pitchFamily="34" charset="77"/>
              </a:rPr>
              <a:t> </a:t>
            </a:r>
            <a:endParaRPr lang="en-US" sz="2800" dirty="0">
              <a:solidFill>
                <a:schemeClr val="bg1"/>
              </a:solidFill>
              <a:latin typeface="Gill Sans MT" panose="020B0502020104020203" pitchFamily="34" charset="77"/>
            </a:endParaRPr>
          </a:p>
        </p:txBody>
      </p:sp>
      <p:sp>
        <p:nvSpPr>
          <p:cNvPr id="7" name="TextBox 6">
            <a:extLst>
              <a:ext uri="{FF2B5EF4-FFF2-40B4-BE49-F238E27FC236}">
                <a16:creationId xmlns:a16="http://schemas.microsoft.com/office/drawing/2014/main" id="{71FF8513-B086-5A47-A599-9BF24B7EBB60}"/>
              </a:ext>
            </a:extLst>
          </p:cNvPr>
          <p:cNvSpPr txBox="1"/>
          <p:nvPr/>
        </p:nvSpPr>
        <p:spPr>
          <a:xfrm>
            <a:off x="2533337" y="6123718"/>
            <a:ext cx="5996305" cy="400110"/>
          </a:xfrm>
          <a:prstGeom prst="rect">
            <a:avLst/>
          </a:prstGeom>
          <a:noFill/>
        </p:spPr>
        <p:txBody>
          <a:bodyPr wrap="square" rtlCol="0">
            <a:spAutoFit/>
          </a:bodyPr>
          <a:lstStyle/>
          <a:p>
            <a:r>
              <a:rPr lang="en-US" sz="2000" dirty="0"/>
              <a:t>Crowds in Berlin on 1 August 1914 (Photo IWM)</a:t>
            </a:r>
          </a:p>
        </p:txBody>
      </p:sp>
      <p:pic>
        <p:nvPicPr>
          <p:cNvPr id="2" name="Picture 1">
            <a:extLst>
              <a:ext uri="{FF2B5EF4-FFF2-40B4-BE49-F238E27FC236}">
                <a16:creationId xmlns:a16="http://schemas.microsoft.com/office/drawing/2014/main" id="{769A4353-2728-4B4E-A766-CC335422999F}"/>
              </a:ext>
            </a:extLst>
          </p:cNvPr>
          <p:cNvPicPr>
            <a:picLocks noChangeAspect="1"/>
          </p:cNvPicPr>
          <p:nvPr/>
        </p:nvPicPr>
        <p:blipFill>
          <a:blip r:embed="rId2"/>
          <a:stretch>
            <a:fillRect/>
          </a:stretch>
        </p:blipFill>
        <p:spPr>
          <a:xfrm>
            <a:off x="733463" y="18737"/>
            <a:ext cx="8630234" cy="6127466"/>
          </a:xfrm>
          <a:prstGeom prst="rect">
            <a:avLst/>
          </a:prstGeom>
        </p:spPr>
      </p:pic>
    </p:spTree>
    <p:extLst>
      <p:ext uri="{BB962C8B-B14F-4D97-AF65-F5344CB8AC3E}">
        <p14:creationId xmlns:p14="http://schemas.microsoft.com/office/powerpoint/2010/main" val="319516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90BE3B-7AFE-8940-BC5A-C1FEE1DAAA1F}"/>
              </a:ext>
            </a:extLst>
          </p:cNvPr>
          <p:cNvPicPr>
            <a:picLocks noChangeAspect="1"/>
          </p:cNvPicPr>
          <p:nvPr/>
        </p:nvPicPr>
        <p:blipFill>
          <a:blip r:embed="rId2"/>
          <a:stretch>
            <a:fillRect/>
          </a:stretch>
        </p:blipFill>
        <p:spPr>
          <a:xfrm>
            <a:off x="1455597" y="1287656"/>
            <a:ext cx="5408668" cy="4693522"/>
          </a:xfrm>
          <a:prstGeom prst="rect">
            <a:avLst/>
          </a:prstGeom>
        </p:spPr>
      </p:pic>
      <p:pic>
        <p:nvPicPr>
          <p:cNvPr id="9" name="Picture 8">
            <a:extLst>
              <a:ext uri="{FF2B5EF4-FFF2-40B4-BE49-F238E27FC236}">
                <a16:creationId xmlns:a16="http://schemas.microsoft.com/office/drawing/2014/main" id="{EF070D08-91F2-BA4C-8B61-ABA2AF4E026A}"/>
              </a:ext>
            </a:extLst>
          </p:cNvPr>
          <p:cNvPicPr>
            <a:picLocks noChangeAspect="1"/>
          </p:cNvPicPr>
          <p:nvPr/>
        </p:nvPicPr>
        <p:blipFill>
          <a:blip r:embed="rId3"/>
          <a:stretch>
            <a:fillRect/>
          </a:stretch>
        </p:blipFill>
        <p:spPr>
          <a:xfrm>
            <a:off x="6096000" y="1921555"/>
            <a:ext cx="4804857" cy="3513551"/>
          </a:xfrm>
          <a:prstGeom prst="rect">
            <a:avLst/>
          </a:prstGeom>
        </p:spPr>
      </p:pic>
      <p:sp>
        <p:nvSpPr>
          <p:cNvPr id="2" name="TextBox 1">
            <a:extLst>
              <a:ext uri="{FF2B5EF4-FFF2-40B4-BE49-F238E27FC236}">
                <a16:creationId xmlns:a16="http://schemas.microsoft.com/office/drawing/2014/main" id="{C0F7532F-0007-C74A-8CC2-6C59E11039CD}"/>
              </a:ext>
            </a:extLst>
          </p:cNvPr>
          <p:cNvSpPr txBox="1"/>
          <p:nvPr/>
        </p:nvSpPr>
        <p:spPr>
          <a:xfrm>
            <a:off x="8458200" y="446314"/>
            <a:ext cx="2699657" cy="369332"/>
          </a:xfrm>
          <a:prstGeom prst="rect">
            <a:avLst/>
          </a:prstGeom>
          <a:noFill/>
        </p:spPr>
        <p:txBody>
          <a:bodyPr wrap="square" rtlCol="0">
            <a:spAutoFit/>
          </a:bodyPr>
          <a:lstStyle/>
          <a:p>
            <a:r>
              <a:rPr lang="en-US" dirty="0"/>
              <a:t>Great Britain </a:t>
            </a:r>
          </a:p>
        </p:txBody>
      </p:sp>
    </p:spTree>
    <p:extLst>
      <p:ext uri="{BB962C8B-B14F-4D97-AF65-F5344CB8AC3E}">
        <p14:creationId xmlns:p14="http://schemas.microsoft.com/office/powerpoint/2010/main" val="279626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1D2C-B805-8446-AEF9-1D65B34F56D6}"/>
              </a:ext>
            </a:extLst>
          </p:cNvPr>
          <p:cNvSpPr>
            <a:spLocks noGrp="1"/>
          </p:cNvSpPr>
          <p:nvPr>
            <p:ph type="title"/>
          </p:nvPr>
        </p:nvSpPr>
        <p:spPr/>
        <p:txBody>
          <a:bodyPr/>
          <a:lstStyle/>
          <a:p>
            <a:endParaRPr lang="en-US"/>
          </a:p>
        </p:txBody>
      </p:sp>
      <p:pic>
        <p:nvPicPr>
          <p:cNvPr id="4" name="Picture 4" descr="Crowd outside Buckingham Palace">
            <a:extLst>
              <a:ext uri="{FF2B5EF4-FFF2-40B4-BE49-F238E27FC236}">
                <a16:creationId xmlns:a16="http://schemas.microsoft.com/office/drawing/2014/main" id="{D7415569-6122-2D47-BE91-FE641A327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72143"/>
            <a:ext cx="7097486" cy="48753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129BBC66-654E-C04C-8DAA-806E9EC84EA6}"/>
              </a:ext>
            </a:extLst>
          </p:cNvPr>
          <p:cNvSpPr txBox="1">
            <a:spLocks noChangeArrowheads="1"/>
          </p:cNvSpPr>
          <p:nvPr/>
        </p:nvSpPr>
        <p:spPr>
          <a:xfrm>
            <a:off x="2819400" y="5551714"/>
            <a:ext cx="6400800" cy="103772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US" altLang="en-US" dirty="0">
                <a:latin typeface="Times New Roman" panose="02020603050405020304" pitchFamily="18" charset="0"/>
              </a:rPr>
              <a:t>August 4, 1914.  Crowd outside Buckingham Palace, London, as Britain declares war on Germany</a:t>
            </a:r>
          </a:p>
        </p:txBody>
      </p:sp>
    </p:spTree>
    <p:extLst>
      <p:ext uri="{BB962C8B-B14F-4D97-AF65-F5344CB8AC3E}">
        <p14:creationId xmlns:p14="http://schemas.microsoft.com/office/powerpoint/2010/main" val="3071671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38CA-2001-6442-8692-3F0D1EEB9288}"/>
              </a:ext>
            </a:extLst>
          </p:cNvPr>
          <p:cNvSpPr>
            <a:spLocks noGrp="1"/>
          </p:cNvSpPr>
          <p:nvPr>
            <p:ph type="title"/>
          </p:nvPr>
        </p:nvSpPr>
        <p:spPr/>
        <p:txBody>
          <a:bodyPr/>
          <a:lstStyle/>
          <a:p>
            <a:pPr algn="ctr"/>
            <a:r>
              <a:rPr lang="en-US" dirty="0"/>
              <a:t>Outline &amp; Key Terms</a:t>
            </a:r>
          </a:p>
        </p:txBody>
      </p:sp>
      <p:sp>
        <p:nvSpPr>
          <p:cNvPr id="3" name="Content Placeholder 2">
            <a:extLst>
              <a:ext uri="{FF2B5EF4-FFF2-40B4-BE49-F238E27FC236}">
                <a16:creationId xmlns:a16="http://schemas.microsoft.com/office/drawing/2014/main" id="{DA659677-8F48-5C4E-BD58-913F7ADAE97B}"/>
              </a:ext>
            </a:extLst>
          </p:cNvPr>
          <p:cNvSpPr>
            <a:spLocks noGrp="1"/>
          </p:cNvSpPr>
          <p:nvPr>
            <p:ph sz="half" idx="1"/>
          </p:nvPr>
        </p:nvSpPr>
        <p:spPr>
          <a:xfrm>
            <a:off x="1371600" y="1926770"/>
            <a:ext cx="4447786" cy="4245430"/>
          </a:xfrm>
        </p:spPr>
        <p:txBody>
          <a:bodyPr>
            <a:normAutofit/>
          </a:bodyPr>
          <a:lstStyle/>
          <a:p>
            <a:r>
              <a:rPr lang="en-US" sz="2400" dirty="0"/>
              <a:t>“Exquisite” war to “pure murder”</a:t>
            </a:r>
          </a:p>
          <a:p>
            <a:pPr lvl="1"/>
            <a:r>
              <a:rPr lang="en-US" sz="2400" i="0" dirty="0"/>
              <a:t>The war of movement in Europe and Africa</a:t>
            </a:r>
          </a:p>
          <a:p>
            <a:r>
              <a:rPr lang="en-US" sz="2400" dirty="0"/>
              <a:t>3 reactions to the beginning of the war</a:t>
            </a:r>
          </a:p>
          <a:p>
            <a:r>
              <a:rPr lang="en-US" sz="2400" i="0" dirty="0"/>
              <a:t>Digital History Workshop 1</a:t>
            </a:r>
          </a:p>
          <a:p>
            <a:endParaRPr lang="en-US" sz="3300" i="0" dirty="0"/>
          </a:p>
          <a:p>
            <a:pPr marL="0" indent="0">
              <a:buNone/>
            </a:pPr>
            <a:endParaRPr lang="en-US" sz="3800" i="0" dirty="0"/>
          </a:p>
          <a:p>
            <a:pPr lvl="2"/>
            <a:endParaRPr lang="en-US" i="0" dirty="0"/>
          </a:p>
        </p:txBody>
      </p:sp>
      <p:sp>
        <p:nvSpPr>
          <p:cNvPr id="4" name="Content Placeholder 3">
            <a:extLst>
              <a:ext uri="{FF2B5EF4-FFF2-40B4-BE49-F238E27FC236}">
                <a16:creationId xmlns:a16="http://schemas.microsoft.com/office/drawing/2014/main" id="{9D710F46-0BAA-674F-BE2A-7E320C9BE661}"/>
              </a:ext>
            </a:extLst>
          </p:cNvPr>
          <p:cNvSpPr>
            <a:spLocks noGrp="1"/>
          </p:cNvSpPr>
          <p:nvPr>
            <p:ph sz="half" idx="2"/>
          </p:nvPr>
        </p:nvSpPr>
        <p:spPr>
          <a:xfrm>
            <a:off x="6525014" y="1926770"/>
            <a:ext cx="4447786" cy="4547182"/>
          </a:xfrm>
        </p:spPr>
        <p:style>
          <a:lnRef idx="2">
            <a:schemeClr val="accent1"/>
          </a:lnRef>
          <a:fillRef idx="1">
            <a:schemeClr val="lt1"/>
          </a:fillRef>
          <a:effectRef idx="0">
            <a:schemeClr val="accent1"/>
          </a:effectRef>
          <a:fontRef idx="minor">
            <a:schemeClr val="dk1"/>
          </a:fontRef>
        </p:style>
        <p:txBody>
          <a:bodyPr>
            <a:normAutofit/>
          </a:bodyPr>
          <a:lstStyle/>
          <a:p>
            <a:endParaRPr lang="en-US" dirty="0"/>
          </a:p>
          <a:p>
            <a:r>
              <a:rPr lang="en-US" dirty="0"/>
              <a:t>”The War of Movement”</a:t>
            </a:r>
          </a:p>
          <a:p>
            <a:r>
              <a:rPr lang="en-US" dirty="0"/>
              <a:t>Schlieffen Plan &amp; invasion of Belgium</a:t>
            </a:r>
          </a:p>
          <a:p>
            <a:r>
              <a:rPr lang="en-US" dirty="0"/>
              <a:t>Data science</a:t>
            </a:r>
          </a:p>
          <a:p>
            <a:r>
              <a:rPr lang="en-US" dirty="0" err="1"/>
              <a:t>technochauvinism</a:t>
            </a:r>
            <a:r>
              <a:rPr lang="en-US" dirty="0"/>
              <a:t> (Broussard)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99167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73623-3FF4-544E-9D10-AB24ADF512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A398D4-F880-4A4A-934E-0247EB3B9250}"/>
              </a:ext>
            </a:extLst>
          </p:cNvPr>
          <p:cNvSpPr>
            <a:spLocks noGrp="1"/>
          </p:cNvSpPr>
          <p:nvPr>
            <p:ph idx="1"/>
          </p:nvPr>
        </p:nvSpPr>
        <p:spPr>
          <a:xfrm>
            <a:off x="2536372" y="5453742"/>
            <a:ext cx="8436428" cy="413657"/>
          </a:xfrm>
        </p:spPr>
        <p:txBody>
          <a:bodyPr/>
          <a:lstStyle/>
          <a:p>
            <a:pPr marL="0" indent="0">
              <a:buNone/>
            </a:pPr>
            <a:r>
              <a:rPr lang="en-US" dirty="0"/>
              <a:t>Berlin, August 1914</a:t>
            </a:r>
          </a:p>
        </p:txBody>
      </p:sp>
      <p:pic>
        <p:nvPicPr>
          <p:cNvPr id="4" name="Picture 4">
            <a:extLst>
              <a:ext uri="{FF2B5EF4-FFF2-40B4-BE49-F238E27FC236}">
                <a16:creationId xmlns:a16="http://schemas.microsoft.com/office/drawing/2014/main" id="{FF08AFB4-29C8-C146-B343-34CA024384E0}"/>
              </a:ext>
            </a:extLst>
          </p:cNvPr>
          <p:cNvPicPr>
            <a:picLocks noChangeAspect="1" noChangeArrowheads="1"/>
          </p:cNvPicPr>
          <p:nvPr/>
        </p:nvPicPr>
        <p:blipFill>
          <a:blip r:embed="rId2">
            <a:lum bright="-14000" contrast="18000"/>
            <a:extLst>
              <a:ext uri="{28A0092B-C50C-407E-A947-70E740481C1C}">
                <a14:useLocalDpi xmlns:a14="http://schemas.microsoft.com/office/drawing/2010/main" val="0"/>
              </a:ext>
            </a:extLst>
          </a:blip>
          <a:srcRect/>
          <a:stretch>
            <a:fillRect/>
          </a:stretch>
        </p:blipFill>
        <p:spPr>
          <a:xfrm>
            <a:off x="2536372" y="160152"/>
            <a:ext cx="7402286" cy="51500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8730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5152DF-797E-944D-A3AA-7DED3C7E4FB2}"/>
              </a:ext>
            </a:extLst>
          </p:cNvPr>
          <p:cNvSpPr txBox="1">
            <a:spLocks noChangeArrowheads="1"/>
          </p:cNvSpPr>
          <p:nvPr/>
        </p:nvSpPr>
        <p:spPr>
          <a:xfrm>
            <a:off x="1643743" y="228600"/>
            <a:ext cx="8458200" cy="6400800"/>
          </a:xfrm>
          <a:prstGeom prst="rect">
            <a:avLst/>
          </a:prstGeom>
        </p:spPr>
        <p:txBody>
          <a:bodyPr vert="horz" lIns="91440" tIns="45720" rIns="91440" bIns="45720" rtlCol="0">
            <a:normAutofit fontScale="85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90000"/>
              </a:lnSpc>
              <a:buFontTx/>
              <a:buNone/>
            </a:pPr>
            <a:r>
              <a:rPr lang="en-US" altLang="en-US" dirty="0">
                <a:latin typeface="Times New Roman" panose="02020603050405020304" pitchFamily="18" charset="0"/>
              </a:rPr>
              <a:t>A friend is a </a:t>
            </a:r>
            <a:r>
              <a:rPr lang="en-US" altLang="en-US" b="1" i="1" dirty="0">
                <a:latin typeface="Times New Roman" panose="02020603050405020304" pitchFamily="18" charset="0"/>
              </a:rPr>
              <a:t>comrade</a:t>
            </a:r>
          </a:p>
          <a:p>
            <a:pPr>
              <a:lnSpc>
                <a:spcPct val="90000"/>
              </a:lnSpc>
              <a:buFontTx/>
              <a:buNone/>
            </a:pPr>
            <a:r>
              <a:rPr lang="en-US" altLang="en-US" dirty="0">
                <a:latin typeface="Times New Roman" panose="02020603050405020304" pitchFamily="18" charset="0"/>
              </a:rPr>
              <a:t>Friendship is </a:t>
            </a:r>
            <a:r>
              <a:rPr lang="en-US" altLang="en-US" b="1" i="1" dirty="0">
                <a:latin typeface="Times New Roman" panose="02020603050405020304" pitchFamily="18" charset="0"/>
              </a:rPr>
              <a:t>comradeship, fellowship </a:t>
            </a:r>
          </a:p>
          <a:p>
            <a:pPr>
              <a:lnSpc>
                <a:spcPct val="90000"/>
              </a:lnSpc>
              <a:buFontTx/>
              <a:buNone/>
            </a:pPr>
            <a:r>
              <a:rPr lang="en-US" altLang="en-US" dirty="0">
                <a:latin typeface="Times New Roman" panose="02020603050405020304" pitchFamily="18" charset="0"/>
              </a:rPr>
              <a:t>A horse is a </a:t>
            </a:r>
            <a:r>
              <a:rPr lang="en-US" altLang="en-US" b="1" i="1" dirty="0">
                <a:latin typeface="Times New Roman" panose="02020603050405020304" pitchFamily="18" charset="0"/>
              </a:rPr>
              <a:t>steed,</a:t>
            </a:r>
            <a:r>
              <a:rPr lang="en-US" altLang="en-US" i="1" dirty="0">
                <a:latin typeface="Times New Roman" panose="02020603050405020304" pitchFamily="18" charset="0"/>
              </a:rPr>
              <a:t> </a:t>
            </a:r>
            <a:r>
              <a:rPr lang="en-US" altLang="en-US" dirty="0">
                <a:latin typeface="Times New Roman" panose="02020603050405020304" pitchFamily="18" charset="0"/>
              </a:rPr>
              <a:t>or </a:t>
            </a:r>
            <a:r>
              <a:rPr lang="en-US" altLang="en-US" b="1" i="1" dirty="0">
                <a:latin typeface="Times New Roman" panose="02020603050405020304" pitchFamily="18" charset="0"/>
              </a:rPr>
              <a:t>charger </a:t>
            </a:r>
          </a:p>
          <a:p>
            <a:pPr>
              <a:lnSpc>
                <a:spcPct val="90000"/>
              </a:lnSpc>
              <a:buFontTx/>
              <a:buNone/>
            </a:pPr>
            <a:r>
              <a:rPr lang="en-US" altLang="en-US" dirty="0">
                <a:latin typeface="Times New Roman" panose="02020603050405020304" pitchFamily="18" charset="0"/>
              </a:rPr>
              <a:t>The enemy is </a:t>
            </a:r>
            <a:r>
              <a:rPr lang="en-US" altLang="en-US" b="1" i="1" dirty="0">
                <a:latin typeface="Times New Roman" panose="02020603050405020304" pitchFamily="18" charset="0"/>
              </a:rPr>
              <a:t>the foe,</a:t>
            </a:r>
            <a:r>
              <a:rPr lang="en-US" altLang="en-US" i="1" dirty="0">
                <a:latin typeface="Times New Roman" panose="02020603050405020304" pitchFamily="18" charset="0"/>
              </a:rPr>
              <a:t> </a:t>
            </a:r>
            <a:r>
              <a:rPr lang="en-US" altLang="en-US" dirty="0">
                <a:latin typeface="Times New Roman" panose="02020603050405020304" pitchFamily="18" charset="0"/>
              </a:rPr>
              <a:t>or </a:t>
            </a:r>
            <a:r>
              <a:rPr lang="en-US" altLang="en-US" b="1" i="1" dirty="0">
                <a:latin typeface="Times New Roman" panose="02020603050405020304" pitchFamily="18" charset="0"/>
              </a:rPr>
              <a:t>the host </a:t>
            </a:r>
          </a:p>
          <a:p>
            <a:pPr>
              <a:lnSpc>
                <a:spcPct val="90000"/>
              </a:lnSpc>
              <a:buFontTx/>
              <a:buNone/>
            </a:pPr>
            <a:r>
              <a:rPr lang="en-US" altLang="en-US" dirty="0">
                <a:latin typeface="Times New Roman" panose="02020603050405020304" pitchFamily="18" charset="0"/>
              </a:rPr>
              <a:t>Danger is </a:t>
            </a:r>
            <a:r>
              <a:rPr lang="en-US" altLang="en-US" b="1" i="1" dirty="0">
                <a:latin typeface="Times New Roman" panose="02020603050405020304" pitchFamily="18" charset="0"/>
              </a:rPr>
              <a:t>peril </a:t>
            </a:r>
          </a:p>
          <a:p>
            <a:pPr>
              <a:lnSpc>
                <a:spcPct val="90000"/>
              </a:lnSpc>
              <a:buFontTx/>
              <a:buNone/>
            </a:pPr>
            <a:r>
              <a:rPr lang="en-US" altLang="en-US" dirty="0">
                <a:latin typeface="Times New Roman" panose="02020603050405020304" pitchFamily="18" charset="0"/>
              </a:rPr>
              <a:t>To attack is to </a:t>
            </a:r>
            <a:r>
              <a:rPr lang="en-US" altLang="en-US" b="1" i="1" dirty="0">
                <a:latin typeface="Times New Roman" panose="02020603050405020304" pitchFamily="18" charset="0"/>
              </a:rPr>
              <a:t>assail </a:t>
            </a:r>
          </a:p>
          <a:p>
            <a:pPr>
              <a:lnSpc>
                <a:spcPct val="90000"/>
              </a:lnSpc>
              <a:buFontTx/>
              <a:buNone/>
            </a:pPr>
            <a:r>
              <a:rPr lang="en-US" altLang="en-US" dirty="0">
                <a:latin typeface="Times New Roman" panose="02020603050405020304" pitchFamily="18" charset="0"/>
              </a:rPr>
              <a:t>To be earnestly brave is to be </a:t>
            </a:r>
            <a:r>
              <a:rPr lang="en-US" altLang="en-US" b="1" i="1" dirty="0">
                <a:latin typeface="Times New Roman" panose="02020603050405020304" pitchFamily="18" charset="0"/>
              </a:rPr>
              <a:t>gallant </a:t>
            </a:r>
          </a:p>
          <a:p>
            <a:pPr>
              <a:lnSpc>
                <a:spcPct val="90000"/>
              </a:lnSpc>
              <a:buFontTx/>
              <a:buNone/>
            </a:pPr>
            <a:r>
              <a:rPr lang="en-US" altLang="en-US" dirty="0">
                <a:latin typeface="Times New Roman" panose="02020603050405020304" pitchFamily="18" charset="0"/>
              </a:rPr>
              <a:t>To be cheerfully brave is to be </a:t>
            </a:r>
            <a:r>
              <a:rPr lang="en-US" altLang="en-US" b="1" i="1" dirty="0">
                <a:latin typeface="Times New Roman" panose="02020603050405020304" pitchFamily="18" charset="0"/>
              </a:rPr>
              <a:t>plucky</a:t>
            </a:r>
          </a:p>
          <a:p>
            <a:pPr>
              <a:lnSpc>
                <a:spcPct val="90000"/>
              </a:lnSpc>
              <a:buFontTx/>
              <a:buNone/>
            </a:pPr>
            <a:r>
              <a:rPr lang="en-US" altLang="en-US" dirty="0">
                <a:latin typeface="Times New Roman" panose="02020603050405020304" pitchFamily="18" charset="0"/>
              </a:rPr>
              <a:t>Bravery considered after the fact is </a:t>
            </a:r>
            <a:r>
              <a:rPr lang="en-US" altLang="en-US" b="1" i="1" dirty="0">
                <a:latin typeface="Times New Roman" panose="02020603050405020304" pitchFamily="18" charset="0"/>
              </a:rPr>
              <a:t>valor </a:t>
            </a:r>
          </a:p>
          <a:p>
            <a:pPr>
              <a:lnSpc>
                <a:spcPct val="90000"/>
              </a:lnSpc>
              <a:buFontTx/>
              <a:buNone/>
            </a:pPr>
            <a:r>
              <a:rPr lang="en-US" altLang="en-US" dirty="0">
                <a:latin typeface="Times New Roman" panose="02020603050405020304" pitchFamily="18" charset="0"/>
              </a:rPr>
              <a:t>The dead on the battlefield are </a:t>
            </a:r>
            <a:r>
              <a:rPr lang="en-US" altLang="en-US" b="1" i="1" dirty="0">
                <a:latin typeface="Times New Roman" panose="02020603050405020304" pitchFamily="18" charset="0"/>
              </a:rPr>
              <a:t>the fallen </a:t>
            </a:r>
          </a:p>
          <a:p>
            <a:pPr>
              <a:lnSpc>
                <a:spcPct val="90000"/>
              </a:lnSpc>
              <a:buFontTx/>
              <a:buNone/>
            </a:pPr>
            <a:r>
              <a:rPr lang="en-US" altLang="en-US" dirty="0">
                <a:latin typeface="Times New Roman" panose="02020603050405020304" pitchFamily="18" charset="0"/>
              </a:rPr>
              <a:t>Obedient soldiers are </a:t>
            </a:r>
            <a:r>
              <a:rPr lang="en-US" altLang="en-US" b="1" i="1" dirty="0">
                <a:latin typeface="Times New Roman" panose="02020603050405020304" pitchFamily="18" charset="0"/>
              </a:rPr>
              <a:t>the brave </a:t>
            </a:r>
          </a:p>
          <a:p>
            <a:pPr>
              <a:lnSpc>
                <a:spcPct val="90000"/>
              </a:lnSpc>
              <a:buFontTx/>
              <a:buNone/>
            </a:pPr>
            <a:r>
              <a:rPr lang="en-US" altLang="en-US" dirty="0">
                <a:latin typeface="Times New Roman" panose="02020603050405020304" pitchFamily="18" charset="0"/>
              </a:rPr>
              <a:t>To die is to </a:t>
            </a:r>
            <a:r>
              <a:rPr lang="en-US" altLang="en-US" b="1" i="1" dirty="0">
                <a:latin typeface="Times New Roman" panose="02020603050405020304" pitchFamily="18" charset="0"/>
              </a:rPr>
              <a:t>perish</a:t>
            </a:r>
          </a:p>
          <a:p>
            <a:pPr>
              <a:lnSpc>
                <a:spcPct val="90000"/>
              </a:lnSpc>
              <a:buFontTx/>
              <a:buNone/>
            </a:pPr>
            <a:r>
              <a:rPr lang="en-US" altLang="en-US" dirty="0">
                <a:latin typeface="Times New Roman" panose="02020603050405020304" pitchFamily="18" charset="0"/>
              </a:rPr>
              <a:t>To show cowardice is to </a:t>
            </a:r>
            <a:r>
              <a:rPr lang="en-US" altLang="en-US" b="1" i="1" dirty="0">
                <a:latin typeface="Times New Roman" panose="02020603050405020304" pitchFamily="18" charset="0"/>
              </a:rPr>
              <a:t>swerve </a:t>
            </a:r>
          </a:p>
          <a:p>
            <a:pPr>
              <a:lnSpc>
                <a:spcPct val="90000"/>
              </a:lnSpc>
              <a:buFontTx/>
              <a:buNone/>
            </a:pPr>
            <a:r>
              <a:rPr lang="en-US" altLang="en-US" i="1" dirty="0">
                <a:latin typeface="Times New Roman" panose="02020603050405020304" pitchFamily="18" charset="0"/>
              </a:rPr>
              <a:t> </a:t>
            </a:r>
            <a:r>
              <a:rPr lang="en-US" altLang="en-US" dirty="0">
                <a:latin typeface="Times New Roman" panose="02020603050405020304" pitchFamily="18" charset="0"/>
              </a:rPr>
              <a:t>To enlist is to</a:t>
            </a:r>
            <a:r>
              <a:rPr lang="en-US" altLang="en-US" i="1" dirty="0">
                <a:latin typeface="Times New Roman" panose="02020603050405020304" pitchFamily="18" charset="0"/>
              </a:rPr>
              <a:t> </a:t>
            </a:r>
            <a:r>
              <a:rPr lang="en-US" altLang="en-US" b="1" i="1" dirty="0">
                <a:latin typeface="Times New Roman" panose="02020603050405020304" pitchFamily="18" charset="0"/>
              </a:rPr>
              <a:t>join the colors </a:t>
            </a:r>
          </a:p>
          <a:p>
            <a:pPr>
              <a:lnSpc>
                <a:spcPct val="90000"/>
              </a:lnSpc>
              <a:buFontTx/>
              <a:buNone/>
            </a:pPr>
            <a:r>
              <a:rPr lang="en-US" altLang="en-US" dirty="0">
                <a:latin typeface="Times New Roman" panose="02020603050405020304" pitchFamily="18" charset="0"/>
              </a:rPr>
              <a:t>Not to complain is to be </a:t>
            </a:r>
            <a:r>
              <a:rPr lang="en-US" altLang="en-US" b="1" i="1" dirty="0">
                <a:latin typeface="Times New Roman" panose="02020603050405020304" pitchFamily="18" charset="0"/>
              </a:rPr>
              <a:t>manly </a:t>
            </a:r>
          </a:p>
          <a:p>
            <a:pPr>
              <a:lnSpc>
                <a:spcPct val="90000"/>
              </a:lnSpc>
              <a:buFontTx/>
              <a:buNone/>
            </a:pPr>
            <a:r>
              <a:rPr lang="en-US" altLang="en-US" dirty="0">
                <a:latin typeface="Times New Roman" panose="02020603050405020304" pitchFamily="18" charset="0"/>
              </a:rPr>
              <a:t>A soldier is a </a:t>
            </a:r>
            <a:r>
              <a:rPr lang="en-US" altLang="en-US" b="1" i="1" dirty="0">
                <a:latin typeface="Times New Roman" panose="02020603050405020304" pitchFamily="18" charset="0"/>
              </a:rPr>
              <a:t>warrior </a:t>
            </a:r>
          </a:p>
          <a:p>
            <a:pPr>
              <a:lnSpc>
                <a:spcPct val="90000"/>
              </a:lnSpc>
              <a:buFontTx/>
              <a:buNone/>
            </a:pPr>
            <a:r>
              <a:rPr lang="en-US" altLang="en-US" dirty="0">
                <a:latin typeface="Times New Roman" panose="02020603050405020304" pitchFamily="18" charset="0"/>
              </a:rPr>
              <a:t>One’s death is one’s </a:t>
            </a:r>
            <a:r>
              <a:rPr lang="en-US" altLang="en-US" b="1" i="1" dirty="0">
                <a:latin typeface="Times New Roman" panose="02020603050405020304" pitchFamily="18" charset="0"/>
              </a:rPr>
              <a:t>fate </a:t>
            </a:r>
          </a:p>
          <a:p>
            <a:pPr>
              <a:lnSpc>
                <a:spcPct val="90000"/>
              </a:lnSpc>
              <a:buFontTx/>
              <a:buNone/>
            </a:pPr>
            <a:r>
              <a:rPr lang="en-US" altLang="en-US" dirty="0">
                <a:latin typeface="Times New Roman" panose="02020603050405020304" pitchFamily="18" charset="0"/>
              </a:rPr>
              <a:t>The blood of young men is “the red/Sweet wine of youth” –R. Brooke </a:t>
            </a:r>
          </a:p>
          <a:p>
            <a:pPr>
              <a:lnSpc>
                <a:spcPct val="90000"/>
              </a:lnSpc>
              <a:buFontTx/>
              <a:buNone/>
            </a:pPr>
            <a:r>
              <a:rPr lang="en-US" altLang="en-US" sz="1400" dirty="0">
                <a:latin typeface="Times New Roman" panose="02020603050405020304" pitchFamily="18" charset="0"/>
              </a:rPr>
              <a:t>[from Paul </a:t>
            </a:r>
            <a:r>
              <a:rPr lang="en-US" altLang="en-US" sz="1400" dirty="0" err="1">
                <a:latin typeface="Times New Roman" panose="02020603050405020304" pitchFamily="18" charset="0"/>
              </a:rPr>
              <a:t>Fussell</a:t>
            </a:r>
            <a:r>
              <a:rPr lang="en-US" altLang="en-US" sz="1400" dirty="0">
                <a:latin typeface="Times New Roman" panose="02020603050405020304" pitchFamily="18" charset="0"/>
              </a:rPr>
              <a:t>, </a:t>
            </a:r>
            <a:r>
              <a:rPr lang="en-US" altLang="en-US" sz="1400" i="1" dirty="0">
                <a:latin typeface="Times New Roman" panose="02020603050405020304" pitchFamily="18" charset="0"/>
              </a:rPr>
              <a:t>The Great War and Modern Memory</a:t>
            </a:r>
            <a:r>
              <a:rPr lang="en-US" altLang="en-US" sz="1400" dirty="0">
                <a:latin typeface="Times New Roman" panose="02020603050405020304" pitchFamily="18" charset="0"/>
              </a:rPr>
              <a:t>, 22 – British young adult literature prior to WWI]</a:t>
            </a:r>
          </a:p>
        </p:txBody>
      </p:sp>
    </p:spTree>
    <p:extLst>
      <p:ext uri="{BB962C8B-B14F-4D97-AF65-F5344CB8AC3E}">
        <p14:creationId xmlns:p14="http://schemas.microsoft.com/office/powerpoint/2010/main" val="1247852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70EADEA-8250-1441-8F4A-C6550C8A9651}"/>
              </a:ext>
            </a:extLst>
          </p:cNvPr>
          <p:cNvSpPr>
            <a:spLocks noGrp="1"/>
          </p:cNvSpPr>
          <p:nvPr>
            <p:ph type="title"/>
          </p:nvPr>
        </p:nvSpPr>
        <p:spPr>
          <a:xfrm>
            <a:off x="952500" y="247650"/>
            <a:ext cx="9601200" cy="1485900"/>
          </a:xfrm>
        </p:spPr>
        <p:txBody>
          <a:bodyPr vert="horz" lIns="91440" tIns="45720" rIns="91440" bIns="45720" rtlCol="0" anchor="t">
            <a:normAutofit/>
          </a:bodyPr>
          <a:lstStyle/>
          <a:p>
            <a:r>
              <a:rPr lang="en-US" b="1" u="sng" kern="1200" baseline="0" dirty="0">
                <a:latin typeface="+mj-lt"/>
                <a:ea typeface="+mj-ea"/>
                <a:cs typeface="+mj-cs"/>
              </a:rPr>
              <a:t>The War of Movement</a:t>
            </a:r>
          </a:p>
        </p:txBody>
      </p:sp>
      <p:sp>
        <p:nvSpPr>
          <p:cNvPr id="4" name="Rectangle 3">
            <a:extLst>
              <a:ext uri="{FF2B5EF4-FFF2-40B4-BE49-F238E27FC236}">
                <a16:creationId xmlns:a16="http://schemas.microsoft.com/office/drawing/2014/main" id="{66FF40CD-8120-7E44-AD8B-89568DC3B7ED}"/>
              </a:ext>
            </a:extLst>
          </p:cNvPr>
          <p:cNvSpPr/>
          <p:nvPr/>
        </p:nvSpPr>
        <p:spPr>
          <a:xfrm>
            <a:off x="952500" y="1295400"/>
            <a:ext cx="11036300" cy="4406900"/>
          </a:xfrm>
          <a:prstGeom prst="rect">
            <a:avLst/>
          </a:prstGeom>
        </p:spPr>
        <p:txBody>
          <a:bodyPr vert="horz" lIns="91440" tIns="45720" rIns="91440" bIns="45720" rtlCol="0">
            <a:noAutofit/>
          </a:bodyPr>
          <a:lstStyle/>
          <a:p>
            <a:pPr marR="0" defTabSz="914400">
              <a:lnSpc>
                <a:spcPct val="94000"/>
              </a:lnSpc>
              <a:spcBef>
                <a:spcPts val="0"/>
              </a:spcBef>
              <a:spcAft>
                <a:spcPts val="200"/>
              </a:spcAft>
              <a:buFont typeface="Franklin Gothic Book" panose="020B0503020102020204" pitchFamily="34" charset="0"/>
            </a:pPr>
            <a:r>
              <a:rPr lang="en-US" sz="2000" dirty="0">
                <a:solidFill>
                  <a:schemeClr val="tx2"/>
                </a:solidFill>
              </a:rPr>
              <a:t>“On August 6, 1914, </a:t>
            </a:r>
            <a:r>
              <a:rPr lang="en-US" sz="2000" b="1" dirty="0">
                <a:solidFill>
                  <a:schemeClr val="tx2"/>
                </a:solidFill>
              </a:rPr>
              <a:t>11,000 trains began the transport of 3,120,000 German troops </a:t>
            </a:r>
            <a:r>
              <a:rPr lang="en-US" sz="2000" dirty="0">
                <a:solidFill>
                  <a:schemeClr val="tx2"/>
                </a:solidFill>
              </a:rPr>
              <a:t>across the Rhine. One reason for the failure of the Schlieffen Plan [to invade France through Belgium] was its initial success, as the troops overran their own timetable and supplies failed to keep pace. And although the French initially suffered some rapid defeats, they also fielded an army with unprecedented speed. For the first engagements in August about </a:t>
            </a:r>
            <a:r>
              <a:rPr lang="en-US" sz="2000" b="1" dirty="0">
                <a:solidFill>
                  <a:schemeClr val="tx2"/>
                </a:solidFill>
              </a:rPr>
              <a:t>2,000,000 Frenchmen were deployed in 4,278 trains, and only nineteen ran late. </a:t>
            </a:r>
          </a:p>
          <a:p>
            <a:pPr marR="0" defTabSz="914400">
              <a:lnSpc>
                <a:spcPct val="94000"/>
              </a:lnSpc>
              <a:spcBef>
                <a:spcPts val="0"/>
              </a:spcBef>
              <a:spcAft>
                <a:spcPts val="200"/>
              </a:spcAft>
              <a:buFont typeface="Franklin Gothic Book" panose="020B0503020102020204" pitchFamily="34" charset="0"/>
            </a:pPr>
            <a:endParaRPr lang="en-US" sz="2000" b="1" dirty="0">
              <a:solidFill>
                <a:schemeClr val="tx2"/>
              </a:solidFill>
            </a:endParaRPr>
          </a:p>
          <a:p>
            <a:pPr marR="0" defTabSz="914400">
              <a:lnSpc>
                <a:spcPct val="94000"/>
              </a:lnSpc>
              <a:spcBef>
                <a:spcPts val="0"/>
              </a:spcBef>
              <a:spcAft>
                <a:spcPts val="200"/>
              </a:spcAft>
              <a:buFont typeface="Franklin Gothic Book" panose="020B0503020102020204" pitchFamily="34" charset="0"/>
            </a:pPr>
            <a:r>
              <a:rPr lang="en-US" sz="2000" dirty="0">
                <a:solidFill>
                  <a:schemeClr val="tx2"/>
                </a:solidFill>
              </a:rPr>
              <a:t>Although once in the trenches the men frequently perceived the war as a protracted and monotonous struggle, </a:t>
            </a:r>
            <a:r>
              <a:rPr lang="en-US" sz="2000" b="1" dirty="0">
                <a:solidFill>
                  <a:schemeClr val="tx2"/>
                </a:solidFill>
              </a:rPr>
              <a:t>the actual fighting was far faster than anything in history</a:t>
            </a:r>
            <a:r>
              <a:rPr lang="en-US" sz="2000" dirty="0">
                <a:solidFill>
                  <a:schemeClr val="tx2"/>
                </a:solidFill>
              </a:rPr>
              <a:t>, revolutionized by the widespread use of </a:t>
            </a:r>
            <a:r>
              <a:rPr lang="en-US" sz="2000" b="1" dirty="0">
                <a:solidFill>
                  <a:schemeClr val="tx2"/>
                </a:solidFill>
              </a:rPr>
              <a:t>magazine loading rifles</a:t>
            </a:r>
            <a:r>
              <a:rPr lang="en-US" sz="2000" dirty="0">
                <a:solidFill>
                  <a:schemeClr val="tx2"/>
                </a:solidFill>
              </a:rPr>
              <a:t>, </a:t>
            </a:r>
            <a:r>
              <a:rPr lang="en-US" sz="2000" b="1" dirty="0">
                <a:solidFill>
                  <a:schemeClr val="tx2"/>
                </a:solidFill>
              </a:rPr>
              <a:t>rapid fire artillery guns</a:t>
            </a:r>
            <a:r>
              <a:rPr lang="en-US" sz="2000" dirty="0">
                <a:solidFill>
                  <a:schemeClr val="tx2"/>
                </a:solidFill>
              </a:rPr>
              <a:t>, and – that symbol of speedy killing – </a:t>
            </a:r>
            <a:r>
              <a:rPr lang="en-US" sz="2000" b="1" dirty="0">
                <a:solidFill>
                  <a:schemeClr val="tx2"/>
                </a:solidFill>
              </a:rPr>
              <a:t>machine guns</a:t>
            </a:r>
            <a:r>
              <a:rPr lang="en-US" sz="2000" dirty="0">
                <a:solidFill>
                  <a:schemeClr val="tx2"/>
                </a:solidFill>
              </a:rPr>
              <a:t>, which caused about 80 percent of all casualties. On July 1 [1916], the first day of the battle of the Somme, the British took about </a:t>
            </a:r>
            <a:r>
              <a:rPr lang="en-US" sz="2000" b="1" dirty="0">
                <a:solidFill>
                  <a:schemeClr val="tx2"/>
                </a:solidFill>
              </a:rPr>
              <a:t>60,000 casualties, of whom 21,000 were killed</a:t>
            </a:r>
            <a:r>
              <a:rPr lang="en-US" sz="2000" dirty="0">
                <a:solidFill>
                  <a:schemeClr val="tx2"/>
                </a:solidFill>
              </a:rPr>
              <a:t>. [The historian] John Keegan has speculated that most of them were killed in the first hour of the attack, perhaps even in the first few minutes. The war set some gruesome speed records.”</a:t>
            </a:r>
          </a:p>
          <a:p>
            <a:pPr marR="0" defTabSz="914400">
              <a:lnSpc>
                <a:spcPct val="94000"/>
              </a:lnSpc>
              <a:spcBef>
                <a:spcPts val="0"/>
              </a:spcBef>
              <a:spcAft>
                <a:spcPts val="200"/>
              </a:spcAft>
              <a:buFont typeface="Franklin Gothic Book" panose="020B0503020102020204" pitchFamily="34" charset="0"/>
            </a:pPr>
            <a:endParaRPr lang="en-US" sz="2000" dirty="0">
              <a:solidFill>
                <a:schemeClr val="tx2"/>
              </a:solidFill>
              <a:effectLst/>
            </a:endParaRPr>
          </a:p>
          <a:p>
            <a:pPr marR="0" defTabSz="914400">
              <a:lnSpc>
                <a:spcPct val="94000"/>
              </a:lnSpc>
              <a:spcBef>
                <a:spcPts val="0"/>
              </a:spcBef>
              <a:spcAft>
                <a:spcPts val="200"/>
              </a:spcAft>
              <a:buFont typeface="Franklin Gothic Book" panose="020B0503020102020204" pitchFamily="34" charset="0"/>
            </a:pPr>
            <a:r>
              <a:rPr lang="en-US" dirty="0">
                <a:solidFill>
                  <a:schemeClr val="tx2"/>
                </a:solidFill>
              </a:rPr>
              <a:t>Stephen Kern, </a:t>
            </a:r>
            <a:r>
              <a:rPr lang="en-US" i="1" dirty="0">
                <a:solidFill>
                  <a:schemeClr val="tx2"/>
                </a:solidFill>
              </a:rPr>
              <a:t>The Culture of Time &amp; Space </a:t>
            </a:r>
            <a:r>
              <a:rPr lang="en-US" dirty="0">
                <a:solidFill>
                  <a:schemeClr val="tx2"/>
                </a:solidFill>
              </a:rPr>
              <a:t>(p. 299)</a:t>
            </a:r>
            <a:endParaRPr lang="en-US" dirty="0">
              <a:solidFill>
                <a:schemeClr val="tx2"/>
              </a:solidFill>
              <a:effectLst/>
            </a:endParaRPr>
          </a:p>
        </p:txBody>
      </p:sp>
    </p:spTree>
    <p:extLst>
      <p:ext uri="{BB962C8B-B14F-4D97-AF65-F5344CB8AC3E}">
        <p14:creationId xmlns:p14="http://schemas.microsoft.com/office/powerpoint/2010/main" val="1401281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73E24-2550-7146-8D25-786B796BD1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C78BF8-5C4E-7646-AD58-C1FF74405DE3}"/>
              </a:ext>
            </a:extLst>
          </p:cNvPr>
          <p:cNvSpPr>
            <a:spLocks noGrp="1"/>
          </p:cNvSpPr>
          <p:nvPr>
            <p:ph idx="1"/>
          </p:nvPr>
        </p:nvSpPr>
        <p:spPr>
          <a:xfrm>
            <a:off x="7674429" y="805543"/>
            <a:ext cx="4310742" cy="5061857"/>
          </a:xfrm>
        </p:spPr>
        <p:txBody>
          <a:bodyPr>
            <a:normAutofit/>
          </a:bodyPr>
          <a:lstStyle/>
          <a:p>
            <a:pPr marL="0" indent="0">
              <a:buNone/>
            </a:pPr>
            <a:r>
              <a:rPr lang="en-US" b="1" dirty="0"/>
              <a:t>Germany’s war plan for a two-front war (The Schlieffen Plan, adopted in 1905)</a:t>
            </a:r>
          </a:p>
          <a:p>
            <a:pPr marL="0" indent="0">
              <a:buNone/>
            </a:pPr>
            <a:endParaRPr lang="en-US" dirty="0"/>
          </a:p>
          <a:p>
            <a:pPr marL="0" indent="0">
              <a:buNone/>
            </a:pPr>
            <a:r>
              <a:rPr lang="en-US" dirty="0"/>
              <a:t>A massive flanking of French forces (expected to be on the French-German border) by invading neutral Belgium, leading to a “decisive battle” in which French forces would be utterly annihilated. </a:t>
            </a:r>
          </a:p>
          <a:p>
            <a:pPr marL="0" indent="0">
              <a:buNone/>
            </a:pPr>
            <a:endParaRPr lang="en-US" dirty="0"/>
          </a:p>
          <a:p>
            <a:pPr marL="0" indent="0">
              <a:buNone/>
            </a:pPr>
            <a:r>
              <a:rPr lang="en-US" dirty="0"/>
              <a:t>It didn’t work and it’s the reason Germany invaded Belgium, a neutral country.  </a:t>
            </a:r>
          </a:p>
        </p:txBody>
      </p:sp>
      <p:pic>
        <p:nvPicPr>
          <p:cNvPr id="1026" name="Picture 2" descr="Schlieffen Plan | German military history | Britannica">
            <a:extLst>
              <a:ext uri="{FF2B5EF4-FFF2-40B4-BE49-F238E27FC236}">
                <a16:creationId xmlns:a16="http://schemas.microsoft.com/office/drawing/2014/main" id="{F66AA3A9-51BF-DF43-9995-67C475C5C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343" y="1164771"/>
            <a:ext cx="5943600" cy="4528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212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C38AA-B718-4D43-9AA5-EA9E142437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08A937-E1D0-7E45-9A6E-05B574CCD05F}"/>
              </a:ext>
            </a:extLst>
          </p:cNvPr>
          <p:cNvSpPr>
            <a:spLocks noGrp="1"/>
          </p:cNvSpPr>
          <p:nvPr>
            <p:ph idx="1"/>
          </p:nvPr>
        </p:nvSpPr>
        <p:spPr/>
        <p:txBody>
          <a:bodyPr/>
          <a:lstStyle/>
          <a:p>
            <a:endParaRPr lang="en-US"/>
          </a:p>
        </p:txBody>
      </p:sp>
      <p:pic>
        <p:nvPicPr>
          <p:cNvPr id="4" name="Picture 4">
            <a:extLst>
              <a:ext uri="{FF2B5EF4-FFF2-40B4-BE49-F238E27FC236}">
                <a16:creationId xmlns:a16="http://schemas.microsoft.com/office/drawing/2014/main" id="{C1B58745-0E52-C74D-BCF0-812136536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336" y="210910"/>
            <a:ext cx="4095750" cy="6436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401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A5905-26DE-9C4D-902F-CF8E78491E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BC9F6F-B6ED-6B42-BFC7-68F68145D4EB}"/>
              </a:ext>
            </a:extLst>
          </p:cNvPr>
          <p:cNvSpPr>
            <a:spLocks noGrp="1"/>
          </p:cNvSpPr>
          <p:nvPr>
            <p:ph idx="1"/>
          </p:nvPr>
        </p:nvSpPr>
        <p:spPr>
          <a:xfrm>
            <a:off x="7380514" y="4381498"/>
            <a:ext cx="3592286" cy="1485901"/>
          </a:xfrm>
        </p:spPr>
        <p:txBody>
          <a:bodyPr/>
          <a:lstStyle/>
          <a:p>
            <a:pPr marL="0" indent="0">
              <a:buNone/>
            </a:pPr>
            <a:r>
              <a:rPr lang="en-US" dirty="0"/>
              <a:t>United States</a:t>
            </a:r>
          </a:p>
        </p:txBody>
      </p:sp>
      <p:pic>
        <p:nvPicPr>
          <p:cNvPr id="4" name="Picture 5">
            <a:extLst>
              <a:ext uri="{FF2B5EF4-FFF2-40B4-BE49-F238E27FC236}">
                <a16:creationId xmlns:a16="http://schemas.microsoft.com/office/drawing/2014/main" id="{FF8D2B1E-BDAF-5140-BA31-57CFD1796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982" y="145823"/>
            <a:ext cx="4268561" cy="639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264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CE21DF-2E76-924D-8C6A-A8FA2D9D08CD}"/>
              </a:ext>
            </a:extLst>
          </p:cNvPr>
          <p:cNvSpPr txBox="1"/>
          <p:nvPr/>
        </p:nvSpPr>
        <p:spPr>
          <a:xfrm>
            <a:off x="8627840" y="1088218"/>
            <a:ext cx="3094468" cy="3970318"/>
          </a:xfrm>
          <a:prstGeom prst="rect">
            <a:avLst/>
          </a:prstGeom>
          <a:noFill/>
        </p:spPr>
        <p:txBody>
          <a:bodyPr wrap="square" rtlCol="0">
            <a:spAutoFit/>
          </a:bodyPr>
          <a:lstStyle/>
          <a:p>
            <a:r>
              <a:rPr lang="en-US" sz="2800" dirty="0"/>
              <a:t>By the end of the fall (1914), the </a:t>
            </a:r>
            <a:r>
              <a:rPr lang="en-US" sz="2800" b="1" dirty="0"/>
              <a:t>War of Movement in Europe </a:t>
            </a:r>
            <a:r>
              <a:rPr lang="en-US" sz="2800" dirty="0"/>
              <a:t>gives way to a </a:t>
            </a:r>
            <a:r>
              <a:rPr lang="en-US" sz="2800" b="1" dirty="0"/>
              <a:t>War of Attrition</a:t>
            </a:r>
          </a:p>
          <a:p>
            <a:endParaRPr lang="en-US" sz="2800" b="1" dirty="0"/>
          </a:p>
          <a:p>
            <a:r>
              <a:rPr lang="en-US" sz="2800" b="1" dirty="0"/>
              <a:t>The Front doesn’t really change for the next four years</a:t>
            </a:r>
          </a:p>
        </p:txBody>
      </p:sp>
      <p:pic>
        <p:nvPicPr>
          <p:cNvPr id="3" name="Picture 2">
            <a:extLst>
              <a:ext uri="{FF2B5EF4-FFF2-40B4-BE49-F238E27FC236}">
                <a16:creationId xmlns:a16="http://schemas.microsoft.com/office/drawing/2014/main" id="{6058EB0A-2405-3B40-AFC4-E19D7DBF9CC3}"/>
              </a:ext>
            </a:extLst>
          </p:cNvPr>
          <p:cNvPicPr>
            <a:picLocks noChangeAspect="1"/>
          </p:cNvPicPr>
          <p:nvPr/>
        </p:nvPicPr>
        <p:blipFill>
          <a:blip r:embed="rId2"/>
          <a:stretch>
            <a:fillRect/>
          </a:stretch>
        </p:blipFill>
        <p:spPr>
          <a:xfrm>
            <a:off x="821128" y="299804"/>
            <a:ext cx="7806712" cy="6038004"/>
          </a:xfrm>
          <a:prstGeom prst="rect">
            <a:avLst/>
          </a:prstGeom>
        </p:spPr>
      </p:pic>
    </p:spTree>
    <p:extLst>
      <p:ext uri="{BB962C8B-B14F-4D97-AF65-F5344CB8AC3E}">
        <p14:creationId xmlns:p14="http://schemas.microsoft.com/office/powerpoint/2010/main" val="3476190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460BF0-D3BD-6245-AEF6-4D44A403378B}"/>
              </a:ext>
            </a:extLst>
          </p:cNvPr>
          <p:cNvSpPr txBox="1"/>
          <p:nvPr/>
        </p:nvSpPr>
        <p:spPr>
          <a:xfrm>
            <a:off x="1060706" y="1064120"/>
            <a:ext cx="2987038" cy="1754325"/>
          </a:xfrm>
          <a:prstGeom prst="rect">
            <a:avLst/>
          </a:prstGeom>
          <a:noFill/>
          <a:ln>
            <a:solidFill>
              <a:schemeClr val="accent1"/>
            </a:solidFill>
          </a:ln>
        </p:spPr>
        <p:txBody>
          <a:bodyPr wrap="square" rtlCol="0">
            <a:spAutoFit/>
          </a:bodyPr>
          <a:lstStyle/>
          <a:p>
            <a:r>
              <a:rPr lang="en-US" b="1" dirty="0"/>
              <a:t>Breakout rooms 1-4</a:t>
            </a:r>
          </a:p>
          <a:p>
            <a:endParaRPr lang="en-US" b="1" dirty="0"/>
          </a:p>
          <a:p>
            <a:r>
              <a:rPr lang="en-US" b="1" dirty="0"/>
              <a:t>Lt. Col. Charles Walter Barton </a:t>
            </a:r>
            <a:r>
              <a:rPr lang="en-US" dirty="0"/>
              <a:t>(an officer in the British King’s African Rifles in east Africa)</a:t>
            </a:r>
          </a:p>
        </p:txBody>
      </p:sp>
      <p:sp>
        <p:nvSpPr>
          <p:cNvPr id="4" name="TextBox 3">
            <a:extLst>
              <a:ext uri="{FF2B5EF4-FFF2-40B4-BE49-F238E27FC236}">
                <a16:creationId xmlns:a16="http://schemas.microsoft.com/office/drawing/2014/main" id="{69AA3F3F-DB42-4844-9B0F-9763ED5DFE15}"/>
              </a:ext>
            </a:extLst>
          </p:cNvPr>
          <p:cNvSpPr txBox="1"/>
          <p:nvPr/>
        </p:nvSpPr>
        <p:spPr>
          <a:xfrm>
            <a:off x="4657346" y="1064119"/>
            <a:ext cx="2828546" cy="1754326"/>
          </a:xfrm>
          <a:prstGeom prst="rect">
            <a:avLst/>
          </a:prstGeom>
          <a:noFill/>
          <a:ln>
            <a:solidFill>
              <a:schemeClr val="accent1"/>
            </a:solidFill>
          </a:ln>
        </p:spPr>
        <p:txBody>
          <a:bodyPr wrap="square" rtlCol="0">
            <a:spAutoFit/>
          </a:bodyPr>
          <a:lstStyle/>
          <a:p>
            <a:r>
              <a:rPr lang="en-US" b="1" dirty="0"/>
              <a:t>Breakout rooms 5-10</a:t>
            </a:r>
          </a:p>
          <a:p>
            <a:endParaRPr lang="en-US" b="1" dirty="0"/>
          </a:p>
          <a:p>
            <a:r>
              <a:rPr lang="en-US" b="1" dirty="0"/>
              <a:t>Captain Julian Grenfell </a:t>
            </a:r>
            <a:r>
              <a:rPr lang="en-US" dirty="0"/>
              <a:t>(officer in the British army who joined the military in 1910)</a:t>
            </a:r>
          </a:p>
        </p:txBody>
      </p:sp>
      <p:sp>
        <p:nvSpPr>
          <p:cNvPr id="5" name="TextBox 4">
            <a:extLst>
              <a:ext uri="{FF2B5EF4-FFF2-40B4-BE49-F238E27FC236}">
                <a16:creationId xmlns:a16="http://schemas.microsoft.com/office/drawing/2014/main" id="{C6ADD1E8-A0F1-254C-9499-F20FCF37113E}"/>
              </a:ext>
            </a:extLst>
          </p:cNvPr>
          <p:cNvSpPr txBox="1"/>
          <p:nvPr/>
        </p:nvSpPr>
        <p:spPr>
          <a:xfrm>
            <a:off x="8253988" y="1064119"/>
            <a:ext cx="2987038" cy="1754326"/>
          </a:xfrm>
          <a:prstGeom prst="rect">
            <a:avLst/>
          </a:prstGeom>
          <a:noFill/>
          <a:ln>
            <a:solidFill>
              <a:schemeClr val="accent1"/>
            </a:solidFill>
          </a:ln>
        </p:spPr>
        <p:txBody>
          <a:bodyPr wrap="square" rtlCol="0">
            <a:spAutoFit/>
          </a:bodyPr>
          <a:lstStyle/>
          <a:p>
            <a:r>
              <a:rPr lang="en-US" b="1" dirty="0"/>
              <a:t>Breakout rooms 10 and over</a:t>
            </a:r>
          </a:p>
          <a:p>
            <a:endParaRPr lang="en-US" b="1" dirty="0"/>
          </a:p>
          <a:p>
            <a:r>
              <a:rPr lang="en-US" b="1" dirty="0"/>
              <a:t>Private Franz Blumenfeld </a:t>
            </a:r>
          </a:p>
          <a:p>
            <a:r>
              <a:rPr lang="en-US" dirty="0"/>
              <a:t>(from Freiburg, enlisted at the start of WWI)</a:t>
            </a:r>
          </a:p>
          <a:p>
            <a:endParaRPr lang="en-US" dirty="0"/>
          </a:p>
        </p:txBody>
      </p:sp>
      <p:sp>
        <p:nvSpPr>
          <p:cNvPr id="6" name="TextBox 5">
            <a:extLst>
              <a:ext uri="{FF2B5EF4-FFF2-40B4-BE49-F238E27FC236}">
                <a16:creationId xmlns:a16="http://schemas.microsoft.com/office/drawing/2014/main" id="{D3DE5A2E-CF40-C040-B723-4AE99009A41A}"/>
              </a:ext>
            </a:extLst>
          </p:cNvPr>
          <p:cNvSpPr txBox="1"/>
          <p:nvPr/>
        </p:nvSpPr>
        <p:spPr>
          <a:xfrm>
            <a:off x="1438656" y="3429000"/>
            <a:ext cx="9802370" cy="2554545"/>
          </a:xfrm>
          <a:prstGeom prst="rect">
            <a:avLst/>
          </a:prstGeom>
          <a:noFill/>
          <a:ln>
            <a:solidFill>
              <a:schemeClr val="accent1"/>
            </a:solidFill>
          </a:ln>
        </p:spPr>
        <p:txBody>
          <a:bodyPr wrap="square" rtlCol="0">
            <a:spAutoFit/>
          </a:bodyPr>
          <a:lstStyle/>
          <a:p>
            <a:pPr marL="342900" indent="-342900">
              <a:buAutoNum type="arabicPeriod"/>
            </a:pPr>
            <a:r>
              <a:rPr lang="en-US" sz="2000" b="1" dirty="0"/>
              <a:t>Who</a:t>
            </a:r>
            <a:r>
              <a:rPr lang="en-US" sz="2000" dirty="0"/>
              <a:t> is the soldier that wrote your account? (class, nationality, previous military experience, guess at age/occupation/personality?)</a:t>
            </a:r>
          </a:p>
          <a:p>
            <a:pPr marL="342900" indent="-342900">
              <a:buAutoNum type="arabicPeriod"/>
            </a:pPr>
            <a:r>
              <a:rPr lang="en-US" sz="2000" b="1" dirty="0"/>
              <a:t>When</a:t>
            </a:r>
            <a:r>
              <a:rPr lang="en-US" sz="2000" dirty="0"/>
              <a:t> was this source written, and does that have an effect on how you read it?</a:t>
            </a:r>
          </a:p>
          <a:p>
            <a:pPr marL="342900" indent="-342900">
              <a:buAutoNum type="arabicPeriod"/>
            </a:pPr>
            <a:r>
              <a:rPr lang="en-US" sz="2000" b="1" dirty="0"/>
              <a:t>What</a:t>
            </a:r>
            <a:r>
              <a:rPr lang="en-US" sz="2000" dirty="0"/>
              <a:t> is the source – a letter, a diary, a report? Who was this soldier writing to?</a:t>
            </a:r>
          </a:p>
          <a:p>
            <a:pPr marL="342900" indent="-342900">
              <a:buAutoNum type="arabicPeriod"/>
            </a:pPr>
            <a:r>
              <a:rPr lang="en-US" sz="2000" b="1" dirty="0"/>
              <a:t>Where</a:t>
            </a:r>
            <a:r>
              <a:rPr lang="en-US" sz="2000" dirty="0"/>
              <a:t> is the soldier? How does this context change how you think about what he says?</a:t>
            </a:r>
          </a:p>
          <a:p>
            <a:pPr marL="342900" indent="-342900">
              <a:buAutoNum type="arabicPeriod"/>
            </a:pPr>
            <a:r>
              <a:rPr lang="en-US" sz="2000" b="1" dirty="0"/>
              <a:t>How</a:t>
            </a:r>
            <a:r>
              <a:rPr lang="en-US" sz="2000" dirty="0"/>
              <a:t> does he describe the war? What are his feelings about it? How is he doing? Which passages stand out to you as particularly representative of his experience?</a:t>
            </a:r>
          </a:p>
        </p:txBody>
      </p:sp>
    </p:spTree>
    <p:extLst>
      <p:ext uri="{BB962C8B-B14F-4D97-AF65-F5344CB8AC3E}">
        <p14:creationId xmlns:p14="http://schemas.microsoft.com/office/powerpoint/2010/main" val="1584034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CC01DF-A242-4D46-B7A3-D13AAD4C4D4E}"/>
              </a:ext>
            </a:extLst>
          </p:cNvPr>
          <p:cNvSpPr txBox="1"/>
          <p:nvPr/>
        </p:nvSpPr>
        <p:spPr>
          <a:xfrm>
            <a:off x="2667000" y="1502229"/>
            <a:ext cx="7532914" cy="2308324"/>
          </a:xfrm>
          <a:prstGeom prst="rect">
            <a:avLst/>
          </a:prstGeom>
          <a:noFill/>
        </p:spPr>
        <p:txBody>
          <a:bodyPr wrap="square" rtlCol="0">
            <a:spAutoFit/>
          </a:bodyPr>
          <a:lstStyle/>
          <a:p>
            <a:r>
              <a:rPr lang="en-US" sz="7200" dirty="0"/>
              <a:t>The First Workshop </a:t>
            </a:r>
          </a:p>
        </p:txBody>
      </p:sp>
    </p:spTree>
    <p:extLst>
      <p:ext uri="{BB962C8B-B14F-4D97-AF65-F5344CB8AC3E}">
        <p14:creationId xmlns:p14="http://schemas.microsoft.com/office/powerpoint/2010/main" val="4210359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C137CF-A045-D14C-98E5-41AE75DF2C3B}"/>
              </a:ext>
            </a:extLst>
          </p:cNvPr>
          <p:cNvSpPr txBox="1">
            <a:spLocks/>
          </p:cNvSpPr>
          <p:nvPr/>
        </p:nvSpPr>
        <p:spPr>
          <a:xfrm>
            <a:off x="1810956" y="445790"/>
            <a:ext cx="8374766" cy="804275"/>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4000" b="1"/>
              <a:t>Q: </a:t>
            </a:r>
            <a:r>
              <a:rPr lang="en-US" sz="4000"/>
              <a:t>What is “data”? </a:t>
            </a:r>
            <a:endParaRPr lang="en-US" sz="4000" dirty="0"/>
          </a:p>
        </p:txBody>
      </p:sp>
      <p:sp>
        <p:nvSpPr>
          <p:cNvPr id="5" name="Subtitle 4">
            <a:extLst>
              <a:ext uri="{FF2B5EF4-FFF2-40B4-BE49-F238E27FC236}">
                <a16:creationId xmlns:a16="http://schemas.microsoft.com/office/drawing/2014/main" id="{BB3DB874-00FF-B148-9F3A-24E840E8D88B}"/>
              </a:ext>
            </a:extLst>
          </p:cNvPr>
          <p:cNvSpPr txBox="1">
            <a:spLocks/>
          </p:cNvSpPr>
          <p:nvPr/>
        </p:nvSpPr>
        <p:spPr>
          <a:xfrm>
            <a:off x="1093807" y="1250065"/>
            <a:ext cx="7286263" cy="2051613"/>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r">
              <a:buNone/>
            </a:pPr>
            <a:r>
              <a:rPr lang="en-US" dirty="0"/>
              <a:t>Broussard, page 18: “information points or units of information ... Ultimately, data always comes down to people counting things.” </a:t>
            </a:r>
          </a:p>
        </p:txBody>
      </p:sp>
      <p:pic>
        <p:nvPicPr>
          <p:cNvPr id="6" name="Picture 5">
            <a:extLst>
              <a:ext uri="{FF2B5EF4-FFF2-40B4-BE49-F238E27FC236}">
                <a16:creationId xmlns:a16="http://schemas.microsoft.com/office/drawing/2014/main" id="{5D4C12FA-8DA1-024C-8B6D-D591413AB4D9}"/>
              </a:ext>
            </a:extLst>
          </p:cNvPr>
          <p:cNvPicPr>
            <a:picLocks noChangeAspect="1"/>
          </p:cNvPicPr>
          <p:nvPr/>
        </p:nvPicPr>
        <p:blipFill>
          <a:blip r:embed="rId2"/>
          <a:stretch>
            <a:fillRect/>
          </a:stretch>
        </p:blipFill>
        <p:spPr>
          <a:xfrm>
            <a:off x="5628190" y="2070127"/>
            <a:ext cx="5313187" cy="4492720"/>
          </a:xfrm>
          <a:prstGeom prst="rect">
            <a:avLst/>
          </a:prstGeom>
        </p:spPr>
      </p:pic>
      <p:sp>
        <p:nvSpPr>
          <p:cNvPr id="7" name="TextBox 6">
            <a:extLst>
              <a:ext uri="{FF2B5EF4-FFF2-40B4-BE49-F238E27FC236}">
                <a16:creationId xmlns:a16="http://schemas.microsoft.com/office/drawing/2014/main" id="{23FC4304-75EE-6842-976A-E742B3FD0916}"/>
              </a:ext>
            </a:extLst>
          </p:cNvPr>
          <p:cNvSpPr txBox="1"/>
          <p:nvPr/>
        </p:nvSpPr>
        <p:spPr>
          <a:xfrm>
            <a:off x="1273215" y="2511706"/>
            <a:ext cx="3958542" cy="1754326"/>
          </a:xfrm>
          <a:prstGeom prst="rect">
            <a:avLst/>
          </a:prstGeom>
          <a:noFill/>
        </p:spPr>
        <p:txBody>
          <a:bodyPr wrap="square" rtlCol="0">
            <a:spAutoFit/>
          </a:bodyPr>
          <a:lstStyle/>
          <a:p>
            <a:r>
              <a:rPr lang="en-US" dirty="0"/>
              <a:t>Rosenzweig, “Why Digitize the Past?”: “Whereas analog data is a varying and continuous stream, digital data is only a sampling of the original data that is then encoded into the 1s and 0s that a computer understands.” </a:t>
            </a:r>
          </a:p>
        </p:txBody>
      </p:sp>
    </p:spTree>
    <p:extLst>
      <p:ext uri="{BB962C8B-B14F-4D97-AF65-F5344CB8AC3E}">
        <p14:creationId xmlns:p14="http://schemas.microsoft.com/office/powerpoint/2010/main" val="4139808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A8EE-F6E2-CD41-83E0-A937BCF7F6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21A7F6-5526-F34F-B494-149B38163AF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65BCE83-74F1-8A4D-91F0-4B28206411F6}"/>
              </a:ext>
            </a:extLst>
          </p:cNvPr>
          <p:cNvSpPr>
            <a:spLocks noGrp="1"/>
          </p:cNvSpPr>
          <p:nvPr>
            <p:ph sz="half" idx="2"/>
          </p:nvPr>
        </p:nvSpPr>
        <p:spPr/>
        <p:txBody>
          <a:bodyPr/>
          <a:lstStyle/>
          <a:p>
            <a:endParaRPr lang="en-US"/>
          </a:p>
        </p:txBody>
      </p:sp>
      <p:pic>
        <p:nvPicPr>
          <p:cNvPr id="2050" name="Picture 2" descr="2019 revision – world population growth 1700 2100">
            <a:extLst>
              <a:ext uri="{FF2B5EF4-FFF2-40B4-BE49-F238E27FC236}">
                <a16:creationId xmlns:a16="http://schemas.microsoft.com/office/drawing/2014/main" id="{49F2ED22-B476-6D44-8D4D-E4498A3D9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00" y="0"/>
            <a:ext cx="9626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C828843D-D79A-3D47-BA0F-91CC4EE7F08A}"/>
              </a:ext>
            </a:extLst>
          </p:cNvPr>
          <p:cNvSpPr txBox="1">
            <a:spLocks/>
          </p:cNvSpPr>
          <p:nvPr/>
        </p:nvSpPr>
        <p:spPr>
          <a:xfrm>
            <a:off x="1648214" y="1948541"/>
            <a:ext cx="4447786" cy="1143001"/>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en-US" b="1" dirty="0"/>
              <a:t>World population almost doubled between 1800 and 1914, from 1 billion to 2 billion people </a:t>
            </a:r>
          </a:p>
          <a:p>
            <a:pPr marL="0" indent="0">
              <a:buFont typeface="Franklin Gothic Book" panose="020B0503020102020204" pitchFamily="34" charset="0"/>
              <a:buNone/>
            </a:pPr>
            <a:endParaRPr lang="en-US" dirty="0"/>
          </a:p>
        </p:txBody>
      </p:sp>
    </p:spTree>
    <p:extLst>
      <p:ext uri="{BB962C8B-B14F-4D97-AF65-F5344CB8AC3E}">
        <p14:creationId xmlns:p14="http://schemas.microsoft.com/office/powerpoint/2010/main" val="1959948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6D1A20-C4DE-B24C-A50F-1EC04092EEAA}"/>
              </a:ext>
            </a:extLst>
          </p:cNvPr>
          <p:cNvSpPr txBox="1"/>
          <p:nvPr/>
        </p:nvSpPr>
        <p:spPr>
          <a:xfrm>
            <a:off x="2083443" y="1934678"/>
            <a:ext cx="9222804" cy="3816429"/>
          </a:xfrm>
          <a:prstGeom prst="rect">
            <a:avLst/>
          </a:prstGeom>
          <a:noFill/>
        </p:spPr>
        <p:txBody>
          <a:bodyPr wrap="square" rtlCol="0">
            <a:spAutoFit/>
          </a:bodyPr>
          <a:lstStyle/>
          <a:p>
            <a:r>
              <a:rPr lang="en-US" sz="2200" dirty="0"/>
              <a:t>“With vast amounts of data now available, companies in almost every industry are focused on exploiting data for competitive advantage. The volume and variety of data have far outstripped the capacity of manual analysis … at the same time, computers have become far more powerful … [very basically] data science is a set of … principles that support and guide the … extraction of information and knowledge from data. Possibly the most closely related concept to data science is </a:t>
            </a:r>
            <a:r>
              <a:rPr lang="en-US" sz="2200" i="1" dirty="0"/>
              <a:t>data mining </a:t>
            </a:r>
            <a:r>
              <a:rPr lang="en-US" sz="2200" dirty="0"/>
              <a:t>– the actual extraction of knowledge from data via technologies that incorporate these principles.” </a:t>
            </a:r>
          </a:p>
          <a:p>
            <a:endParaRPr lang="en-US" sz="2200" dirty="0"/>
          </a:p>
          <a:p>
            <a:r>
              <a:rPr lang="en-US" sz="2200" dirty="0"/>
              <a:t>(Foster Provost and Tom Fawcett, “Data Science and its Relationship to Big Data and Data-Driven Decision Making,” </a:t>
            </a:r>
            <a:r>
              <a:rPr lang="en-US" sz="2200" i="1" dirty="0"/>
              <a:t>Big Data </a:t>
            </a:r>
            <a:r>
              <a:rPr lang="en-US" sz="2200" dirty="0"/>
              <a:t>Vol. 1, No. 1, </a:t>
            </a:r>
            <a:r>
              <a:rPr lang="en-US" sz="2200" dirty="0">
                <a:hlinkClick r:id="rId2"/>
              </a:rPr>
              <a:t>linked here</a:t>
            </a:r>
            <a:r>
              <a:rPr lang="en-US" sz="2200" dirty="0"/>
              <a:t>.</a:t>
            </a:r>
          </a:p>
        </p:txBody>
      </p:sp>
      <p:sp>
        <p:nvSpPr>
          <p:cNvPr id="5" name="Subtitle 8">
            <a:extLst>
              <a:ext uri="{FF2B5EF4-FFF2-40B4-BE49-F238E27FC236}">
                <a16:creationId xmlns:a16="http://schemas.microsoft.com/office/drawing/2014/main" id="{A8DBE8C9-FCAF-6849-83EC-18A925B6E4F1}"/>
              </a:ext>
            </a:extLst>
          </p:cNvPr>
          <p:cNvSpPr txBox="1">
            <a:spLocks/>
          </p:cNvSpPr>
          <p:nvPr/>
        </p:nvSpPr>
        <p:spPr>
          <a:xfrm>
            <a:off x="1409677" y="350645"/>
            <a:ext cx="8380071" cy="1307939"/>
          </a:xfrm>
          <a:prstGeom prst="rect">
            <a:avLst/>
          </a:prstGeom>
        </p:spPr>
        <p:txBody>
          <a:bodyPr vert="horz" lIns="91440" tIns="45720" rIns="91440" bIns="45720" rtlCol="0">
            <a:normAutofit fontScale="40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US" sz="4800" b="1" dirty="0"/>
              <a:t>Q: What is data science? </a:t>
            </a:r>
          </a:p>
          <a:p>
            <a:pPr marL="0" indent="0">
              <a:buNone/>
            </a:pPr>
            <a:endParaRPr lang="en-US" sz="4800" dirty="0"/>
          </a:p>
          <a:p>
            <a:pPr marL="0" indent="0">
              <a:buNone/>
            </a:pPr>
            <a:r>
              <a:rPr lang="en-US" sz="4800" dirty="0"/>
              <a:t>Data science is an interdisciplinary field that uses computers to examine large sets of information. </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379714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FEC95-0C09-0149-8934-A62E269A041B}"/>
              </a:ext>
            </a:extLst>
          </p:cNvPr>
          <p:cNvSpPr>
            <a:spLocks noGrp="1"/>
          </p:cNvSpPr>
          <p:nvPr>
            <p:ph type="title"/>
          </p:nvPr>
        </p:nvSpPr>
        <p:spPr>
          <a:xfrm>
            <a:off x="947057" y="361949"/>
            <a:ext cx="9601200" cy="1485900"/>
          </a:xfrm>
        </p:spPr>
        <p:txBody>
          <a:bodyPr>
            <a:normAutofit/>
          </a:bodyPr>
          <a:lstStyle/>
          <a:p>
            <a:r>
              <a:rPr lang="en-US" sz="2200" dirty="0"/>
              <a:t>August, 1914 – the largest mobilization in history </a:t>
            </a:r>
            <a:br>
              <a:rPr lang="en-US" sz="2200" dirty="0"/>
            </a:br>
            <a:br>
              <a:rPr lang="en-US" sz="2200" dirty="0"/>
            </a:br>
            <a:br>
              <a:rPr lang="en-US" sz="2200" dirty="0"/>
            </a:br>
            <a:r>
              <a:rPr lang="en-US" sz="2200" i="1" dirty="0"/>
              <a:t>size of armies in previous wars </a:t>
            </a:r>
          </a:p>
        </p:txBody>
      </p:sp>
      <p:sp>
        <p:nvSpPr>
          <p:cNvPr id="4" name="Content Placeholder 3">
            <a:extLst>
              <a:ext uri="{FF2B5EF4-FFF2-40B4-BE49-F238E27FC236}">
                <a16:creationId xmlns:a16="http://schemas.microsoft.com/office/drawing/2014/main" id="{085F92B3-1311-5C4F-BCC3-8390F8E695FE}"/>
              </a:ext>
            </a:extLst>
          </p:cNvPr>
          <p:cNvSpPr>
            <a:spLocks noGrp="1"/>
          </p:cNvSpPr>
          <p:nvPr>
            <p:ph sz="half" idx="2"/>
          </p:nvPr>
        </p:nvSpPr>
        <p:spPr>
          <a:xfrm>
            <a:off x="6096000" y="2171700"/>
            <a:ext cx="3744686" cy="3581401"/>
          </a:xfrm>
        </p:spPr>
        <p:txBody>
          <a:bodyPr/>
          <a:lstStyle/>
          <a:p>
            <a:pPr marL="0" indent="0">
              <a:buNone/>
            </a:pPr>
            <a:r>
              <a:rPr lang="en-US" b="1" dirty="0"/>
              <a:t>American Civil War (1861-5) </a:t>
            </a:r>
          </a:p>
          <a:p>
            <a:pPr marL="0" indent="0">
              <a:buNone/>
            </a:pPr>
            <a:r>
              <a:rPr lang="en-US" dirty="0"/>
              <a:t>Total enlisted, both armies:</a:t>
            </a:r>
          </a:p>
          <a:p>
            <a:pPr marL="0" indent="0">
              <a:buNone/>
            </a:pPr>
            <a:r>
              <a:rPr lang="en-US" dirty="0"/>
              <a:t>United States about 2 million </a:t>
            </a:r>
          </a:p>
          <a:p>
            <a:pPr marL="0" indent="0">
              <a:buNone/>
            </a:pPr>
            <a:r>
              <a:rPr lang="en-US" dirty="0"/>
              <a:t>Confederacy about 1 million </a:t>
            </a:r>
          </a:p>
        </p:txBody>
      </p:sp>
      <p:sp>
        <p:nvSpPr>
          <p:cNvPr id="6" name="Content Placeholder 5">
            <a:extLst>
              <a:ext uri="{FF2B5EF4-FFF2-40B4-BE49-F238E27FC236}">
                <a16:creationId xmlns:a16="http://schemas.microsoft.com/office/drawing/2014/main" id="{791EE4AE-4D9D-6649-85F9-110C948782BB}"/>
              </a:ext>
            </a:extLst>
          </p:cNvPr>
          <p:cNvSpPr>
            <a:spLocks noGrp="1"/>
          </p:cNvSpPr>
          <p:nvPr>
            <p:ph sz="half" idx="1"/>
          </p:nvPr>
        </p:nvSpPr>
        <p:spPr>
          <a:xfrm>
            <a:off x="827314" y="2171700"/>
            <a:ext cx="4676386" cy="3581401"/>
          </a:xfrm>
        </p:spPr>
        <p:txBody>
          <a:bodyPr/>
          <a:lstStyle/>
          <a:p>
            <a:pPr marL="0" indent="0">
              <a:buNone/>
            </a:pPr>
            <a:r>
              <a:rPr lang="en-US" b="1" dirty="0"/>
              <a:t>Napoleonic Wars </a:t>
            </a:r>
            <a:r>
              <a:rPr lang="en-US" dirty="0"/>
              <a:t>(France versus everyone, circa 1799-1815)</a:t>
            </a:r>
          </a:p>
          <a:p>
            <a:pPr marL="0" indent="0">
              <a:buNone/>
            </a:pPr>
            <a:endParaRPr lang="en-US" dirty="0"/>
          </a:p>
          <a:p>
            <a:pPr marL="0" indent="0">
              <a:buNone/>
            </a:pPr>
            <a:r>
              <a:rPr lang="en-US" dirty="0"/>
              <a:t>Napoleon’s Army (circa 1800) = 600,000</a:t>
            </a:r>
          </a:p>
          <a:p>
            <a:pPr marL="0" indent="0">
              <a:buNone/>
            </a:pPr>
            <a:endParaRPr lang="en-US" dirty="0"/>
          </a:p>
          <a:p>
            <a:pPr marL="0" indent="0">
              <a:buNone/>
            </a:pPr>
            <a:r>
              <a:rPr lang="en-US" dirty="0"/>
              <a:t>At the Battle of Waterloo (1815, final French defeat), the French forces suffered 25,000 casualties (”casualties” = dead plus wounded &amp; missing)</a:t>
            </a:r>
          </a:p>
        </p:txBody>
      </p:sp>
    </p:spTree>
    <p:extLst>
      <p:ext uri="{BB962C8B-B14F-4D97-AF65-F5344CB8AC3E}">
        <p14:creationId xmlns:p14="http://schemas.microsoft.com/office/powerpoint/2010/main" val="3750930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FE5E8A-A192-6347-AC0F-21879FA1C8A7}"/>
              </a:ext>
            </a:extLst>
          </p:cNvPr>
          <p:cNvSpPr>
            <a:spLocks noGrp="1"/>
          </p:cNvSpPr>
          <p:nvPr>
            <p:ph sz="half" idx="1"/>
          </p:nvPr>
        </p:nvSpPr>
        <p:spPr/>
        <p:txBody>
          <a:bodyPr/>
          <a:lstStyle/>
          <a:p>
            <a:pPr marL="0" indent="0">
              <a:buNone/>
            </a:pPr>
            <a:r>
              <a:rPr lang="en-US" b="1" dirty="0"/>
              <a:t>Crimean War (1853-1856) </a:t>
            </a:r>
          </a:p>
          <a:p>
            <a:pPr marL="0" indent="0">
              <a:buNone/>
            </a:pPr>
            <a:r>
              <a:rPr lang="en-US" i="1" dirty="0"/>
              <a:t>Russian versus Ottoman Empire and its allies (including Great Britain); Russian Empire trying to take over territory from the Ottoman Empire </a:t>
            </a:r>
          </a:p>
          <a:p>
            <a:pPr marL="0" indent="0">
              <a:buNone/>
            </a:pPr>
            <a:endParaRPr lang="en-US" i="1" dirty="0"/>
          </a:p>
          <a:p>
            <a:pPr marL="0" indent="0">
              <a:buNone/>
            </a:pPr>
            <a:r>
              <a:rPr lang="en-US" dirty="0"/>
              <a:t>About 500,000 casualties on both sides total, over three years of war </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551A5BF1-50EE-2148-9DEF-64F809CC936F}"/>
              </a:ext>
            </a:extLst>
          </p:cNvPr>
          <p:cNvSpPr>
            <a:spLocks noGrp="1"/>
          </p:cNvSpPr>
          <p:nvPr>
            <p:ph sz="half" idx="2"/>
          </p:nvPr>
        </p:nvSpPr>
        <p:spPr>
          <a:xfrm>
            <a:off x="5987143" y="4898571"/>
            <a:ext cx="4986046" cy="968829"/>
          </a:xfrm>
        </p:spPr>
        <p:txBody>
          <a:bodyPr/>
          <a:lstStyle/>
          <a:p>
            <a:pPr marL="0" indent="0">
              <a:buNone/>
            </a:pPr>
            <a:r>
              <a:rPr lang="en-US" dirty="0"/>
              <a:t>Charge of the Light Brigade at the Battle of Balaklava, 1854 (Image source: Britannica) </a:t>
            </a:r>
          </a:p>
        </p:txBody>
      </p:sp>
      <p:sp>
        <p:nvSpPr>
          <p:cNvPr id="5" name="Title 1">
            <a:extLst>
              <a:ext uri="{FF2B5EF4-FFF2-40B4-BE49-F238E27FC236}">
                <a16:creationId xmlns:a16="http://schemas.microsoft.com/office/drawing/2014/main" id="{C7EFB7EB-B1B5-D64F-A5E9-AA142A9DA295}"/>
              </a:ext>
            </a:extLst>
          </p:cNvPr>
          <p:cNvSpPr txBox="1">
            <a:spLocks/>
          </p:cNvSpPr>
          <p:nvPr/>
        </p:nvSpPr>
        <p:spPr>
          <a:xfrm>
            <a:off x="1371600" y="24765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2200" dirty="0"/>
              <a:t>August, 1914 – the largest mobilization in history </a:t>
            </a:r>
            <a:br>
              <a:rPr lang="en-US" sz="2200" dirty="0"/>
            </a:br>
            <a:br>
              <a:rPr lang="en-US" sz="2200" dirty="0"/>
            </a:br>
            <a:br>
              <a:rPr lang="en-US" sz="2200" dirty="0"/>
            </a:br>
            <a:r>
              <a:rPr lang="en-US" sz="2200" i="1" dirty="0"/>
              <a:t>size of armies in previous wars </a:t>
            </a:r>
          </a:p>
        </p:txBody>
      </p:sp>
      <p:pic>
        <p:nvPicPr>
          <p:cNvPr id="3074" name="Picture 2">
            <a:extLst>
              <a:ext uri="{FF2B5EF4-FFF2-40B4-BE49-F238E27FC236}">
                <a16:creationId xmlns:a16="http://schemas.microsoft.com/office/drawing/2014/main" id="{5988974D-5CC5-8445-BA81-C4D66C836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386" y="1301070"/>
            <a:ext cx="6095999" cy="2998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310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95C0ABB-F33D-0043-A53A-4D42EF37081B}"/>
              </a:ext>
            </a:extLst>
          </p:cNvPr>
          <p:cNvSpPr>
            <a:spLocks noGrp="1"/>
          </p:cNvSpPr>
          <p:nvPr>
            <p:ph sz="half" idx="2"/>
          </p:nvPr>
        </p:nvSpPr>
        <p:spPr>
          <a:xfrm>
            <a:off x="1371600" y="2264228"/>
            <a:ext cx="4447786" cy="3581401"/>
          </a:xfrm>
        </p:spPr>
        <p:txBody>
          <a:bodyPr/>
          <a:lstStyle/>
          <a:p>
            <a:pPr marL="0" indent="0">
              <a:buNone/>
            </a:pPr>
            <a:r>
              <a:rPr lang="en-US" dirty="0"/>
              <a:t>Franco Prussian War (1870-1871)</a:t>
            </a:r>
          </a:p>
          <a:p>
            <a:pPr marL="0" indent="0">
              <a:buNone/>
            </a:pPr>
            <a:r>
              <a:rPr lang="en-US" i="1" dirty="0"/>
              <a:t>Prussia and other German-speaking states versus France; as a result, Prussia and smaller German states unite to form Germany </a:t>
            </a:r>
          </a:p>
          <a:p>
            <a:pPr marL="0" indent="0">
              <a:buNone/>
            </a:pPr>
            <a:endParaRPr lang="en-US" i="1" dirty="0"/>
          </a:p>
          <a:p>
            <a:pPr marL="0" indent="0">
              <a:buNone/>
            </a:pPr>
            <a:r>
              <a:rPr lang="en-US" dirty="0"/>
              <a:t>Prussia and allies mobilized 380,000 troops to the front within two weeks of the declaration of war </a:t>
            </a:r>
          </a:p>
          <a:p>
            <a:pPr marL="0" indent="0">
              <a:buNone/>
            </a:pPr>
            <a:endParaRPr lang="en-US" dirty="0"/>
          </a:p>
          <a:p>
            <a:pPr marL="0" indent="0">
              <a:buNone/>
            </a:pPr>
            <a:endParaRPr lang="en-US" dirty="0"/>
          </a:p>
        </p:txBody>
      </p:sp>
      <p:sp>
        <p:nvSpPr>
          <p:cNvPr id="5" name="Title 1">
            <a:extLst>
              <a:ext uri="{FF2B5EF4-FFF2-40B4-BE49-F238E27FC236}">
                <a16:creationId xmlns:a16="http://schemas.microsoft.com/office/drawing/2014/main" id="{CC663003-EE42-8B41-B2ED-B647DE75B1FE}"/>
              </a:ext>
            </a:extLst>
          </p:cNvPr>
          <p:cNvSpPr txBox="1">
            <a:spLocks/>
          </p:cNvSpPr>
          <p:nvPr/>
        </p:nvSpPr>
        <p:spPr>
          <a:xfrm>
            <a:off x="1371600" y="24765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2200" dirty="0"/>
              <a:t>August, 1914 – the largest mobilization in history </a:t>
            </a:r>
            <a:br>
              <a:rPr lang="en-US" sz="2200" dirty="0"/>
            </a:br>
            <a:br>
              <a:rPr lang="en-US" sz="2200" dirty="0"/>
            </a:br>
            <a:br>
              <a:rPr lang="en-US" sz="2200" dirty="0"/>
            </a:br>
            <a:r>
              <a:rPr lang="en-US" sz="2200" i="1" dirty="0"/>
              <a:t>size of armies in previous wars </a:t>
            </a:r>
          </a:p>
        </p:txBody>
      </p:sp>
      <p:pic>
        <p:nvPicPr>
          <p:cNvPr id="4098" name="Picture 2">
            <a:extLst>
              <a:ext uri="{FF2B5EF4-FFF2-40B4-BE49-F238E27FC236}">
                <a16:creationId xmlns:a16="http://schemas.microsoft.com/office/drawing/2014/main" id="{628FFB58-9822-8344-AE88-A7E4897D3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000" y="1121228"/>
            <a:ext cx="3098800" cy="2933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BA3A8B-43FC-7D4A-B533-035925AB7B6D}"/>
              </a:ext>
            </a:extLst>
          </p:cNvPr>
          <p:cNvSpPr txBox="1"/>
          <p:nvPr/>
        </p:nvSpPr>
        <p:spPr>
          <a:xfrm>
            <a:off x="7903029" y="4397829"/>
            <a:ext cx="3069771" cy="923330"/>
          </a:xfrm>
          <a:prstGeom prst="rect">
            <a:avLst/>
          </a:prstGeom>
          <a:noFill/>
        </p:spPr>
        <p:txBody>
          <a:bodyPr wrap="square" rtlCol="0">
            <a:spAutoFit/>
          </a:bodyPr>
          <a:lstStyle/>
          <a:p>
            <a:r>
              <a:rPr lang="en-US" dirty="0"/>
              <a:t>Alsace-Lorraine is orange – a point of contention between France and Germany </a:t>
            </a:r>
          </a:p>
        </p:txBody>
      </p:sp>
    </p:spTree>
    <p:extLst>
      <p:ext uri="{BB962C8B-B14F-4D97-AF65-F5344CB8AC3E}">
        <p14:creationId xmlns:p14="http://schemas.microsoft.com/office/powerpoint/2010/main" val="923567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C4649-45D3-8F43-B204-20A8AC9DCB31}"/>
              </a:ext>
            </a:extLst>
          </p:cNvPr>
          <p:cNvSpPr>
            <a:spLocks noGrp="1"/>
          </p:cNvSpPr>
          <p:nvPr>
            <p:ph sz="half" idx="1"/>
          </p:nvPr>
        </p:nvSpPr>
        <p:spPr/>
        <p:txBody>
          <a:bodyPr>
            <a:normAutofit fontScale="92500" lnSpcReduction="10000"/>
          </a:bodyPr>
          <a:lstStyle/>
          <a:p>
            <a:pPr marL="0" indent="0">
              <a:buNone/>
            </a:pPr>
            <a:r>
              <a:rPr lang="en-US" b="1" dirty="0"/>
              <a:t>South African War </a:t>
            </a:r>
            <a:r>
              <a:rPr lang="en-US" dirty="0"/>
              <a:t>(also called the Boer War) 1899-1902</a:t>
            </a:r>
          </a:p>
          <a:p>
            <a:pPr marL="0" indent="0">
              <a:buNone/>
            </a:pPr>
            <a:endParaRPr lang="en-US" dirty="0"/>
          </a:p>
          <a:p>
            <a:pPr marL="0" indent="0">
              <a:buNone/>
            </a:pPr>
            <a:r>
              <a:rPr lang="en-US" i="1" dirty="0"/>
              <a:t>The British, who have a colony in South Africa, versus the Boers (aka Afrikaners), white descendants of Dutch colonizers who have their own colonies in South Africa. Black South Africans, a large majority of the population, are caught in the middle; some picked a side and fought for it (many picked the British thinking they’d be better colonial overlords). </a:t>
            </a:r>
          </a:p>
        </p:txBody>
      </p:sp>
      <p:sp>
        <p:nvSpPr>
          <p:cNvPr id="4" name="Content Placeholder 3">
            <a:extLst>
              <a:ext uri="{FF2B5EF4-FFF2-40B4-BE49-F238E27FC236}">
                <a16:creationId xmlns:a16="http://schemas.microsoft.com/office/drawing/2014/main" id="{2E5AEB26-62F1-4748-9193-BD4EEA323C58}"/>
              </a:ext>
            </a:extLst>
          </p:cNvPr>
          <p:cNvSpPr>
            <a:spLocks noGrp="1"/>
          </p:cNvSpPr>
          <p:nvPr>
            <p:ph sz="half" idx="2"/>
          </p:nvPr>
        </p:nvSpPr>
        <p:spPr>
          <a:xfrm>
            <a:off x="7067432" y="6093278"/>
            <a:ext cx="4354675" cy="576943"/>
          </a:xfrm>
        </p:spPr>
        <p:txBody>
          <a:bodyPr>
            <a:normAutofit fontScale="92500" lnSpcReduction="10000"/>
          </a:bodyPr>
          <a:lstStyle/>
          <a:p>
            <a:pPr marL="0" indent="0">
              <a:buNone/>
            </a:pPr>
            <a:r>
              <a:rPr lang="en-US" sz="1400" dirty="0"/>
              <a:t>You can find South African on a map! </a:t>
            </a:r>
          </a:p>
        </p:txBody>
      </p:sp>
      <p:sp>
        <p:nvSpPr>
          <p:cNvPr id="5" name="Title 1">
            <a:extLst>
              <a:ext uri="{FF2B5EF4-FFF2-40B4-BE49-F238E27FC236}">
                <a16:creationId xmlns:a16="http://schemas.microsoft.com/office/drawing/2014/main" id="{EFBCD34E-4421-264D-8726-F9F9A7E8341B}"/>
              </a:ext>
            </a:extLst>
          </p:cNvPr>
          <p:cNvSpPr txBox="1">
            <a:spLocks/>
          </p:cNvSpPr>
          <p:nvPr/>
        </p:nvSpPr>
        <p:spPr>
          <a:xfrm>
            <a:off x="1371600" y="247650"/>
            <a:ext cx="9601200" cy="1485900"/>
          </a:xfrm>
          <a:prstGeom prst="rect">
            <a:avLst/>
          </a:prstGeom>
        </p:spPr>
        <p:txBody>
          <a:bodyPr vert="horz" lIns="91440" tIns="45720" rIns="91440" bIns="45720" rtlCol="0" anchor="t">
            <a:normAutofit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2200" dirty="0"/>
              <a:t>August, 1914 – the largest mobilization in history </a:t>
            </a:r>
            <a:br>
              <a:rPr lang="en-US" sz="2200" dirty="0"/>
            </a:br>
            <a:br>
              <a:rPr lang="en-US" sz="2200" dirty="0"/>
            </a:br>
            <a:br>
              <a:rPr lang="en-US" sz="2200" dirty="0"/>
            </a:br>
            <a:r>
              <a:rPr lang="en-US" sz="2200" i="1" dirty="0"/>
              <a:t>size of armies in previous wars … is the South African War (Boer War) a better predictor of what’s to come in 1914?  </a:t>
            </a:r>
          </a:p>
        </p:txBody>
      </p:sp>
      <p:pic>
        <p:nvPicPr>
          <p:cNvPr id="5122" name="Picture 2" descr="Pin by Lucy Jackson on Tanya and Allison | African countries map, Africa  continent, Africa map">
            <a:extLst>
              <a:ext uri="{FF2B5EF4-FFF2-40B4-BE49-F238E27FC236}">
                <a16:creationId xmlns:a16="http://schemas.microsoft.com/office/drawing/2014/main" id="{88E51F8F-8BA1-9B4D-B37A-0214F16AF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432" y="1643743"/>
            <a:ext cx="3905368" cy="41039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FD487A1A-F118-3C4E-ACC5-7B82890FF64C}"/>
                  </a:ext>
                </a:extLst>
              </p14:cNvPr>
              <p14:cNvContentPartPr/>
              <p14:nvPr/>
            </p14:nvContentPartPr>
            <p14:xfrm>
              <a:off x="8649771" y="4773617"/>
              <a:ext cx="1472040" cy="1064880"/>
            </p14:xfrm>
          </p:contentPart>
        </mc:Choice>
        <mc:Fallback xmlns="">
          <p:pic>
            <p:nvPicPr>
              <p:cNvPr id="7" name="Ink 6">
                <a:extLst>
                  <a:ext uri="{FF2B5EF4-FFF2-40B4-BE49-F238E27FC236}">
                    <a16:creationId xmlns:a16="http://schemas.microsoft.com/office/drawing/2014/main" id="{FD487A1A-F118-3C4E-ACC5-7B82890FF64C}"/>
                  </a:ext>
                </a:extLst>
              </p:cNvPr>
              <p:cNvPicPr/>
              <p:nvPr/>
            </p:nvPicPr>
            <p:blipFill>
              <a:blip r:embed="rId4"/>
              <a:stretch>
                <a:fillRect/>
              </a:stretch>
            </p:blipFill>
            <p:spPr>
              <a:xfrm>
                <a:off x="8613771" y="4737617"/>
                <a:ext cx="1543680" cy="1136520"/>
              </a:xfrm>
              <a:prstGeom prst="rect">
                <a:avLst/>
              </a:prstGeom>
            </p:spPr>
          </p:pic>
        </mc:Fallback>
      </mc:AlternateContent>
    </p:spTree>
    <p:extLst>
      <p:ext uri="{BB962C8B-B14F-4D97-AF65-F5344CB8AC3E}">
        <p14:creationId xmlns:p14="http://schemas.microsoft.com/office/powerpoint/2010/main" val="3459316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5101-D893-524A-B56D-D9352C464B2C}"/>
              </a:ext>
            </a:extLst>
          </p:cNvPr>
          <p:cNvSpPr>
            <a:spLocks noGrp="1"/>
          </p:cNvSpPr>
          <p:nvPr>
            <p:ph type="title"/>
          </p:nvPr>
        </p:nvSpPr>
        <p:spPr/>
        <p:txBody>
          <a:bodyPr/>
          <a:lstStyle/>
          <a:p>
            <a:r>
              <a:rPr lang="en-US" dirty="0"/>
              <a:t>South African War (1899-1902) </a:t>
            </a:r>
          </a:p>
        </p:txBody>
      </p:sp>
      <p:sp>
        <p:nvSpPr>
          <p:cNvPr id="3" name="Content Placeholder 2">
            <a:extLst>
              <a:ext uri="{FF2B5EF4-FFF2-40B4-BE49-F238E27FC236}">
                <a16:creationId xmlns:a16="http://schemas.microsoft.com/office/drawing/2014/main" id="{41181304-083E-D64B-AD51-38939760D42D}"/>
              </a:ext>
            </a:extLst>
          </p:cNvPr>
          <p:cNvSpPr>
            <a:spLocks noGrp="1"/>
          </p:cNvSpPr>
          <p:nvPr>
            <p:ph sz="half" idx="1"/>
          </p:nvPr>
        </p:nvSpPr>
        <p:spPr/>
        <p:txBody>
          <a:bodyPr/>
          <a:lstStyle/>
          <a:p>
            <a:pPr marL="0" indent="0">
              <a:buNone/>
            </a:pPr>
            <a:r>
              <a:rPr lang="en-US" dirty="0"/>
              <a:t>Britain’s largest war between the Napoleonic Wars and the First World War </a:t>
            </a:r>
          </a:p>
          <a:p>
            <a:pPr marL="0" indent="0">
              <a:buNone/>
            </a:pPr>
            <a:endParaRPr lang="en-US" dirty="0"/>
          </a:p>
          <a:p>
            <a:pPr marL="0" indent="0">
              <a:buNone/>
            </a:pPr>
            <a:r>
              <a:rPr lang="en-US" dirty="0"/>
              <a:t>At their height, the two armies are about 500,000 troops (Great Britain) versus 80,000 (Boer forces) </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44D1F822-9F09-4D47-82C8-9120FAF95095}"/>
              </a:ext>
            </a:extLst>
          </p:cNvPr>
          <p:cNvSpPr>
            <a:spLocks noGrp="1"/>
          </p:cNvSpPr>
          <p:nvPr>
            <p:ph sz="half" idx="2"/>
          </p:nvPr>
        </p:nvSpPr>
        <p:spPr>
          <a:xfrm>
            <a:off x="5878372" y="5671457"/>
            <a:ext cx="4136874" cy="838200"/>
          </a:xfrm>
        </p:spPr>
        <p:txBody>
          <a:bodyPr/>
          <a:lstStyle/>
          <a:p>
            <a:pPr marL="0" indent="0">
              <a:buNone/>
            </a:pPr>
            <a:r>
              <a:rPr lang="en-US" dirty="0"/>
              <a:t>Boer troops (source: Britannica) </a:t>
            </a:r>
          </a:p>
        </p:txBody>
      </p:sp>
      <p:pic>
        <p:nvPicPr>
          <p:cNvPr id="6146" name="Picture 2">
            <a:extLst>
              <a:ext uri="{FF2B5EF4-FFF2-40B4-BE49-F238E27FC236}">
                <a16:creationId xmlns:a16="http://schemas.microsoft.com/office/drawing/2014/main" id="{E28D22BA-3A54-9040-AE67-AA0388F79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372" y="1796143"/>
            <a:ext cx="5741848" cy="3581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214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C3AA1-0C02-FB47-B18D-7B95C995F196}"/>
              </a:ext>
            </a:extLst>
          </p:cNvPr>
          <p:cNvSpPr>
            <a:spLocks noGrp="1"/>
          </p:cNvSpPr>
          <p:nvPr>
            <p:ph sz="half" idx="1"/>
          </p:nvPr>
        </p:nvSpPr>
        <p:spPr/>
        <p:txBody>
          <a:bodyPr/>
          <a:lstStyle/>
          <a:p>
            <a:pPr marL="0" indent="0">
              <a:buNone/>
            </a:pPr>
            <a:r>
              <a:rPr lang="en-US" b="1" dirty="0"/>
              <a:t>Death toll </a:t>
            </a:r>
          </a:p>
          <a:p>
            <a:pPr marL="0" indent="0">
              <a:buNone/>
            </a:pPr>
            <a:endParaRPr lang="en-US" dirty="0"/>
          </a:p>
          <a:p>
            <a:pPr marL="0" indent="0">
              <a:buNone/>
            </a:pPr>
            <a:r>
              <a:rPr lang="en-US" dirty="0"/>
              <a:t>20,000 British troops </a:t>
            </a:r>
          </a:p>
          <a:p>
            <a:pPr marL="0" indent="0">
              <a:buNone/>
            </a:pPr>
            <a:r>
              <a:rPr lang="en-US" dirty="0"/>
              <a:t>14,000 Boer troops </a:t>
            </a:r>
          </a:p>
          <a:p>
            <a:pPr marL="0" indent="0">
              <a:buNone/>
            </a:pPr>
            <a:r>
              <a:rPr lang="en-US" dirty="0"/>
              <a:t>26,000 Boer civilians (most women and children) dead in concentration camps (of disease and starvation) </a:t>
            </a:r>
          </a:p>
          <a:p>
            <a:pPr marL="0" indent="0">
              <a:buNone/>
            </a:pPr>
            <a:r>
              <a:rPr lang="en-US" dirty="0"/>
              <a:t>20,000 Black South Africans (civilians) dead in concentration camps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Title 1">
            <a:extLst>
              <a:ext uri="{FF2B5EF4-FFF2-40B4-BE49-F238E27FC236}">
                <a16:creationId xmlns:a16="http://schemas.microsoft.com/office/drawing/2014/main" id="{55118E0B-CFA1-CA4F-BF49-5AC4AEDCA082}"/>
              </a:ext>
            </a:extLst>
          </p:cNvPr>
          <p:cNvSpPr>
            <a:spLocks noGrp="1"/>
          </p:cNvSpPr>
          <p:nvPr>
            <p:ph type="title"/>
          </p:nvPr>
        </p:nvSpPr>
        <p:spPr>
          <a:xfrm>
            <a:off x="1371600" y="685800"/>
            <a:ext cx="9601200" cy="1485900"/>
          </a:xfrm>
        </p:spPr>
        <p:txBody>
          <a:bodyPr/>
          <a:lstStyle/>
          <a:p>
            <a:r>
              <a:rPr lang="en-US" dirty="0"/>
              <a:t>South African War (1899-1902) </a:t>
            </a:r>
          </a:p>
        </p:txBody>
      </p:sp>
      <p:pic>
        <p:nvPicPr>
          <p:cNvPr id="7" name="Picture 6">
            <a:extLst>
              <a:ext uri="{FF2B5EF4-FFF2-40B4-BE49-F238E27FC236}">
                <a16:creationId xmlns:a16="http://schemas.microsoft.com/office/drawing/2014/main" id="{BA07C7B7-AF19-ED40-B79F-873BE6DA19FE}"/>
              </a:ext>
            </a:extLst>
          </p:cNvPr>
          <p:cNvPicPr>
            <a:picLocks noChangeAspect="1"/>
          </p:cNvPicPr>
          <p:nvPr/>
        </p:nvPicPr>
        <p:blipFill>
          <a:blip r:embed="rId2"/>
          <a:stretch>
            <a:fillRect/>
          </a:stretch>
        </p:blipFill>
        <p:spPr>
          <a:xfrm>
            <a:off x="6500014" y="1589314"/>
            <a:ext cx="4472786" cy="4582886"/>
          </a:xfrm>
          <a:prstGeom prst="rect">
            <a:avLst/>
          </a:prstGeom>
        </p:spPr>
      </p:pic>
    </p:spTree>
    <p:extLst>
      <p:ext uri="{BB962C8B-B14F-4D97-AF65-F5344CB8AC3E}">
        <p14:creationId xmlns:p14="http://schemas.microsoft.com/office/powerpoint/2010/main" val="303678683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14 PPT" id="{DAE6F93A-362C-0240-8D09-8E699BE746C4}" vid="{2254983C-B598-0240-8F2D-93F0442D6E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1713</TotalTime>
  <Words>1686</Words>
  <Application>Microsoft Macintosh PowerPoint</Application>
  <PresentationFormat>Widescreen</PresentationFormat>
  <Paragraphs>167</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Aharoni</vt:lpstr>
      <vt:lpstr>Arial</vt:lpstr>
      <vt:lpstr>Calibri</vt:lpstr>
      <vt:lpstr>Franklin Gothic Book</vt:lpstr>
      <vt:lpstr>Gill Sans MT</vt:lpstr>
      <vt:lpstr>Times New Roman</vt:lpstr>
      <vt:lpstr>Crop</vt:lpstr>
      <vt:lpstr>1914 /  Digital workshop 1</vt:lpstr>
      <vt:lpstr>Outline &amp; Key Terms</vt:lpstr>
      <vt:lpstr>PowerPoint Presentation</vt:lpstr>
      <vt:lpstr>August, 1914 – the largest mobilization in history    size of armies in previous wars </vt:lpstr>
      <vt:lpstr>PowerPoint Presentation</vt:lpstr>
      <vt:lpstr>PowerPoint Presentation</vt:lpstr>
      <vt:lpstr>PowerPoint Presentation</vt:lpstr>
      <vt:lpstr>South African War (1899-1902) </vt:lpstr>
      <vt:lpstr>South African War (1899-1902) </vt:lpstr>
      <vt:lpstr>PowerPoint Presentation</vt:lpstr>
      <vt:lpstr>What’s a “battle”?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War of Movement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1914 /  Digital workshop 1</dc:title>
  <dc:creator>Taylor M. Soja</dc:creator>
  <cp:lastModifiedBy>Microsoft Office User</cp:lastModifiedBy>
  <cp:revision>50</cp:revision>
  <dcterms:created xsi:type="dcterms:W3CDTF">2020-10-07T22:57:53Z</dcterms:created>
  <dcterms:modified xsi:type="dcterms:W3CDTF">2021-10-06T22:41:22Z</dcterms:modified>
</cp:coreProperties>
</file>