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9"/>
  </p:notesMasterIdLst>
  <p:sldIdLst>
    <p:sldId id="256" r:id="rId2"/>
    <p:sldId id="272" r:id="rId3"/>
    <p:sldId id="285" r:id="rId4"/>
    <p:sldId id="287" r:id="rId5"/>
    <p:sldId id="286" r:id="rId6"/>
    <p:sldId id="288" r:id="rId7"/>
    <p:sldId id="289" r:id="rId8"/>
    <p:sldId id="318" r:id="rId9"/>
    <p:sldId id="326" r:id="rId10"/>
    <p:sldId id="320" r:id="rId11"/>
    <p:sldId id="298" r:id="rId12"/>
    <p:sldId id="291" r:id="rId13"/>
    <p:sldId id="321" r:id="rId14"/>
    <p:sldId id="327" r:id="rId15"/>
    <p:sldId id="328" r:id="rId16"/>
    <p:sldId id="329" r:id="rId17"/>
    <p:sldId id="330" r:id="rId18"/>
    <p:sldId id="283" r:id="rId19"/>
    <p:sldId id="322" r:id="rId20"/>
    <p:sldId id="323" r:id="rId21"/>
    <p:sldId id="324" r:id="rId22"/>
    <p:sldId id="325" r:id="rId23"/>
    <p:sldId id="273" r:id="rId24"/>
    <p:sldId id="300" r:id="rId25"/>
    <p:sldId id="271" r:id="rId26"/>
    <p:sldId id="301" r:id="rId27"/>
    <p:sldId id="302" r:id="rId28"/>
    <p:sldId id="304" r:id="rId29"/>
    <p:sldId id="314" r:id="rId30"/>
    <p:sldId id="305" r:id="rId31"/>
    <p:sldId id="306" r:id="rId32"/>
    <p:sldId id="309" r:id="rId33"/>
    <p:sldId id="312" r:id="rId34"/>
    <p:sldId id="313" r:id="rId35"/>
    <p:sldId id="331" r:id="rId36"/>
    <p:sldId id="354" r:id="rId37"/>
    <p:sldId id="35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29"/>
    <p:restoredTop sz="94694"/>
  </p:normalViewPr>
  <p:slideViewPr>
    <p:cSldViewPr snapToGrid="0" snapToObjects="1">
      <p:cViewPr varScale="1">
        <p:scale>
          <a:sx n="98" d="100"/>
          <a:sy n="98" d="100"/>
        </p:scale>
        <p:origin x="216"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10/19/21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C2BD0-B9CF-3F4A-B5FD-21EBB1B3738D}" type="slidenum">
              <a:rPr lang="en-US" smtClean="0"/>
              <a:t>22</a:t>
            </a:fld>
            <a:endParaRPr lang="en-US"/>
          </a:p>
        </p:txBody>
      </p:sp>
    </p:spTree>
    <p:extLst>
      <p:ext uri="{BB962C8B-B14F-4D97-AF65-F5344CB8AC3E}">
        <p14:creationId xmlns:p14="http://schemas.microsoft.com/office/powerpoint/2010/main" val="405938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10/19/21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10/19/21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10/19/21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10/19/21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10/19/21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10/19/21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10/19/21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10/19/21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iwm.org.uk/collections/item/object/2020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mithsonianmag.com/smart-news/its-definitive-rose-and-jack-could-both-have-survived-in-titanic-66108527/" TargetMode="External"/><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pubmed.ncbi.nlm.nih.gov/2858408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089/big.2013.150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mithsonianmag.com/smart-news/its-definitive-rose-and-jack-could-both-have-survived-in-titanic-66108527/" TargetMode="External"/><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832207" y="1953010"/>
            <a:ext cx="10222786" cy="2098226"/>
          </a:xfrm>
        </p:spPr>
        <p:txBody>
          <a:bodyPr/>
          <a:lstStyle/>
          <a:p>
            <a:r>
              <a:rPr lang="en-US" sz="5000" dirty="0">
                <a:latin typeface="Aharoni" panose="02010803020104030203" pitchFamily="2" charset="-79"/>
                <a:cs typeface="Aharoni" panose="02010803020104030203" pitchFamily="2" charset="-79"/>
              </a:rPr>
              <a:t>Technology in WWI / </a:t>
            </a:r>
            <a:br>
              <a:rPr lang="en-US" sz="5000" dirty="0">
                <a:latin typeface="Aharoni" panose="02010803020104030203" pitchFamily="2" charset="-79"/>
                <a:cs typeface="Aharoni" panose="02010803020104030203" pitchFamily="2" charset="-79"/>
              </a:rPr>
            </a:br>
            <a:r>
              <a:rPr lang="en-US" sz="5000" dirty="0">
                <a:latin typeface="Aharoni" panose="02010803020104030203" pitchFamily="2" charset="-79"/>
                <a:cs typeface="Aharoni" panose="02010803020104030203" pitchFamily="2" charset="-79"/>
              </a:rPr>
              <a:t>Digital workshop 2</a:t>
            </a: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80163" y="4236020"/>
            <a:ext cx="6831673" cy="1086237"/>
          </a:xfrm>
        </p:spPr>
        <p:txBody>
          <a:bodyPr>
            <a:normAutofit/>
          </a:bodyPr>
          <a:lstStyle/>
          <a:p>
            <a:r>
              <a:rPr lang="en-US" dirty="0"/>
              <a:t>HSTCMP 202, DIGITAL WORLD WARS</a:t>
            </a:r>
          </a:p>
          <a:p>
            <a:endParaRPr lang="en-US" dirty="0"/>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FB5AC-F43A-0B4B-9F98-B06593127CF3}"/>
              </a:ext>
            </a:extLst>
          </p:cNvPr>
          <p:cNvSpPr txBox="1"/>
          <p:nvPr/>
        </p:nvSpPr>
        <p:spPr>
          <a:xfrm>
            <a:off x="3004456" y="6027003"/>
            <a:ext cx="6212115" cy="830997"/>
          </a:xfrm>
          <a:prstGeom prst="rect">
            <a:avLst/>
          </a:prstGeom>
          <a:noFill/>
        </p:spPr>
        <p:txBody>
          <a:bodyPr wrap="square" rtlCol="0">
            <a:spAutoFit/>
          </a:bodyPr>
          <a:lstStyle/>
          <a:p>
            <a:pPr algn="ctr"/>
            <a:r>
              <a:rPr lang="en-US" sz="2400" dirty="0"/>
              <a:t>John Singer Sargent, </a:t>
            </a:r>
            <a:r>
              <a:rPr lang="en-US" sz="2400" i="1" dirty="0"/>
              <a:t>Gassed </a:t>
            </a:r>
            <a:r>
              <a:rPr lang="en-US" sz="2400" dirty="0"/>
              <a:t>(1918)</a:t>
            </a:r>
            <a:endParaRPr lang="en-US" sz="2400" i="1" dirty="0"/>
          </a:p>
          <a:p>
            <a:pPr algn="ctr"/>
            <a:r>
              <a:rPr lang="en-US" sz="2400" dirty="0"/>
              <a:t>Imperial War Museum</a:t>
            </a:r>
          </a:p>
        </p:txBody>
      </p:sp>
      <p:sp>
        <p:nvSpPr>
          <p:cNvPr id="4" name="TextBox 3">
            <a:extLst>
              <a:ext uri="{FF2B5EF4-FFF2-40B4-BE49-F238E27FC236}">
                <a16:creationId xmlns:a16="http://schemas.microsoft.com/office/drawing/2014/main" id="{ED90EB0E-3777-DB4B-A695-2AF102EAC8D8}"/>
              </a:ext>
            </a:extLst>
          </p:cNvPr>
          <p:cNvSpPr txBox="1"/>
          <p:nvPr/>
        </p:nvSpPr>
        <p:spPr>
          <a:xfrm>
            <a:off x="857250" y="100013"/>
            <a:ext cx="5786438" cy="646331"/>
          </a:xfrm>
          <a:prstGeom prst="rect">
            <a:avLst/>
          </a:prstGeom>
          <a:noFill/>
        </p:spPr>
        <p:txBody>
          <a:bodyPr wrap="square" rtlCol="0">
            <a:spAutoFit/>
          </a:bodyPr>
          <a:lstStyle/>
          <a:p>
            <a:r>
              <a:rPr lang="en-US" sz="3600" dirty="0"/>
              <a:t>Gas Weapons…</a:t>
            </a:r>
          </a:p>
        </p:txBody>
      </p:sp>
      <p:pic>
        <p:nvPicPr>
          <p:cNvPr id="6" name="Picture 5">
            <a:extLst>
              <a:ext uri="{FF2B5EF4-FFF2-40B4-BE49-F238E27FC236}">
                <a16:creationId xmlns:a16="http://schemas.microsoft.com/office/drawing/2014/main" id="{488D85E4-D5E1-304A-8C23-BE242B4FA1E9}"/>
              </a:ext>
            </a:extLst>
          </p:cNvPr>
          <p:cNvPicPr>
            <a:picLocks noChangeAspect="1"/>
          </p:cNvPicPr>
          <p:nvPr/>
        </p:nvPicPr>
        <p:blipFill>
          <a:blip r:embed="rId2"/>
          <a:stretch>
            <a:fillRect/>
          </a:stretch>
        </p:blipFill>
        <p:spPr>
          <a:xfrm>
            <a:off x="733897" y="1016000"/>
            <a:ext cx="11458103" cy="4287837"/>
          </a:xfrm>
          <a:prstGeom prst="rect">
            <a:avLst/>
          </a:prstGeom>
        </p:spPr>
      </p:pic>
    </p:spTree>
    <p:extLst>
      <p:ext uri="{BB962C8B-B14F-4D97-AF65-F5344CB8AC3E}">
        <p14:creationId xmlns:p14="http://schemas.microsoft.com/office/powerpoint/2010/main" val="362993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1BB21-863B-164A-B357-3EEE9BA51580}"/>
              </a:ext>
            </a:extLst>
          </p:cNvPr>
          <p:cNvPicPr>
            <a:picLocks noChangeAspect="1"/>
          </p:cNvPicPr>
          <p:nvPr/>
        </p:nvPicPr>
        <p:blipFill>
          <a:blip r:embed="rId2"/>
          <a:stretch>
            <a:fillRect/>
          </a:stretch>
        </p:blipFill>
        <p:spPr>
          <a:xfrm>
            <a:off x="803642" y="78581"/>
            <a:ext cx="5647763" cy="3900486"/>
          </a:xfrm>
          <a:prstGeom prst="rect">
            <a:avLst/>
          </a:prstGeom>
        </p:spPr>
      </p:pic>
      <p:sp>
        <p:nvSpPr>
          <p:cNvPr id="4" name="TextBox 3">
            <a:extLst>
              <a:ext uri="{FF2B5EF4-FFF2-40B4-BE49-F238E27FC236}">
                <a16:creationId xmlns:a16="http://schemas.microsoft.com/office/drawing/2014/main" id="{36C85CD0-B52F-1C43-A399-E34FD976FC9D}"/>
              </a:ext>
            </a:extLst>
          </p:cNvPr>
          <p:cNvSpPr txBox="1"/>
          <p:nvPr/>
        </p:nvSpPr>
        <p:spPr>
          <a:xfrm>
            <a:off x="803642" y="3979067"/>
            <a:ext cx="5011371" cy="646331"/>
          </a:xfrm>
          <a:prstGeom prst="rect">
            <a:avLst/>
          </a:prstGeom>
          <a:noFill/>
        </p:spPr>
        <p:txBody>
          <a:bodyPr wrap="square" rtlCol="0">
            <a:spAutoFit/>
          </a:bodyPr>
          <a:lstStyle/>
          <a:p>
            <a:r>
              <a:rPr lang="en-US" dirty="0"/>
              <a:t>Effects of mustard gas on a horse, British Royal Army Veterinary Corps. IWM</a:t>
            </a:r>
          </a:p>
        </p:txBody>
      </p:sp>
      <p:pic>
        <p:nvPicPr>
          <p:cNvPr id="5" name="Picture 4">
            <a:extLst>
              <a:ext uri="{FF2B5EF4-FFF2-40B4-BE49-F238E27FC236}">
                <a16:creationId xmlns:a16="http://schemas.microsoft.com/office/drawing/2014/main" id="{C55FCA83-CA39-F341-B82B-215A1690FD8A}"/>
              </a:ext>
            </a:extLst>
          </p:cNvPr>
          <p:cNvPicPr>
            <a:picLocks noChangeAspect="1"/>
          </p:cNvPicPr>
          <p:nvPr/>
        </p:nvPicPr>
        <p:blipFill>
          <a:blip r:embed="rId3"/>
          <a:stretch>
            <a:fillRect/>
          </a:stretch>
        </p:blipFill>
        <p:spPr>
          <a:xfrm>
            <a:off x="6590538" y="3007160"/>
            <a:ext cx="5974333" cy="3739932"/>
          </a:xfrm>
          <a:prstGeom prst="rect">
            <a:avLst/>
          </a:prstGeom>
        </p:spPr>
      </p:pic>
      <p:sp>
        <p:nvSpPr>
          <p:cNvPr id="6" name="TextBox 5">
            <a:extLst>
              <a:ext uri="{FF2B5EF4-FFF2-40B4-BE49-F238E27FC236}">
                <a16:creationId xmlns:a16="http://schemas.microsoft.com/office/drawing/2014/main" id="{46641B6D-C40C-E947-975A-EB5A05BDCBAE}"/>
              </a:ext>
            </a:extLst>
          </p:cNvPr>
          <p:cNvSpPr txBox="1"/>
          <p:nvPr/>
        </p:nvSpPr>
        <p:spPr>
          <a:xfrm>
            <a:off x="7648575" y="2360829"/>
            <a:ext cx="4543425" cy="646331"/>
          </a:xfrm>
          <a:prstGeom prst="rect">
            <a:avLst/>
          </a:prstGeom>
          <a:noFill/>
        </p:spPr>
        <p:txBody>
          <a:bodyPr wrap="square" rtlCol="0">
            <a:spAutoFit/>
          </a:bodyPr>
          <a:lstStyle/>
          <a:p>
            <a:pPr algn="r"/>
            <a:r>
              <a:rPr lang="en-US" dirty="0"/>
              <a:t>American troops wearing gasmasks, France 1918</a:t>
            </a:r>
          </a:p>
        </p:txBody>
      </p:sp>
    </p:spTree>
    <p:extLst>
      <p:ext uri="{BB962C8B-B14F-4D97-AF65-F5344CB8AC3E}">
        <p14:creationId xmlns:p14="http://schemas.microsoft.com/office/powerpoint/2010/main" val="378735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EF3DE7-32DC-B543-AC7C-40CCB1DC17F7}"/>
              </a:ext>
            </a:extLst>
          </p:cNvPr>
          <p:cNvSpPr txBox="1"/>
          <p:nvPr/>
        </p:nvSpPr>
        <p:spPr>
          <a:xfrm>
            <a:off x="5573483" y="624114"/>
            <a:ext cx="5138057" cy="5109091"/>
          </a:xfrm>
          <a:prstGeom prst="rect">
            <a:avLst/>
          </a:prstGeom>
          <a:noFill/>
        </p:spPr>
        <p:txBody>
          <a:bodyPr wrap="square" rtlCol="0">
            <a:spAutoFit/>
          </a:bodyPr>
          <a:lstStyle/>
          <a:p>
            <a:r>
              <a:rPr lang="en-US" sz="2800" b="1" dirty="0"/>
              <a:t>Wilfred Owen </a:t>
            </a:r>
            <a:r>
              <a:rPr lang="en-US" sz="2000" dirty="0"/>
              <a:t>(1893-1918)</a:t>
            </a:r>
            <a:endParaRPr lang="en-US" sz="2000" b="1" dirty="0"/>
          </a:p>
          <a:p>
            <a:endParaRPr lang="en-US" dirty="0"/>
          </a:p>
          <a:p>
            <a:r>
              <a:rPr lang="en-US" sz="2000" dirty="0"/>
              <a:t>Poet. British. Owen enlisted in 1915 and was commissioned into the Manchester Regiment in 1916. He was invalided home as wounded in 1917 (shell shock), but returned to the Western Front and won a Military Cross before he was killed in November 1918. His powerful poems, such as 'Dulce et Decorum Est', are the War's most eloquent expression of disillusionment. – Taylor Soja </a:t>
            </a:r>
            <a:br>
              <a:rPr lang="en-US" sz="2400" dirty="0"/>
            </a:br>
            <a:endParaRPr lang="en-US" sz="2400" dirty="0"/>
          </a:p>
          <a:p>
            <a:br>
              <a:rPr lang="en-US" sz="2000" dirty="0"/>
            </a:br>
            <a:endParaRPr lang="en-US" sz="2000" dirty="0"/>
          </a:p>
          <a:p>
            <a:r>
              <a:rPr lang="en-US" dirty="0"/>
              <a:t>Photo by John </a:t>
            </a:r>
            <a:r>
              <a:rPr lang="en-US" dirty="0" err="1"/>
              <a:t>Guston</a:t>
            </a:r>
            <a:r>
              <a:rPr lang="en-US" dirty="0"/>
              <a:t>, 1916</a:t>
            </a:r>
          </a:p>
          <a:p>
            <a:r>
              <a:rPr lang="en-US" dirty="0"/>
              <a:t>Photo and Bio NPG London</a:t>
            </a:r>
          </a:p>
        </p:txBody>
      </p:sp>
      <p:pic>
        <p:nvPicPr>
          <p:cNvPr id="3" name="Picture 2">
            <a:extLst>
              <a:ext uri="{FF2B5EF4-FFF2-40B4-BE49-F238E27FC236}">
                <a16:creationId xmlns:a16="http://schemas.microsoft.com/office/drawing/2014/main" id="{BC75AC50-7B0D-AE42-8657-284501A100B1}"/>
              </a:ext>
            </a:extLst>
          </p:cNvPr>
          <p:cNvPicPr>
            <a:picLocks noChangeAspect="1"/>
          </p:cNvPicPr>
          <p:nvPr/>
        </p:nvPicPr>
        <p:blipFill>
          <a:blip r:embed="rId2"/>
          <a:stretch>
            <a:fillRect/>
          </a:stretch>
        </p:blipFill>
        <p:spPr>
          <a:xfrm>
            <a:off x="1022645" y="0"/>
            <a:ext cx="4311968" cy="6858000"/>
          </a:xfrm>
          <a:prstGeom prst="rect">
            <a:avLst/>
          </a:prstGeom>
        </p:spPr>
      </p:pic>
    </p:spTree>
    <p:extLst>
      <p:ext uri="{BB962C8B-B14F-4D97-AF65-F5344CB8AC3E}">
        <p14:creationId xmlns:p14="http://schemas.microsoft.com/office/powerpoint/2010/main" val="365462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220708-2156-5D43-9D5B-435C6DED368B}"/>
              </a:ext>
            </a:extLst>
          </p:cNvPr>
          <p:cNvSpPr/>
          <p:nvPr/>
        </p:nvSpPr>
        <p:spPr>
          <a:xfrm>
            <a:off x="852488" y="1779687"/>
            <a:ext cx="6096000" cy="5078313"/>
          </a:xfrm>
          <a:prstGeom prst="rect">
            <a:avLst/>
          </a:prstGeom>
        </p:spPr>
        <p:txBody>
          <a:bodyPr>
            <a:spAutoFit/>
          </a:bodyPr>
          <a:lstStyle/>
          <a:p>
            <a:r>
              <a:rPr lang="en-US" dirty="0">
                <a:solidFill>
                  <a:srgbClr val="202122"/>
                </a:solidFill>
                <a:latin typeface="Arial" panose="020B0604020202020204" pitchFamily="34" charset="0"/>
              </a:rPr>
              <a:t>Bent double, like old beggars under sacks,</a:t>
            </a:r>
            <a:br>
              <a:rPr lang="en-US" dirty="0"/>
            </a:br>
            <a:r>
              <a:rPr lang="en-US" dirty="0">
                <a:solidFill>
                  <a:srgbClr val="202122"/>
                </a:solidFill>
                <a:latin typeface="Arial" panose="020B0604020202020204" pitchFamily="34" charset="0"/>
              </a:rPr>
              <a:t>Knock-kneed, coughing like hags, we cursed through sludge,</a:t>
            </a:r>
            <a:br>
              <a:rPr lang="en-US" dirty="0"/>
            </a:br>
            <a:r>
              <a:rPr lang="en-US" dirty="0">
                <a:solidFill>
                  <a:srgbClr val="202122"/>
                </a:solidFill>
                <a:latin typeface="Arial" panose="020B0604020202020204" pitchFamily="34" charset="0"/>
              </a:rPr>
              <a:t>Till on the haunting flares we turned our backs,</a:t>
            </a:r>
            <a:br>
              <a:rPr lang="en-US" dirty="0"/>
            </a:br>
            <a:r>
              <a:rPr lang="en-US" dirty="0">
                <a:solidFill>
                  <a:srgbClr val="202122"/>
                </a:solidFill>
                <a:latin typeface="Arial" panose="020B0604020202020204" pitchFamily="34" charset="0"/>
              </a:rPr>
              <a:t>And towards our distant rest began to trudge.</a:t>
            </a:r>
            <a:br>
              <a:rPr lang="en-US" dirty="0"/>
            </a:br>
            <a:r>
              <a:rPr lang="en-US" dirty="0">
                <a:solidFill>
                  <a:srgbClr val="202122"/>
                </a:solidFill>
                <a:latin typeface="Arial" panose="020B0604020202020204" pitchFamily="34" charset="0"/>
              </a:rPr>
              <a:t>Men marched asleep. Many had lost their boots,</a:t>
            </a:r>
            <a:br>
              <a:rPr lang="en-US" dirty="0"/>
            </a:br>
            <a:r>
              <a:rPr lang="en-US" dirty="0">
                <a:solidFill>
                  <a:srgbClr val="202122"/>
                </a:solidFill>
                <a:latin typeface="Arial" panose="020B0604020202020204" pitchFamily="34" charset="0"/>
              </a:rPr>
              <a:t>But limped on, blood-shod. All went lame, all blind;</a:t>
            </a:r>
            <a:br>
              <a:rPr lang="en-US" dirty="0"/>
            </a:br>
            <a:r>
              <a:rPr lang="en-US" dirty="0">
                <a:solidFill>
                  <a:srgbClr val="202122"/>
                </a:solidFill>
                <a:latin typeface="Arial" panose="020B0604020202020204" pitchFamily="34" charset="0"/>
              </a:rPr>
              <a:t>Drunk with fatigue; deaf even to the hoots</a:t>
            </a:r>
            <a:br>
              <a:rPr lang="en-US" dirty="0"/>
            </a:br>
            <a:r>
              <a:rPr lang="en-US" dirty="0">
                <a:solidFill>
                  <a:srgbClr val="202122"/>
                </a:solidFill>
                <a:latin typeface="Arial" panose="020B0604020202020204" pitchFamily="34" charset="0"/>
              </a:rPr>
              <a:t>Of gas-shells dropping softly behind.</a:t>
            </a:r>
            <a:br>
              <a:rPr lang="en-US" dirty="0"/>
            </a:br>
            <a:br>
              <a:rPr lang="en-US" dirty="0"/>
            </a:br>
            <a:r>
              <a:rPr lang="en-US" dirty="0">
                <a:solidFill>
                  <a:srgbClr val="202122"/>
                </a:solidFill>
                <a:latin typeface="Arial" panose="020B0604020202020204" pitchFamily="34" charset="0"/>
              </a:rPr>
              <a:t>Gas! GAS! Quick, boys!—An ecstasy of fumbling</a:t>
            </a:r>
            <a:br>
              <a:rPr lang="en-US" dirty="0"/>
            </a:br>
            <a:r>
              <a:rPr lang="en-US" dirty="0">
                <a:solidFill>
                  <a:srgbClr val="202122"/>
                </a:solidFill>
                <a:latin typeface="Arial" panose="020B0604020202020204" pitchFamily="34" charset="0"/>
              </a:rPr>
              <a:t>Fitting the clumsy helmets just in time,</a:t>
            </a:r>
            <a:br>
              <a:rPr lang="en-US" dirty="0"/>
            </a:br>
            <a:r>
              <a:rPr lang="en-US" dirty="0">
                <a:solidFill>
                  <a:srgbClr val="202122"/>
                </a:solidFill>
                <a:latin typeface="Arial" panose="020B0604020202020204" pitchFamily="34" charset="0"/>
              </a:rPr>
              <a:t>But someone still was yelling out and stumbling</a:t>
            </a:r>
            <a:br>
              <a:rPr lang="en-US" dirty="0"/>
            </a:br>
            <a:r>
              <a:rPr lang="en-US" dirty="0">
                <a:solidFill>
                  <a:srgbClr val="202122"/>
                </a:solidFill>
                <a:latin typeface="Arial" panose="020B0604020202020204" pitchFamily="34" charset="0"/>
              </a:rPr>
              <a:t>And </a:t>
            </a:r>
            <a:r>
              <a:rPr lang="en-US" dirty="0" err="1">
                <a:solidFill>
                  <a:srgbClr val="202122"/>
                </a:solidFill>
                <a:latin typeface="Arial" panose="020B0604020202020204" pitchFamily="34" charset="0"/>
              </a:rPr>
              <a:t>flound'ring</a:t>
            </a:r>
            <a:r>
              <a:rPr lang="en-US" dirty="0">
                <a:solidFill>
                  <a:srgbClr val="202122"/>
                </a:solidFill>
                <a:latin typeface="Arial" panose="020B0604020202020204" pitchFamily="34" charset="0"/>
              </a:rPr>
              <a:t> like a man in fire or lime.—</a:t>
            </a:r>
            <a:br>
              <a:rPr lang="en-US" dirty="0"/>
            </a:br>
            <a:r>
              <a:rPr lang="en-US" dirty="0">
                <a:solidFill>
                  <a:srgbClr val="202122"/>
                </a:solidFill>
                <a:latin typeface="Arial" panose="020B0604020202020204" pitchFamily="34" charset="0"/>
              </a:rPr>
              <a:t>Dim through the misty panes and thick green light,</a:t>
            </a:r>
            <a:br>
              <a:rPr lang="en-US" dirty="0"/>
            </a:br>
            <a:r>
              <a:rPr lang="en-US" dirty="0">
                <a:solidFill>
                  <a:srgbClr val="202122"/>
                </a:solidFill>
                <a:latin typeface="Arial" panose="020B0604020202020204" pitchFamily="34" charset="0"/>
              </a:rPr>
              <a:t>As under a green sea, I saw him drowning.</a:t>
            </a:r>
            <a:br>
              <a:rPr lang="en-US" dirty="0"/>
            </a:br>
            <a:br>
              <a:rPr lang="en-US" dirty="0"/>
            </a:br>
            <a:endParaRPr lang="en-US" dirty="0"/>
          </a:p>
        </p:txBody>
      </p:sp>
      <p:sp>
        <p:nvSpPr>
          <p:cNvPr id="11" name="Rectangle 10">
            <a:extLst>
              <a:ext uri="{FF2B5EF4-FFF2-40B4-BE49-F238E27FC236}">
                <a16:creationId xmlns:a16="http://schemas.microsoft.com/office/drawing/2014/main" id="{F82B6C2E-F335-AC4D-953C-941BB1CBF588}"/>
              </a:ext>
            </a:extLst>
          </p:cNvPr>
          <p:cNvSpPr/>
          <p:nvPr/>
        </p:nvSpPr>
        <p:spPr>
          <a:xfrm>
            <a:off x="6948488" y="1779687"/>
            <a:ext cx="6096000" cy="4247317"/>
          </a:xfrm>
          <a:prstGeom prst="rect">
            <a:avLst/>
          </a:prstGeom>
        </p:spPr>
        <p:txBody>
          <a:bodyPr>
            <a:spAutoFit/>
          </a:bodyPr>
          <a:lstStyle/>
          <a:p>
            <a:r>
              <a:rPr lang="en-US" dirty="0">
                <a:solidFill>
                  <a:srgbClr val="202122"/>
                </a:solidFill>
                <a:latin typeface="Arial" panose="020B0604020202020204" pitchFamily="34" charset="0"/>
              </a:rPr>
              <a:t>In all my dreams before my helpless sight</a:t>
            </a:r>
            <a:br>
              <a:rPr lang="en-US" dirty="0"/>
            </a:br>
            <a:r>
              <a:rPr lang="en-US" dirty="0">
                <a:solidFill>
                  <a:srgbClr val="202122"/>
                </a:solidFill>
                <a:latin typeface="Arial" panose="020B0604020202020204" pitchFamily="34" charset="0"/>
              </a:rPr>
              <a:t>He plunges at me, guttering, choking, drowning.</a:t>
            </a: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If in some smothering dreams, you too could pace</a:t>
            </a:r>
            <a:br>
              <a:rPr lang="en-US" dirty="0"/>
            </a:br>
            <a:r>
              <a:rPr lang="en-US" dirty="0">
                <a:solidFill>
                  <a:srgbClr val="202122"/>
                </a:solidFill>
                <a:latin typeface="Arial" panose="020B0604020202020204" pitchFamily="34" charset="0"/>
              </a:rPr>
              <a:t>Behind the wagon that we flung him in,</a:t>
            </a:r>
            <a:br>
              <a:rPr lang="en-US" dirty="0"/>
            </a:br>
            <a:r>
              <a:rPr lang="en-US" dirty="0">
                <a:solidFill>
                  <a:srgbClr val="202122"/>
                </a:solidFill>
                <a:latin typeface="Arial" panose="020B0604020202020204" pitchFamily="34" charset="0"/>
              </a:rPr>
              <a:t>And watch the white eyes writhing in his face,</a:t>
            </a:r>
            <a:br>
              <a:rPr lang="en-US" dirty="0"/>
            </a:br>
            <a:r>
              <a:rPr lang="en-US" dirty="0">
                <a:solidFill>
                  <a:srgbClr val="202122"/>
                </a:solidFill>
                <a:latin typeface="Arial" panose="020B0604020202020204" pitchFamily="34" charset="0"/>
              </a:rPr>
              <a:t>His hanging face, like a devil's sick of sin,</a:t>
            </a:r>
            <a:br>
              <a:rPr lang="en-US" dirty="0"/>
            </a:br>
            <a:r>
              <a:rPr lang="en-US" dirty="0">
                <a:solidFill>
                  <a:srgbClr val="202122"/>
                </a:solidFill>
                <a:latin typeface="Arial" panose="020B0604020202020204" pitchFamily="34" charset="0"/>
              </a:rPr>
              <a:t>If you could hear, at every jolt, the blood</a:t>
            </a:r>
            <a:br>
              <a:rPr lang="en-US" dirty="0"/>
            </a:br>
            <a:r>
              <a:rPr lang="en-US" dirty="0">
                <a:solidFill>
                  <a:srgbClr val="202122"/>
                </a:solidFill>
                <a:latin typeface="Arial" panose="020B0604020202020204" pitchFamily="34" charset="0"/>
              </a:rPr>
              <a:t>Come gargling from the froth-corrupted lungs,</a:t>
            </a:r>
            <a:br>
              <a:rPr lang="en-US" dirty="0"/>
            </a:br>
            <a:r>
              <a:rPr lang="en-US" dirty="0">
                <a:solidFill>
                  <a:srgbClr val="202122"/>
                </a:solidFill>
                <a:latin typeface="Arial" panose="020B0604020202020204" pitchFamily="34" charset="0"/>
              </a:rPr>
              <a:t>Bitter</a:t>
            </a:r>
            <a:r>
              <a:rPr lang="en-US" baseline="30000" dirty="0">
                <a:solidFill>
                  <a:srgbClr val="0B0080"/>
                </a:solidFill>
                <a:latin typeface="Arial" panose="020B0604020202020204" pitchFamily="34" charset="0"/>
              </a:rPr>
              <a:t> </a:t>
            </a:r>
            <a:r>
              <a:rPr lang="en-US" dirty="0">
                <a:solidFill>
                  <a:srgbClr val="202122"/>
                </a:solidFill>
                <a:latin typeface="Arial" panose="020B0604020202020204" pitchFamily="34" charset="0"/>
              </a:rPr>
              <a:t>as the cud</a:t>
            </a:r>
            <a:br>
              <a:rPr lang="en-US" dirty="0"/>
            </a:br>
            <a:r>
              <a:rPr lang="en-US" dirty="0">
                <a:solidFill>
                  <a:srgbClr val="202122"/>
                </a:solidFill>
                <a:latin typeface="Arial" panose="020B0604020202020204" pitchFamily="34" charset="0"/>
              </a:rPr>
              <a:t>Of vile, incurable sores on innocent tongues,–</a:t>
            </a:r>
            <a:br>
              <a:rPr lang="en-US" dirty="0"/>
            </a:br>
            <a:r>
              <a:rPr lang="en-US" dirty="0">
                <a:solidFill>
                  <a:srgbClr val="202122"/>
                </a:solidFill>
                <a:latin typeface="Arial" panose="020B0604020202020204" pitchFamily="34" charset="0"/>
              </a:rPr>
              <a:t>My friend, you would not tell with such high zest</a:t>
            </a:r>
            <a:br>
              <a:rPr lang="en-US" dirty="0"/>
            </a:br>
            <a:r>
              <a:rPr lang="en-US" dirty="0">
                <a:solidFill>
                  <a:srgbClr val="202122"/>
                </a:solidFill>
                <a:latin typeface="Arial" panose="020B0604020202020204" pitchFamily="34" charset="0"/>
              </a:rPr>
              <a:t>To children ardent for some desperate glory,</a:t>
            </a:r>
            <a:br>
              <a:rPr lang="en-US" dirty="0"/>
            </a:br>
            <a:r>
              <a:rPr lang="en-US" dirty="0">
                <a:solidFill>
                  <a:srgbClr val="202122"/>
                </a:solidFill>
                <a:latin typeface="Arial" panose="020B0604020202020204" pitchFamily="34" charset="0"/>
              </a:rPr>
              <a:t>The old Lie: </a:t>
            </a:r>
            <a:r>
              <a:rPr lang="en-US" i="1" dirty="0">
                <a:solidFill>
                  <a:srgbClr val="202122"/>
                </a:solidFill>
                <a:latin typeface="Arial" panose="020B0604020202020204" pitchFamily="34" charset="0"/>
              </a:rPr>
              <a:t>Dulce et decorum </a:t>
            </a:r>
            <a:r>
              <a:rPr lang="en-US" i="1" dirty="0" err="1">
                <a:solidFill>
                  <a:srgbClr val="202122"/>
                </a:solidFill>
                <a:latin typeface="Arial" panose="020B0604020202020204" pitchFamily="34" charset="0"/>
              </a:rPr>
              <a:t>est</a:t>
            </a:r>
            <a:br>
              <a:rPr lang="en-US" i="1" dirty="0">
                <a:solidFill>
                  <a:srgbClr val="202122"/>
                </a:solidFill>
                <a:latin typeface="Arial" panose="020B0604020202020204" pitchFamily="34" charset="0"/>
              </a:rPr>
            </a:br>
            <a:r>
              <a:rPr lang="en-US" i="1" dirty="0">
                <a:solidFill>
                  <a:srgbClr val="202122"/>
                </a:solidFill>
                <a:latin typeface="Arial" panose="020B0604020202020204" pitchFamily="34" charset="0"/>
              </a:rPr>
              <a:t>Pro patria mori.</a:t>
            </a:r>
            <a:endParaRPr lang="en-US" dirty="0"/>
          </a:p>
        </p:txBody>
      </p:sp>
      <p:sp>
        <p:nvSpPr>
          <p:cNvPr id="12" name="TextBox 11">
            <a:extLst>
              <a:ext uri="{FF2B5EF4-FFF2-40B4-BE49-F238E27FC236}">
                <a16:creationId xmlns:a16="http://schemas.microsoft.com/office/drawing/2014/main" id="{A9AA8163-822C-DF4D-B27F-63B3D217974F}"/>
              </a:ext>
            </a:extLst>
          </p:cNvPr>
          <p:cNvSpPr txBox="1"/>
          <p:nvPr/>
        </p:nvSpPr>
        <p:spPr>
          <a:xfrm>
            <a:off x="985837" y="457200"/>
            <a:ext cx="6586537" cy="954107"/>
          </a:xfrm>
          <a:prstGeom prst="rect">
            <a:avLst/>
          </a:prstGeom>
          <a:noFill/>
        </p:spPr>
        <p:txBody>
          <a:bodyPr wrap="square" rtlCol="0">
            <a:spAutoFit/>
          </a:bodyPr>
          <a:lstStyle/>
          <a:p>
            <a:r>
              <a:rPr lang="en-US" sz="2800" dirty="0"/>
              <a:t>Wilfred Owen, </a:t>
            </a:r>
            <a:r>
              <a:rPr lang="en-US" sz="2800" i="1" dirty="0"/>
              <a:t>Dulce et Decorum Est </a:t>
            </a:r>
            <a:r>
              <a:rPr lang="en-US" sz="2800" dirty="0"/>
              <a:t>(Published 1920, written 1917)</a:t>
            </a:r>
          </a:p>
        </p:txBody>
      </p:sp>
    </p:spTree>
    <p:extLst>
      <p:ext uri="{BB962C8B-B14F-4D97-AF65-F5344CB8AC3E}">
        <p14:creationId xmlns:p14="http://schemas.microsoft.com/office/powerpoint/2010/main" val="156248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098A3-EF96-3342-AAB3-688D9C5CB4CC}"/>
              </a:ext>
            </a:extLst>
          </p:cNvPr>
          <p:cNvSpPr txBox="1"/>
          <p:nvPr/>
        </p:nvSpPr>
        <p:spPr>
          <a:xfrm>
            <a:off x="1193533" y="375386"/>
            <a:ext cx="5621153" cy="646331"/>
          </a:xfrm>
          <a:prstGeom prst="rect">
            <a:avLst/>
          </a:prstGeom>
          <a:noFill/>
        </p:spPr>
        <p:txBody>
          <a:bodyPr wrap="square" rtlCol="0">
            <a:spAutoFit/>
          </a:bodyPr>
          <a:lstStyle/>
          <a:p>
            <a:r>
              <a:rPr lang="en-US" b="1" dirty="0"/>
              <a:t>Airplanes &amp; airships – dueling, surveillance and bombing </a:t>
            </a:r>
          </a:p>
        </p:txBody>
      </p:sp>
      <p:pic>
        <p:nvPicPr>
          <p:cNvPr id="2050" name="Picture 2">
            <a:extLst>
              <a:ext uri="{FF2B5EF4-FFF2-40B4-BE49-F238E27FC236}">
                <a16:creationId xmlns:a16="http://schemas.microsoft.com/office/drawing/2014/main" id="{4B39D60E-1D3F-7A4B-950A-ADF38E632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505" y="1220761"/>
            <a:ext cx="6943509" cy="5088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03A2AD-320C-B646-AFB9-4A25CC53A876}"/>
              </a:ext>
            </a:extLst>
          </p:cNvPr>
          <p:cNvSpPr txBox="1"/>
          <p:nvPr/>
        </p:nvSpPr>
        <p:spPr>
          <a:xfrm>
            <a:off x="1270535" y="5216893"/>
            <a:ext cx="2820202" cy="923330"/>
          </a:xfrm>
          <a:prstGeom prst="rect">
            <a:avLst/>
          </a:prstGeom>
          <a:noFill/>
        </p:spPr>
        <p:txBody>
          <a:bodyPr wrap="square" rtlCol="0">
            <a:spAutoFit/>
          </a:bodyPr>
          <a:lstStyle/>
          <a:p>
            <a:r>
              <a:rPr lang="en-US" dirty="0"/>
              <a:t>A German Zeppelin, WWI, with German ships (Britannica)</a:t>
            </a:r>
          </a:p>
        </p:txBody>
      </p:sp>
    </p:spTree>
    <p:extLst>
      <p:ext uri="{BB962C8B-B14F-4D97-AF65-F5344CB8AC3E}">
        <p14:creationId xmlns:p14="http://schemas.microsoft.com/office/powerpoint/2010/main" val="217155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0224FD6-F181-9E49-9229-825F36D97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0"/>
            <a:ext cx="7443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906334-33AA-0844-8306-B5FEBE92BAF8}"/>
              </a:ext>
            </a:extLst>
          </p:cNvPr>
          <p:cNvSpPr txBox="1"/>
          <p:nvPr/>
        </p:nvSpPr>
        <p:spPr>
          <a:xfrm>
            <a:off x="10145027" y="3599849"/>
            <a:ext cx="1414914" cy="1477328"/>
          </a:xfrm>
          <a:prstGeom prst="rect">
            <a:avLst/>
          </a:prstGeom>
          <a:noFill/>
        </p:spPr>
        <p:txBody>
          <a:bodyPr wrap="square" rtlCol="0">
            <a:spAutoFit/>
          </a:bodyPr>
          <a:lstStyle/>
          <a:p>
            <a:r>
              <a:rPr lang="en-US" dirty="0"/>
              <a:t>A German Zeppelin, WWI, in Berlin (Britannica)</a:t>
            </a:r>
          </a:p>
        </p:txBody>
      </p:sp>
    </p:spTree>
    <p:extLst>
      <p:ext uri="{BB962C8B-B14F-4D97-AF65-F5344CB8AC3E}">
        <p14:creationId xmlns:p14="http://schemas.microsoft.com/office/powerpoint/2010/main" val="2853127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80228-1431-8C4D-8E0F-37D6F1E69F17}"/>
              </a:ext>
            </a:extLst>
          </p:cNvPr>
          <p:cNvSpPr txBox="1"/>
          <p:nvPr/>
        </p:nvSpPr>
        <p:spPr>
          <a:xfrm>
            <a:off x="1280160" y="5438274"/>
            <a:ext cx="5881036" cy="923330"/>
          </a:xfrm>
          <a:prstGeom prst="rect">
            <a:avLst/>
          </a:prstGeom>
          <a:noFill/>
        </p:spPr>
        <p:txBody>
          <a:bodyPr wrap="square" rtlCol="0">
            <a:spAutoFit/>
          </a:bodyPr>
          <a:lstStyle/>
          <a:p>
            <a:r>
              <a:rPr lang="en-US" dirty="0"/>
              <a:t>British plane the </a:t>
            </a:r>
            <a:r>
              <a:rPr lang="en-US" dirty="0" err="1"/>
              <a:t>Sopwith</a:t>
            </a:r>
            <a:r>
              <a:rPr lang="en-US" dirty="0"/>
              <a:t> Camel F-1 fighter (rather than bomber) – reputed to be one of the better planes of the First World War </a:t>
            </a:r>
          </a:p>
        </p:txBody>
      </p:sp>
      <p:pic>
        <p:nvPicPr>
          <p:cNvPr id="4098" name="Picture 2">
            <a:extLst>
              <a:ext uri="{FF2B5EF4-FFF2-40B4-BE49-F238E27FC236}">
                <a16:creationId xmlns:a16="http://schemas.microsoft.com/office/drawing/2014/main" id="{240BF01F-344B-7246-BF6E-13BCBC46B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6783" y="269509"/>
            <a:ext cx="4193572" cy="29357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yal Flying Corps Sopwith F.1 Camel">
            <a:extLst>
              <a:ext uri="{FF2B5EF4-FFF2-40B4-BE49-F238E27FC236}">
                <a16:creationId xmlns:a16="http://schemas.microsoft.com/office/drawing/2014/main" id="{34645D61-7C6C-DA41-A48D-6921141A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58" y="552799"/>
            <a:ext cx="5490310" cy="41786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164B0F5-E955-8E40-BB49-53ACC300B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737" y="3627420"/>
            <a:ext cx="4443663" cy="296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06514723-83D5-9F46-B65A-B2A135E9F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127" y="1472667"/>
            <a:ext cx="4222281" cy="31667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a:extLst>
              <a:ext uri="{FF2B5EF4-FFF2-40B4-BE49-F238E27FC236}">
                <a16:creationId xmlns:a16="http://schemas.microsoft.com/office/drawing/2014/main" id="{B143E88B-68CB-1848-AC7C-1F73290EC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539" y="673769"/>
            <a:ext cx="4863966" cy="3647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4A260F-D12E-F24C-8342-1F3CAEF676B3}"/>
              </a:ext>
            </a:extLst>
          </p:cNvPr>
          <p:cNvSpPr txBox="1"/>
          <p:nvPr/>
        </p:nvSpPr>
        <p:spPr>
          <a:xfrm>
            <a:off x="1318661" y="5496025"/>
            <a:ext cx="9962147" cy="369332"/>
          </a:xfrm>
          <a:prstGeom prst="rect">
            <a:avLst/>
          </a:prstGeom>
          <a:noFill/>
        </p:spPr>
        <p:txBody>
          <a:bodyPr wrap="square" rtlCol="0">
            <a:spAutoFit/>
          </a:bodyPr>
          <a:lstStyle/>
          <a:p>
            <a:r>
              <a:rPr lang="en-US" dirty="0"/>
              <a:t>An Austro-Hungarian plane, now in a Vienna museum, partly disassembled. Low tech aviation! </a:t>
            </a:r>
          </a:p>
        </p:txBody>
      </p:sp>
    </p:spTree>
    <p:extLst>
      <p:ext uri="{BB962C8B-B14F-4D97-AF65-F5344CB8AC3E}">
        <p14:creationId xmlns:p14="http://schemas.microsoft.com/office/powerpoint/2010/main" val="2687516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C9EEAD-37DE-944C-86F0-7413598FB285}"/>
              </a:ext>
            </a:extLst>
          </p:cNvPr>
          <p:cNvPicPr>
            <a:picLocks noChangeAspect="1"/>
          </p:cNvPicPr>
          <p:nvPr/>
        </p:nvPicPr>
        <p:blipFill>
          <a:blip r:embed="rId2"/>
          <a:stretch>
            <a:fillRect/>
          </a:stretch>
        </p:blipFill>
        <p:spPr>
          <a:xfrm>
            <a:off x="4814888" y="150390"/>
            <a:ext cx="7244544" cy="5393160"/>
          </a:xfrm>
          <a:prstGeom prst="rect">
            <a:avLst/>
          </a:prstGeom>
        </p:spPr>
      </p:pic>
      <p:sp>
        <p:nvSpPr>
          <p:cNvPr id="3" name="TextBox 2">
            <a:extLst>
              <a:ext uri="{FF2B5EF4-FFF2-40B4-BE49-F238E27FC236}">
                <a16:creationId xmlns:a16="http://schemas.microsoft.com/office/drawing/2014/main" id="{F656E47C-7CF7-4A45-AF84-04CBFB86CC3E}"/>
              </a:ext>
            </a:extLst>
          </p:cNvPr>
          <p:cNvSpPr txBox="1"/>
          <p:nvPr/>
        </p:nvSpPr>
        <p:spPr>
          <a:xfrm>
            <a:off x="1085850" y="471488"/>
            <a:ext cx="3343275" cy="1200329"/>
          </a:xfrm>
          <a:prstGeom prst="rect">
            <a:avLst/>
          </a:prstGeom>
          <a:noFill/>
        </p:spPr>
        <p:txBody>
          <a:bodyPr wrap="square" rtlCol="0">
            <a:spAutoFit/>
          </a:bodyPr>
          <a:lstStyle/>
          <a:p>
            <a:r>
              <a:rPr lang="en-US" sz="3600" dirty="0"/>
              <a:t>Civilians as targets of war?</a:t>
            </a:r>
          </a:p>
        </p:txBody>
      </p:sp>
      <p:sp>
        <p:nvSpPr>
          <p:cNvPr id="4" name="TextBox 3">
            <a:extLst>
              <a:ext uri="{FF2B5EF4-FFF2-40B4-BE49-F238E27FC236}">
                <a16:creationId xmlns:a16="http://schemas.microsoft.com/office/drawing/2014/main" id="{3E33286F-346A-534E-9304-C1092EAE21C2}"/>
              </a:ext>
            </a:extLst>
          </p:cNvPr>
          <p:cNvSpPr txBox="1"/>
          <p:nvPr/>
        </p:nvSpPr>
        <p:spPr>
          <a:xfrm>
            <a:off x="5405437" y="5543550"/>
            <a:ext cx="6786563" cy="369332"/>
          </a:xfrm>
          <a:prstGeom prst="rect">
            <a:avLst/>
          </a:prstGeom>
          <a:noFill/>
        </p:spPr>
        <p:txBody>
          <a:bodyPr wrap="square" rtlCol="0">
            <a:spAutoFit/>
          </a:bodyPr>
          <a:lstStyle/>
          <a:p>
            <a:pPr algn="r"/>
            <a:r>
              <a:rPr lang="en-US" dirty="0"/>
              <a:t>French kids in Alsace, in the French-German border, 1918</a:t>
            </a:r>
          </a:p>
        </p:txBody>
      </p:sp>
    </p:spTree>
    <p:extLst>
      <p:ext uri="{BB962C8B-B14F-4D97-AF65-F5344CB8AC3E}">
        <p14:creationId xmlns:p14="http://schemas.microsoft.com/office/powerpoint/2010/main" val="101113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AEE1E-69DF-A54F-91D0-ABB84D8AA75D}"/>
              </a:ext>
            </a:extLst>
          </p:cNvPr>
          <p:cNvPicPr>
            <a:picLocks noChangeAspect="1"/>
          </p:cNvPicPr>
          <p:nvPr/>
        </p:nvPicPr>
        <p:blipFill>
          <a:blip r:embed="rId2"/>
          <a:stretch>
            <a:fillRect/>
          </a:stretch>
        </p:blipFill>
        <p:spPr>
          <a:xfrm>
            <a:off x="888423" y="1041373"/>
            <a:ext cx="7444059" cy="5573739"/>
          </a:xfrm>
          <a:prstGeom prst="rect">
            <a:avLst/>
          </a:prstGeom>
          <a:ln w="38100">
            <a:solidFill>
              <a:schemeClr val="tx2"/>
            </a:solidFill>
          </a:ln>
        </p:spPr>
      </p:pic>
      <p:pic>
        <p:nvPicPr>
          <p:cNvPr id="3" name="Picture 2">
            <a:extLst>
              <a:ext uri="{FF2B5EF4-FFF2-40B4-BE49-F238E27FC236}">
                <a16:creationId xmlns:a16="http://schemas.microsoft.com/office/drawing/2014/main" id="{2B9552C9-A9B1-A34E-8588-A8274FE89550}"/>
              </a:ext>
            </a:extLst>
          </p:cNvPr>
          <p:cNvPicPr>
            <a:picLocks noChangeAspect="1"/>
          </p:cNvPicPr>
          <p:nvPr/>
        </p:nvPicPr>
        <p:blipFill>
          <a:blip r:embed="rId3"/>
          <a:stretch>
            <a:fillRect/>
          </a:stretch>
        </p:blipFill>
        <p:spPr>
          <a:xfrm>
            <a:off x="7000875" y="4086225"/>
            <a:ext cx="4927600" cy="2771775"/>
          </a:xfrm>
          <a:prstGeom prst="rect">
            <a:avLst/>
          </a:prstGeom>
          <a:ln w="38100">
            <a:solidFill>
              <a:schemeClr val="tx2"/>
            </a:solidFill>
          </a:ln>
        </p:spPr>
      </p:pic>
    </p:spTree>
    <p:extLst>
      <p:ext uri="{BB962C8B-B14F-4D97-AF65-F5344CB8AC3E}">
        <p14:creationId xmlns:p14="http://schemas.microsoft.com/office/powerpoint/2010/main" val="247281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8CA-2001-6442-8692-3F0D1EEB9288}"/>
              </a:ext>
            </a:extLst>
          </p:cNvPr>
          <p:cNvSpPr>
            <a:spLocks noGrp="1"/>
          </p:cNvSpPr>
          <p:nvPr>
            <p:ph type="title"/>
          </p:nvPr>
        </p:nvSpPr>
        <p:spPr/>
        <p:txBody>
          <a:bodyPr/>
          <a:lstStyle/>
          <a:p>
            <a:pPr algn="ctr"/>
            <a:r>
              <a:rPr lang="en-US" dirty="0"/>
              <a:t>Outline &amp; Key Terms</a:t>
            </a:r>
          </a:p>
        </p:txBody>
      </p:sp>
      <p:sp>
        <p:nvSpPr>
          <p:cNvPr id="3" name="Content Placeholder 2">
            <a:extLst>
              <a:ext uri="{FF2B5EF4-FFF2-40B4-BE49-F238E27FC236}">
                <a16:creationId xmlns:a16="http://schemas.microsoft.com/office/drawing/2014/main" id="{DA659677-8F48-5C4E-BD58-913F7ADAE97B}"/>
              </a:ext>
            </a:extLst>
          </p:cNvPr>
          <p:cNvSpPr>
            <a:spLocks noGrp="1"/>
          </p:cNvSpPr>
          <p:nvPr>
            <p:ph sz="half" idx="1"/>
          </p:nvPr>
        </p:nvSpPr>
        <p:spPr>
          <a:xfrm>
            <a:off x="1371600" y="1926769"/>
            <a:ext cx="4724400" cy="4688343"/>
          </a:xfrm>
        </p:spPr>
        <p:txBody>
          <a:bodyPr>
            <a:normAutofit/>
          </a:bodyPr>
          <a:lstStyle/>
          <a:p>
            <a:r>
              <a:rPr lang="en-US" i="0" dirty="0"/>
              <a:t>Technology in the First World War </a:t>
            </a:r>
          </a:p>
          <a:p>
            <a:pPr lvl="1">
              <a:buFont typeface="Courier New" panose="02070309020205020404" pitchFamily="49" charset="0"/>
              <a:buChar char="o"/>
            </a:pPr>
            <a:r>
              <a:rPr lang="en-US" i="0" dirty="0"/>
              <a:t>Submarines </a:t>
            </a:r>
          </a:p>
          <a:p>
            <a:pPr lvl="1">
              <a:buFont typeface="Courier New" panose="02070309020205020404" pitchFamily="49" charset="0"/>
              <a:buChar char="o"/>
            </a:pPr>
            <a:r>
              <a:rPr lang="en-US" i="0" dirty="0"/>
              <a:t>Tanks &amp; trucks </a:t>
            </a:r>
          </a:p>
          <a:p>
            <a:pPr lvl="1">
              <a:buFont typeface="Courier New" panose="02070309020205020404" pitchFamily="49" charset="0"/>
              <a:buChar char="o"/>
            </a:pPr>
            <a:r>
              <a:rPr lang="en-US" i="0" dirty="0"/>
              <a:t>Gas </a:t>
            </a:r>
          </a:p>
          <a:p>
            <a:pPr lvl="1">
              <a:buFont typeface="Courier New" panose="02070309020205020404" pitchFamily="49" charset="0"/>
              <a:buChar char="o"/>
            </a:pPr>
            <a:r>
              <a:rPr lang="en-US" i="0" dirty="0"/>
              <a:t>Airplanes &amp; bombing </a:t>
            </a:r>
          </a:p>
          <a:p>
            <a:r>
              <a:rPr lang="en-US" dirty="0"/>
              <a:t>Workshop 2!</a:t>
            </a:r>
          </a:p>
          <a:p>
            <a:pPr lvl="1"/>
            <a:r>
              <a:rPr lang="en-US" i="0" dirty="0"/>
              <a:t>Broussard on AI &amp; Machine Learning</a:t>
            </a:r>
          </a:p>
          <a:p>
            <a:pPr lvl="1"/>
            <a:r>
              <a:rPr lang="en-US" i="0" dirty="0"/>
              <a:t>Data Science what is it? </a:t>
            </a:r>
          </a:p>
        </p:txBody>
      </p:sp>
      <p:sp>
        <p:nvSpPr>
          <p:cNvPr id="4" name="Content Placeholder 3">
            <a:extLst>
              <a:ext uri="{FF2B5EF4-FFF2-40B4-BE49-F238E27FC236}">
                <a16:creationId xmlns:a16="http://schemas.microsoft.com/office/drawing/2014/main" id="{9D710F46-0BAA-674F-BE2A-7E320C9BE661}"/>
              </a:ext>
            </a:extLst>
          </p:cNvPr>
          <p:cNvSpPr>
            <a:spLocks noGrp="1"/>
          </p:cNvSpPr>
          <p:nvPr>
            <p:ph sz="half" idx="2"/>
          </p:nvPr>
        </p:nvSpPr>
        <p:spPr>
          <a:xfrm>
            <a:off x="6997566" y="2079056"/>
            <a:ext cx="3822834" cy="3551723"/>
          </a:xfrm>
          <a:solidFill>
            <a:schemeClr val="bg1"/>
          </a:solidFill>
          <a:ln>
            <a:solidFill>
              <a:schemeClr val="tx2"/>
            </a:solidFill>
          </a:ln>
        </p:spPr>
        <p:txBody>
          <a:bodyPr>
            <a:normAutofit/>
          </a:bodyPr>
          <a:lstStyle/>
          <a:p>
            <a:r>
              <a:rPr lang="en-US" dirty="0"/>
              <a:t>Data science </a:t>
            </a:r>
          </a:p>
          <a:p>
            <a:r>
              <a:rPr lang="en-US" dirty="0"/>
              <a:t>Machine Learning</a:t>
            </a:r>
          </a:p>
          <a:p>
            <a:r>
              <a:rPr lang="en-US" dirty="0"/>
              <a:t>Data Cleaning and Dirty Data</a:t>
            </a:r>
          </a:p>
          <a:p>
            <a:r>
              <a:rPr lang="en-US" dirty="0"/>
              <a:t>Chlorine gas </a:t>
            </a:r>
          </a:p>
          <a:p>
            <a:r>
              <a:rPr lang="en-US" dirty="0"/>
              <a:t>Mustard gas </a:t>
            </a:r>
          </a:p>
          <a:p>
            <a:r>
              <a:rPr lang="en-US" dirty="0"/>
              <a:t>Unrestricted submarine warfare</a:t>
            </a:r>
          </a:p>
          <a:p>
            <a:r>
              <a:rPr lang="en-US" dirty="0"/>
              <a:t>The Turtle </a:t>
            </a:r>
          </a:p>
          <a:p>
            <a:endParaRPr lang="en-US" dirty="0"/>
          </a:p>
        </p:txBody>
      </p:sp>
    </p:spTree>
    <p:extLst>
      <p:ext uri="{BB962C8B-B14F-4D97-AF65-F5344CB8AC3E}">
        <p14:creationId xmlns:p14="http://schemas.microsoft.com/office/powerpoint/2010/main" val="1183713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46488-3F5B-C745-80D9-8A1825074E90}"/>
              </a:ext>
            </a:extLst>
          </p:cNvPr>
          <p:cNvSpPr/>
          <p:nvPr/>
        </p:nvSpPr>
        <p:spPr>
          <a:xfrm>
            <a:off x="847725" y="454177"/>
            <a:ext cx="7296150" cy="2677656"/>
          </a:xfrm>
          <a:prstGeom prst="rect">
            <a:avLst/>
          </a:prstGeom>
        </p:spPr>
        <p:txBody>
          <a:bodyPr wrap="square">
            <a:spAutoFit/>
          </a:bodyPr>
          <a:lstStyle/>
          <a:p>
            <a:pPr marL="285750" indent="-285750">
              <a:buFont typeface="Arial" panose="020B0604020202020204" pitchFamily="34" charset="0"/>
              <a:buChar char="•"/>
            </a:pPr>
            <a:r>
              <a:rPr lang="en-US" sz="2400" dirty="0"/>
              <a:t>15,700 bombs fell on German territory, killing 740 people, injuring 1900 more, most of them civilians</a:t>
            </a:r>
          </a:p>
          <a:p>
            <a:endParaRPr lang="en-US" sz="2400" dirty="0"/>
          </a:p>
          <a:p>
            <a:pPr marL="285750" indent="-285750">
              <a:buFont typeface="Arial" panose="020B0604020202020204" pitchFamily="34" charset="0"/>
              <a:buChar char="•"/>
            </a:pPr>
            <a:r>
              <a:rPr lang="en-US" sz="2400" dirty="0"/>
              <a:t>The air raids of the First World War in Britain killed 1,239 civilians (of whom 366 were women, 252 children) and injured 2,886 (1,016 women, 542 children), with material damage totaling £3,087, 098</a:t>
            </a:r>
          </a:p>
        </p:txBody>
      </p:sp>
    </p:spTree>
    <p:extLst>
      <p:ext uri="{BB962C8B-B14F-4D97-AF65-F5344CB8AC3E}">
        <p14:creationId xmlns:p14="http://schemas.microsoft.com/office/powerpoint/2010/main" val="872275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26image64931664">
            <a:extLst>
              <a:ext uri="{FF2B5EF4-FFF2-40B4-BE49-F238E27FC236}">
                <a16:creationId xmlns:a16="http://schemas.microsoft.com/office/drawing/2014/main" id="{1A45B589-E185-FA48-8BBA-A6CFAAE056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5890" y="95203"/>
            <a:ext cx="4933422" cy="5872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5D19A4-A527-E047-BB54-5443C309D378}"/>
              </a:ext>
            </a:extLst>
          </p:cNvPr>
          <p:cNvSpPr/>
          <p:nvPr/>
        </p:nvSpPr>
        <p:spPr>
          <a:xfrm>
            <a:off x="995890" y="5967413"/>
            <a:ext cx="4933422" cy="1107996"/>
          </a:xfrm>
          <a:prstGeom prst="rect">
            <a:avLst/>
          </a:prstGeom>
        </p:spPr>
        <p:txBody>
          <a:bodyPr wrap="square">
            <a:spAutoFit/>
          </a:bodyPr>
          <a:lstStyle/>
          <a:p>
            <a:r>
              <a:rPr lang="en-US" sz="1600" dirty="0">
                <a:latin typeface="SabonLTStd"/>
              </a:rPr>
              <a:t>Both photos from </a:t>
            </a:r>
            <a:r>
              <a:rPr lang="en-US" sz="1600" dirty="0" err="1">
                <a:latin typeface="SabonLTStd"/>
              </a:rPr>
              <a:t>Grayzel</a:t>
            </a:r>
            <a:r>
              <a:rPr lang="en-US" sz="1600" dirty="0">
                <a:latin typeface="SabonLTStd"/>
              </a:rPr>
              <a:t>, </a:t>
            </a:r>
            <a:r>
              <a:rPr lang="en-US" sz="1600" i="1" dirty="0">
                <a:latin typeface="SabonLTStd"/>
              </a:rPr>
              <a:t>At Home and Under Fire. </a:t>
            </a:r>
          </a:p>
          <a:p>
            <a:r>
              <a:rPr lang="en-US" sz="1600" dirty="0">
                <a:latin typeface="SabonLTStd"/>
              </a:rPr>
              <a:t>Figure 2.2. Damage caused by a zeppelin raid on Croydon on the night of 13–14 October 1915. </a:t>
            </a:r>
          </a:p>
          <a:p>
            <a:endParaRPr lang="en-US" dirty="0"/>
          </a:p>
        </p:txBody>
      </p:sp>
      <p:pic>
        <p:nvPicPr>
          <p:cNvPr id="5" name="Picture 1" descr="page11image64579120">
            <a:extLst>
              <a:ext uri="{FF2B5EF4-FFF2-40B4-BE49-F238E27FC236}">
                <a16:creationId xmlns:a16="http://schemas.microsoft.com/office/drawing/2014/main" id="{8129C387-75E9-6048-BBC3-B947B73CF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06144"/>
            <a:ext cx="4812969" cy="5850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853FFA2-A863-764E-9BC1-E144636B7C30}"/>
              </a:ext>
            </a:extLst>
          </p:cNvPr>
          <p:cNvSpPr/>
          <p:nvPr/>
        </p:nvSpPr>
        <p:spPr>
          <a:xfrm>
            <a:off x="6770541" y="5997919"/>
            <a:ext cx="5145009" cy="830997"/>
          </a:xfrm>
          <a:prstGeom prst="rect">
            <a:avLst/>
          </a:prstGeom>
        </p:spPr>
        <p:txBody>
          <a:bodyPr wrap="square">
            <a:spAutoFit/>
          </a:bodyPr>
          <a:lstStyle/>
          <a:p>
            <a:r>
              <a:rPr lang="en-US" sz="1600" dirty="0">
                <a:latin typeface="SabonLTStd"/>
              </a:rPr>
              <a:t>Both photos from </a:t>
            </a:r>
            <a:r>
              <a:rPr lang="en-US" sz="1600" dirty="0" err="1">
                <a:latin typeface="SabonLTStd"/>
              </a:rPr>
              <a:t>Grayzel</a:t>
            </a:r>
            <a:r>
              <a:rPr lang="en-US" sz="1600" dirty="0">
                <a:latin typeface="SabonLTStd"/>
              </a:rPr>
              <a:t>, </a:t>
            </a:r>
            <a:r>
              <a:rPr lang="en-US" sz="1600" i="1" dirty="0">
                <a:latin typeface="SabonLTStd"/>
              </a:rPr>
              <a:t>At Home and Under </a:t>
            </a:r>
            <a:r>
              <a:rPr lang="en-US" sz="1600" i="1" dirty="0" err="1">
                <a:latin typeface="SabonLTStd"/>
              </a:rPr>
              <a:t>Fire.</a:t>
            </a:r>
            <a:r>
              <a:rPr lang="en-US" sz="1600" dirty="0" err="1">
                <a:latin typeface="SabonLTStd"/>
              </a:rPr>
              <a:t>Figure</a:t>
            </a:r>
            <a:r>
              <a:rPr lang="en-US" sz="1600" dirty="0">
                <a:latin typeface="SabonLTStd"/>
              </a:rPr>
              <a:t> 3.1. Soldiers and civilians clear rubble from a building hit during an air- plane raid on London, 7 July 1917.</a:t>
            </a:r>
            <a:r>
              <a:rPr lang="en-US" sz="1600" i="1" dirty="0">
                <a:latin typeface="SabonLTStd"/>
              </a:rPr>
              <a:t> </a:t>
            </a:r>
          </a:p>
        </p:txBody>
      </p:sp>
    </p:spTree>
    <p:extLst>
      <p:ext uri="{BB962C8B-B14F-4D97-AF65-F5344CB8AC3E}">
        <p14:creationId xmlns:p14="http://schemas.microsoft.com/office/powerpoint/2010/main" val="349064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D19C08-1BEF-EC42-98D1-38428D6FB68C}"/>
              </a:ext>
            </a:extLst>
          </p:cNvPr>
          <p:cNvPicPr>
            <a:picLocks noGrp="1" noChangeAspect="1"/>
          </p:cNvPicPr>
          <p:nvPr>
            <p:ph idx="1"/>
          </p:nvPr>
        </p:nvPicPr>
        <p:blipFill rotWithShape="1">
          <a:blip r:embed="rId3"/>
          <a:srcRect t="27590" b="5645"/>
          <a:stretch/>
        </p:blipFill>
        <p:spPr>
          <a:xfrm>
            <a:off x="1218812" y="322293"/>
            <a:ext cx="9754375" cy="5486837"/>
          </a:xfrm>
          <a:prstGeom prst="rect">
            <a:avLst/>
          </a:prstGeom>
          <a:noFill/>
        </p:spPr>
      </p:pic>
      <p:sp>
        <p:nvSpPr>
          <p:cNvPr id="5" name="TextBox 4">
            <a:extLst>
              <a:ext uri="{FF2B5EF4-FFF2-40B4-BE49-F238E27FC236}">
                <a16:creationId xmlns:a16="http://schemas.microsoft.com/office/drawing/2014/main" id="{523DE407-1BA4-234D-B048-2BBBA42AC134}"/>
              </a:ext>
            </a:extLst>
          </p:cNvPr>
          <p:cNvSpPr txBox="1"/>
          <p:nvPr/>
        </p:nvSpPr>
        <p:spPr>
          <a:xfrm>
            <a:off x="1075763" y="6104083"/>
            <a:ext cx="10092979" cy="646331"/>
          </a:xfrm>
          <a:prstGeom prst="rect">
            <a:avLst/>
          </a:prstGeom>
          <a:noFill/>
        </p:spPr>
        <p:txBody>
          <a:bodyPr wrap="square" rtlCol="0">
            <a:spAutoFit/>
          </a:bodyPr>
          <a:lstStyle/>
          <a:p>
            <a:r>
              <a:rPr lang="en-US" dirty="0"/>
              <a:t>CRW </a:t>
            </a:r>
            <a:r>
              <a:rPr lang="en-US" dirty="0" err="1"/>
              <a:t>Nevinson</a:t>
            </a:r>
            <a:r>
              <a:rPr lang="en-US" dirty="0"/>
              <a:t> (British painter) </a:t>
            </a:r>
            <a:r>
              <a:rPr lang="en-US" i="1" dirty="0"/>
              <a:t>A Taube </a:t>
            </a:r>
            <a:r>
              <a:rPr lang="en-US" dirty="0"/>
              <a:t>(1916). ”Taube” means ”dove” in German. The Taube was also a German WWI plane used to bomb. The painting is of a French school boy. (Source: </a:t>
            </a:r>
            <a:r>
              <a:rPr lang="en-US" dirty="0">
                <a:hlinkClick r:id="rId4"/>
              </a:rPr>
              <a:t>IWM</a:t>
            </a:r>
            <a:r>
              <a:rPr lang="en-US" dirty="0"/>
              <a:t>)</a:t>
            </a:r>
          </a:p>
        </p:txBody>
      </p:sp>
    </p:spTree>
    <p:extLst>
      <p:ext uri="{BB962C8B-B14F-4D97-AF65-F5344CB8AC3E}">
        <p14:creationId xmlns:p14="http://schemas.microsoft.com/office/powerpoint/2010/main" val="61222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42E1-6AF1-5E4F-99C6-0852930D4611}"/>
              </a:ext>
            </a:extLst>
          </p:cNvPr>
          <p:cNvSpPr>
            <a:spLocks noGrp="1"/>
          </p:cNvSpPr>
          <p:nvPr>
            <p:ph type="ctrTitle"/>
          </p:nvPr>
        </p:nvSpPr>
        <p:spPr>
          <a:xfrm>
            <a:off x="1915126" y="2230243"/>
            <a:ext cx="8361229" cy="2098226"/>
          </a:xfrm>
        </p:spPr>
        <p:txBody>
          <a:bodyPr/>
          <a:lstStyle/>
          <a:p>
            <a:r>
              <a:rPr lang="en-US" sz="5400" b="1" dirty="0"/>
              <a:t>Analyzing and visualizing historical data</a:t>
            </a:r>
          </a:p>
        </p:txBody>
      </p:sp>
      <p:sp>
        <p:nvSpPr>
          <p:cNvPr id="3" name="Subtitle 2">
            <a:extLst>
              <a:ext uri="{FF2B5EF4-FFF2-40B4-BE49-F238E27FC236}">
                <a16:creationId xmlns:a16="http://schemas.microsoft.com/office/drawing/2014/main" id="{057A6CF4-7052-0B4F-854B-7EE5C2173CA6}"/>
              </a:ext>
            </a:extLst>
          </p:cNvPr>
          <p:cNvSpPr>
            <a:spLocks noGrp="1"/>
          </p:cNvSpPr>
          <p:nvPr>
            <p:ph type="subTitle" idx="1"/>
          </p:nvPr>
        </p:nvSpPr>
        <p:spPr>
          <a:xfrm>
            <a:off x="2679905" y="4500809"/>
            <a:ext cx="6831673" cy="1086237"/>
          </a:xfrm>
        </p:spPr>
        <p:txBody>
          <a:bodyPr>
            <a:normAutofit/>
          </a:bodyPr>
          <a:lstStyle/>
          <a:p>
            <a:r>
              <a:rPr lang="en-US" sz="3600" b="1" dirty="0"/>
              <a:t>Workshop 2</a:t>
            </a:r>
          </a:p>
        </p:txBody>
      </p:sp>
    </p:spTree>
    <p:extLst>
      <p:ext uri="{BB962C8B-B14F-4D97-AF65-F5344CB8AC3E}">
        <p14:creationId xmlns:p14="http://schemas.microsoft.com/office/powerpoint/2010/main" val="78376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114FF-8921-2243-8A32-7658E78722F9}"/>
              </a:ext>
            </a:extLst>
          </p:cNvPr>
          <p:cNvSpPr txBox="1"/>
          <p:nvPr/>
        </p:nvSpPr>
        <p:spPr>
          <a:xfrm>
            <a:off x="1101436" y="4883452"/>
            <a:ext cx="3200400" cy="1569660"/>
          </a:xfrm>
          <a:prstGeom prst="rect">
            <a:avLst/>
          </a:prstGeom>
          <a:noFill/>
        </p:spPr>
        <p:txBody>
          <a:bodyPr wrap="square" rtlCol="0">
            <a:spAutoFit/>
          </a:bodyPr>
          <a:lstStyle/>
          <a:p>
            <a:r>
              <a:rPr lang="en-US" sz="2400" dirty="0"/>
              <a:t>Henri Barbusse, </a:t>
            </a:r>
            <a:r>
              <a:rPr lang="en-US" sz="2400" i="1" dirty="0"/>
              <a:t>Le Feu (Under Fire: The Story of a Squad). </a:t>
            </a:r>
            <a:r>
              <a:rPr lang="en-US" sz="2400" dirty="0"/>
              <a:t>Published 1916.</a:t>
            </a:r>
          </a:p>
        </p:txBody>
      </p:sp>
      <p:sp>
        <p:nvSpPr>
          <p:cNvPr id="3" name="TextBox 2">
            <a:extLst>
              <a:ext uri="{FF2B5EF4-FFF2-40B4-BE49-F238E27FC236}">
                <a16:creationId xmlns:a16="http://schemas.microsoft.com/office/drawing/2014/main" id="{E5DE6049-49B5-4D41-9C15-0612C15CEC96}"/>
              </a:ext>
            </a:extLst>
          </p:cNvPr>
          <p:cNvSpPr txBox="1"/>
          <p:nvPr/>
        </p:nvSpPr>
        <p:spPr>
          <a:xfrm>
            <a:off x="5121779" y="4883452"/>
            <a:ext cx="2930237" cy="1569660"/>
          </a:xfrm>
          <a:prstGeom prst="rect">
            <a:avLst/>
          </a:prstGeom>
          <a:noFill/>
        </p:spPr>
        <p:txBody>
          <a:bodyPr wrap="square" rtlCol="0">
            <a:spAutoFit/>
          </a:bodyPr>
          <a:lstStyle/>
          <a:p>
            <a:r>
              <a:rPr lang="en-US" sz="2400" dirty="0"/>
              <a:t>Ernst </a:t>
            </a:r>
            <a:r>
              <a:rPr lang="en-US" sz="2400" dirty="0" err="1"/>
              <a:t>Jünger</a:t>
            </a:r>
            <a:r>
              <a:rPr lang="en-US" sz="2400" dirty="0"/>
              <a:t>, </a:t>
            </a:r>
            <a:r>
              <a:rPr lang="en-US" sz="2400" i="1" dirty="0"/>
              <a:t>In </a:t>
            </a:r>
            <a:r>
              <a:rPr lang="en-US" sz="2400" i="1" dirty="0" err="1"/>
              <a:t>Stahlgewittern</a:t>
            </a:r>
            <a:r>
              <a:rPr lang="en-US" sz="2400" i="1" dirty="0"/>
              <a:t> (Storm of Steel). </a:t>
            </a:r>
            <a:r>
              <a:rPr lang="en-US" sz="2400" dirty="0"/>
              <a:t>Published</a:t>
            </a:r>
            <a:r>
              <a:rPr lang="en-US" sz="2400" i="1" dirty="0"/>
              <a:t> </a:t>
            </a:r>
            <a:r>
              <a:rPr lang="en-US" sz="2400" dirty="0"/>
              <a:t>1920.</a:t>
            </a:r>
          </a:p>
        </p:txBody>
      </p:sp>
      <p:sp>
        <p:nvSpPr>
          <p:cNvPr id="4" name="TextBox 3">
            <a:extLst>
              <a:ext uri="{FF2B5EF4-FFF2-40B4-BE49-F238E27FC236}">
                <a16:creationId xmlns:a16="http://schemas.microsoft.com/office/drawing/2014/main" id="{A69DDB4D-A638-664C-BB40-FEFB2ACF8C24}"/>
              </a:ext>
            </a:extLst>
          </p:cNvPr>
          <p:cNvSpPr txBox="1"/>
          <p:nvPr/>
        </p:nvSpPr>
        <p:spPr>
          <a:xfrm>
            <a:off x="8539449" y="5052468"/>
            <a:ext cx="3205453" cy="1200329"/>
          </a:xfrm>
          <a:prstGeom prst="rect">
            <a:avLst/>
          </a:prstGeom>
          <a:noFill/>
        </p:spPr>
        <p:txBody>
          <a:bodyPr wrap="square" rtlCol="0">
            <a:spAutoFit/>
          </a:bodyPr>
          <a:lstStyle/>
          <a:p>
            <a:r>
              <a:rPr lang="en-US" sz="2400" dirty="0"/>
              <a:t>Robert Graves, </a:t>
            </a:r>
            <a:r>
              <a:rPr lang="en-US" sz="2400" i="1" dirty="0"/>
              <a:t>Good-Bye to All That. </a:t>
            </a:r>
            <a:r>
              <a:rPr lang="en-US" sz="2400" dirty="0"/>
              <a:t>Published 1929.</a:t>
            </a:r>
          </a:p>
        </p:txBody>
      </p:sp>
      <p:pic>
        <p:nvPicPr>
          <p:cNvPr id="5" name="Picture 4">
            <a:extLst>
              <a:ext uri="{FF2B5EF4-FFF2-40B4-BE49-F238E27FC236}">
                <a16:creationId xmlns:a16="http://schemas.microsoft.com/office/drawing/2014/main" id="{D8BBDB1B-6793-E843-9829-068EEA6C451E}"/>
              </a:ext>
            </a:extLst>
          </p:cNvPr>
          <p:cNvPicPr>
            <a:picLocks noChangeAspect="1"/>
          </p:cNvPicPr>
          <p:nvPr/>
        </p:nvPicPr>
        <p:blipFill>
          <a:blip r:embed="rId2"/>
          <a:stretch>
            <a:fillRect/>
          </a:stretch>
        </p:blipFill>
        <p:spPr>
          <a:xfrm>
            <a:off x="1151802" y="217577"/>
            <a:ext cx="3150034" cy="4530436"/>
          </a:xfrm>
          <a:prstGeom prst="rect">
            <a:avLst/>
          </a:prstGeom>
        </p:spPr>
      </p:pic>
      <p:pic>
        <p:nvPicPr>
          <p:cNvPr id="7" name="Picture 6">
            <a:extLst>
              <a:ext uri="{FF2B5EF4-FFF2-40B4-BE49-F238E27FC236}">
                <a16:creationId xmlns:a16="http://schemas.microsoft.com/office/drawing/2014/main" id="{0BCFE512-7BAE-9D4D-AB02-E24C505F645F}"/>
              </a:ext>
            </a:extLst>
          </p:cNvPr>
          <p:cNvPicPr>
            <a:picLocks noChangeAspect="1"/>
          </p:cNvPicPr>
          <p:nvPr/>
        </p:nvPicPr>
        <p:blipFill>
          <a:blip r:embed="rId3"/>
          <a:stretch>
            <a:fillRect/>
          </a:stretch>
        </p:blipFill>
        <p:spPr>
          <a:xfrm>
            <a:off x="4959926" y="217577"/>
            <a:ext cx="2930237" cy="4671529"/>
          </a:xfrm>
          <a:prstGeom prst="rect">
            <a:avLst/>
          </a:prstGeom>
        </p:spPr>
      </p:pic>
      <p:pic>
        <p:nvPicPr>
          <p:cNvPr id="8" name="Picture 7">
            <a:extLst>
              <a:ext uri="{FF2B5EF4-FFF2-40B4-BE49-F238E27FC236}">
                <a16:creationId xmlns:a16="http://schemas.microsoft.com/office/drawing/2014/main" id="{4DDB667E-9048-0949-BE54-53D6CC8342D4}"/>
              </a:ext>
            </a:extLst>
          </p:cNvPr>
          <p:cNvPicPr>
            <a:picLocks noChangeAspect="1"/>
          </p:cNvPicPr>
          <p:nvPr/>
        </p:nvPicPr>
        <p:blipFill>
          <a:blip r:embed="rId4"/>
          <a:stretch>
            <a:fillRect/>
          </a:stretch>
        </p:blipFill>
        <p:spPr>
          <a:xfrm>
            <a:off x="8490959" y="217577"/>
            <a:ext cx="2930237" cy="4834891"/>
          </a:xfrm>
          <a:prstGeom prst="rect">
            <a:avLst/>
          </a:prstGeom>
        </p:spPr>
      </p:pic>
    </p:spTree>
    <p:extLst>
      <p:ext uri="{BB962C8B-B14F-4D97-AF65-F5344CB8AC3E}">
        <p14:creationId xmlns:p14="http://schemas.microsoft.com/office/powerpoint/2010/main" val="408462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53328E-E40D-5144-945B-AFA1972E7C0F}"/>
              </a:ext>
            </a:extLst>
          </p:cNvPr>
          <p:cNvSpPr txBox="1"/>
          <p:nvPr/>
        </p:nvSpPr>
        <p:spPr>
          <a:xfrm>
            <a:off x="1128158" y="554539"/>
            <a:ext cx="5818909" cy="3785652"/>
          </a:xfrm>
          <a:prstGeom prst="rect">
            <a:avLst/>
          </a:prstGeom>
          <a:noFill/>
        </p:spPr>
        <p:txBody>
          <a:bodyPr wrap="square" rtlCol="0">
            <a:spAutoFit/>
          </a:bodyPr>
          <a:lstStyle/>
          <a:p>
            <a:r>
              <a:rPr lang="en-US" sz="2400" u="sng" dirty="0"/>
              <a:t>What is artificial intelligence, according to Broussard?</a:t>
            </a:r>
          </a:p>
          <a:p>
            <a:endParaRPr lang="en-US" sz="2400" dirty="0"/>
          </a:p>
          <a:p>
            <a:endParaRPr lang="en-US" sz="2400" dirty="0"/>
          </a:p>
          <a:p>
            <a:r>
              <a:rPr lang="en-US" sz="2400" b="1" dirty="0"/>
              <a:t>General AI</a:t>
            </a:r>
          </a:p>
          <a:p>
            <a:endParaRPr lang="en-US" sz="2400" dirty="0"/>
          </a:p>
          <a:p>
            <a:endParaRPr lang="en-US" sz="2400" dirty="0"/>
          </a:p>
          <a:p>
            <a:r>
              <a:rPr lang="en-US" sz="2400" dirty="0"/>
              <a:t>Vs. </a:t>
            </a:r>
          </a:p>
          <a:p>
            <a:endParaRPr lang="en-US" sz="2400" dirty="0"/>
          </a:p>
          <a:p>
            <a:r>
              <a:rPr lang="en-US" sz="2400" b="1" dirty="0"/>
              <a:t>Narrow AI</a:t>
            </a:r>
          </a:p>
        </p:txBody>
      </p:sp>
      <p:sp>
        <p:nvSpPr>
          <p:cNvPr id="5" name="TextBox 4">
            <a:extLst>
              <a:ext uri="{FF2B5EF4-FFF2-40B4-BE49-F238E27FC236}">
                <a16:creationId xmlns:a16="http://schemas.microsoft.com/office/drawing/2014/main" id="{771A9DEA-DEA6-9E4C-BD4C-93F8750710D9}"/>
              </a:ext>
            </a:extLst>
          </p:cNvPr>
          <p:cNvSpPr txBox="1"/>
          <p:nvPr/>
        </p:nvSpPr>
        <p:spPr>
          <a:xfrm>
            <a:off x="1801555" y="4178826"/>
            <a:ext cx="5399314" cy="1569660"/>
          </a:xfrm>
          <a:prstGeom prst="rect">
            <a:avLst/>
          </a:prstGeom>
          <a:noFill/>
        </p:spPr>
        <p:txBody>
          <a:bodyPr wrap="square" rtlCol="0">
            <a:spAutoFit/>
          </a:bodyPr>
          <a:lstStyle/>
          <a:p>
            <a:r>
              <a:rPr lang="en-US" sz="2400" dirty="0"/>
              <a:t>“a mathematical method for prediction”, it gives “the most likely answer to any question that can be answered with a number” (p. 32)</a:t>
            </a:r>
          </a:p>
        </p:txBody>
      </p:sp>
      <p:pic>
        <p:nvPicPr>
          <p:cNvPr id="8" name="Picture 7">
            <a:extLst>
              <a:ext uri="{FF2B5EF4-FFF2-40B4-BE49-F238E27FC236}">
                <a16:creationId xmlns:a16="http://schemas.microsoft.com/office/drawing/2014/main" id="{B502FA8B-AE5A-7240-9838-EBAE1373BEA8}"/>
              </a:ext>
            </a:extLst>
          </p:cNvPr>
          <p:cNvPicPr>
            <a:picLocks noChangeAspect="1"/>
          </p:cNvPicPr>
          <p:nvPr/>
        </p:nvPicPr>
        <p:blipFill>
          <a:blip r:embed="rId2"/>
          <a:stretch>
            <a:fillRect/>
          </a:stretch>
        </p:blipFill>
        <p:spPr>
          <a:xfrm>
            <a:off x="7874266" y="554539"/>
            <a:ext cx="3595381" cy="5379636"/>
          </a:xfrm>
          <a:prstGeom prst="rect">
            <a:avLst/>
          </a:prstGeom>
        </p:spPr>
      </p:pic>
    </p:spTree>
    <p:extLst>
      <p:ext uri="{BB962C8B-B14F-4D97-AF65-F5344CB8AC3E}">
        <p14:creationId xmlns:p14="http://schemas.microsoft.com/office/powerpoint/2010/main" val="420269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2EDD74-55E9-0042-A73C-0582226D8F08}"/>
              </a:ext>
            </a:extLst>
          </p:cNvPr>
          <p:cNvPicPr>
            <a:picLocks noChangeAspect="1"/>
          </p:cNvPicPr>
          <p:nvPr/>
        </p:nvPicPr>
        <p:blipFill>
          <a:blip r:embed="rId2"/>
          <a:stretch>
            <a:fillRect/>
          </a:stretch>
        </p:blipFill>
        <p:spPr>
          <a:xfrm>
            <a:off x="1142849" y="130937"/>
            <a:ext cx="3931173" cy="6596126"/>
          </a:xfrm>
          <a:prstGeom prst="rect">
            <a:avLst/>
          </a:prstGeom>
        </p:spPr>
      </p:pic>
      <p:sp>
        <p:nvSpPr>
          <p:cNvPr id="5" name="TextBox 4">
            <a:extLst>
              <a:ext uri="{FF2B5EF4-FFF2-40B4-BE49-F238E27FC236}">
                <a16:creationId xmlns:a16="http://schemas.microsoft.com/office/drawing/2014/main" id="{8297ABB5-1FEF-0C40-9397-AA078B65421E}"/>
              </a:ext>
            </a:extLst>
          </p:cNvPr>
          <p:cNvSpPr txBox="1"/>
          <p:nvPr/>
        </p:nvSpPr>
        <p:spPr>
          <a:xfrm>
            <a:off x="5325032" y="490635"/>
            <a:ext cx="4827646" cy="584775"/>
          </a:xfrm>
          <a:prstGeom prst="rect">
            <a:avLst/>
          </a:prstGeom>
          <a:noFill/>
        </p:spPr>
        <p:txBody>
          <a:bodyPr wrap="square" rtlCol="0">
            <a:spAutoFit/>
          </a:bodyPr>
          <a:lstStyle/>
          <a:p>
            <a:r>
              <a:rPr lang="en-US" sz="3200" dirty="0"/>
              <a:t>What is </a:t>
            </a:r>
            <a:r>
              <a:rPr lang="en-US" sz="3200" b="1" dirty="0"/>
              <a:t>machine learning</a:t>
            </a:r>
            <a:r>
              <a:rPr lang="en-US" sz="3200" dirty="0"/>
              <a:t>? </a:t>
            </a:r>
          </a:p>
        </p:txBody>
      </p:sp>
      <p:sp>
        <p:nvSpPr>
          <p:cNvPr id="6" name="Rectangle 5">
            <a:extLst>
              <a:ext uri="{FF2B5EF4-FFF2-40B4-BE49-F238E27FC236}">
                <a16:creationId xmlns:a16="http://schemas.microsoft.com/office/drawing/2014/main" id="{1A9E4505-AD9B-1D4B-AE53-449D9C637BE2}"/>
              </a:ext>
            </a:extLst>
          </p:cNvPr>
          <p:cNvSpPr/>
          <p:nvPr/>
        </p:nvSpPr>
        <p:spPr>
          <a:xfrm>
            <a:off x="6096000" y="1439243"/>
            <a:ext cx="5655276" cy="4154984"/>
          </a:xfrm>
          <a:prstGeom prst="rect">
            <a:avLst/>
          </a:prstGeom>
        </p:spPr>
        <p:txBody>
          <a:bodyPr wrap="square">
            <a:spAutoFit/>
          </a:bodyPr>
          <a:lstStyle/>
          <a:p>
            <a:r>
              <a:rPr lang="en-US" sz="2400" dirty="0"/>
              <a:t>“When a machine ‘learns,’ It doesn’t mean that the machine has a brain made out of metal. It means that the machine has become more accurate at performing a single, specific task according to a specific metric that a person has defined. </a:t>
            </a:r>
          </a:p>
          <a:p>
            <a:endParaRPr lang="en-US" sz="2400" dirty="0"/>
          </a:p>
          <a:p>
            <a:r>
              <a:rPr lang="en-US" sz="2400" dirty="0"/>
              <a:t>This kind of learning does </a:t>
            </a:r>
            <a:r>
              <a:rPr lang="en-US" sz="2400" i="1" dirty="0"/>
              <a:t>not</a:t>
            </a:r>
            <a:r>
              <a:rPr lang="en-US" sz="2400" dirty="0"/>
              <a:t> imply intelligence.” </a:t>
            </a:r>
          </a:p>
          <a:p>
            <a:endParaRPr lang="en-US" sz="2400" dirty="0"/>
          </a:p>
          <a:p>
            <a:r>
              <a:rPr lang="en-US" sz="2400" dirty="0"/>
              <a:t>(p. 92)</a:t>
            </a:r>
          </a:p>
        </p:txBody>
      </p:sp>
    </p:spTree>
    <p:extLst>
      <p:ext uri="{BB962C8B-B14F-4D97-AF65-F5344CB8AC3E}">
        <p14:creationId xmlns:p14="http://schemas.microsoft.com/office/powerpoint/2010/main" val="30596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73F4-8C7B-644D-A8BA-26BD5E6D346B}"/>
              </a:ext>
            </a:extLst>
          </p:cNvPr>
          <p:cNvSpPr>
            <a:spLocks noGrp="1"/>
          </p:cNvSpPr>
          <p:nvPr>
            <p:ph type="title"/>
          </p:nvPr>
        </p:nvSpPr>
        <p:spPr>
          <a:xfrm>
            <a:off x="1371600" y="685800"/>
            <a:ext cx="9601200" cy="1056503"/>
          </a:xfrm>
        </p:spPr>
        <p:txBody>
          <a:bodyPr>
            <a:normAutofit fontScale="90000"/>
          </a:bodyPr>
          <a:lstStyle/>
          <a:p>
            <a:r>
              <a:rPr lang="en-US" sz="3600" u="sng" dirty="0"/>
              <a:t>Key elements of making machine learning happen:</a:t>
            </a:r>
          </a:p>
        </p:txBody>
      </p:sp>
      <p:sp>
        <p:nvSpPr>
          <p:cNvPr id="3" name="Content Placeholder 2">
            <a:extLst>
              <a:ext uri="{FF2B5EF4-FFF2-40B4-BE49-F238E27FC236}">
                <a16:creationId xmlns:a16="http://schemas.microsoft.com/office/drawing/2014/main" id="{B76D4299-E9EA-BD41-95A8-DA855646A454}"/>
              </a:ext>
            </a:extLst>
          </p:cNvPr>
          <p:cNvSpPr>
            <a:spLocks noGrp="1"/>
          </p:cNvSpPr>
          <p:nvPr>
            <p:ph idx="1"/>
          </p:nvPr>
        </p:nvSpPr>
        <p:spPr>
          <a:xfrm>
            <a:off x="1371600" y="1742303"/>
            <a:ext cx="9601200" cy="3581400"/>
          </a:xfrm>
        </p:spPr>
        <p:txBody>
          <a:bodyPr>
            <a:normAutofit/>
          </a:bodyPr>
          <a:lstStyle/>
          <a:p>
            <a:r>
              <a:rPr lang="en-US" sz="2400" dirty="0"/>
              <a:t>Training data</a:t>
            </a:r>
          </a:p>
          <a:p>
            <a:r>
              <a:rPr lang="en-US" sz="2400" dirty="0"/>
              <a:t>Test data</a:t>
            </a:r>
          </a:p>
          <a:p>
            <a:r>
              <a:rPr lang="en-US" sz="2400" dirty="0"/>
              <a:t>Algorithms</a:t>
            </a:r>
          </a:p>
        </p:txBody>
      </p:sp>
    </p:spTree>
    <p:extLst>
      <p:ext uri="{BB962C8B-B14F-4D97-AF65-F5344CB8AC3E}">
        <p14:creationId xmlns:p14="http://schemas.microsoft.com/office/powerpoint/2010/main" val="983897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73F4-8C7B-644D-A8BA-26BD5E6D346B}"/>
              </a:ext>
            </a:extLst>
          </p:cNvPr>
          <p:cNvSpPr>
            <a:spLocks noGrp="1"/>
          </p:cNvSpPr>
          <p:nvPr>
            <p:ph type="title"/>
          </p:nvPr>
        </p:nvSpPr>
        <p:spPr>
          <a:xfrm>
            <a:off x="1371600" y="685800"/>
            <a:ext cx="9601200" cy="1056503"/>
          </a:xfrm>
        </p:spPr>
        <p:txBody>
          <a:bodyPr>
            <a:normAutofit fontScale="90000"/>
          </a:bodyPr>
          <a:lstStyle/>
          <a:p>
            <a:r>
              <a:rPr lang="en-US" sz="3600" u="sng" dirty="0"/>
              <a:t>Key elements of making machine learning happen:</a:t>
            </a:r>
          </a:p>
        </p:txBody>
      </p:sp>
      <p:sp>
        <p:nvSpPr>
          <p:cNvPr id="3" name="Content Placeholder 2">
            <a:extLst>
              <a:ext uri="{FF2B5EF4-FFF2-40B4-BE49-F238E27FC236}">
                <a16:creationId xmlns:a16="http://schemas.microsoft.com/office/drawing/2014/main" id="{B76D4299-E9EA-BD41-95A8-DA855646A454}"/>
              </a:ext>
            </a:extLst>
          </p:cNvPr>
          <p:cNvSpPr>
            <a:spLocks noGrp="1"/>
          </p:cNvSpPr>
          <p:nvPr>
            <p:ph idx="1"/>
          </p:nvPr>
        </p:nvSpPr>
        <p:spPr>
          <a:xfrm>
            <a:off x="1371600" y="1742303"/>
            <a:ext cx="9601200" cy="3581400"/>
          </a:xfrm>
        </p:spPr>
        <p:txBody>
          <a:bodyPr>
            <a:normAutofit/>
          </a:bodyPr>
          <a:lstStyle/>
          <a:p>
            <a:r>
              <a:rPr lang="en-US" sz="2400" dirty="0"/>
              <a:t>Training data</a:t>
            </a:r>
          </a:p>
          <a:p>
            <a:r>
              <a:rPr lang="en-US" sz="2400" dirty="0"/>
              <a:t>Test data</a:t>
            </a:r>
          </a:p>
          <a:p>
            <a:pPr marL="530352" lvl="1" indent="0">
              <a:buNone/>
            </a:pPr>
            <a:r>
              <a:rPr lang="en-US" sz="2400" b="1" i="0" dirty="0">
                <a:solidFill>
                  <a:srgbClr val="FF0000"/>
                </a:solidFill>
              </a:rPr>
              <a:t>BUT FIRST, DATA CLEANING HAS TO HAPPEN</a:t>
            </a:r>
          </a:p>
          <a:p>
            <a:r>
              <a:rPr lang="en-US" sz="2400" dirty="0"/>
              <a:t>Algorithms</a:t>
            </a:r>
          </a:p>
          <a:p>
            <a:pPr marL="530352" lvl="1" indent="0">
              <a:buNone/>
            </a:pPr>
            <a:endParaRPr lang="en-US" sz="2400" dirty="0"/>
          </a:p>
        </p:txBody>
      </p:sp>
    </p:spTree>
    <p:extLst>
      <p:ext uri="{BB962C8B-B14F-4D97-AF65-F5344CB8AC3E}">
        <p14:creationId xmlns:p14="http://schemas.microsoft.com/office/powerpoint/2010/main" val="140460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4image1787936">
            <a:extLst>
              <a:ext uri="{FF2B5EF4-FFF2-40B4-BE49-F238E27FC236}">
                <a16:creationId xmlns:a16="http://schemas.microsoft.com/office/drawing/2014/main" id="{729F12CD-E01C-C64E-A520-1CE4E0AA4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322" y="2555068"/>
            <a:ext cx="3071204" cy="2100421"/>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page3image3806240">
            <a:extLst>
              <a:ext uri="{FF2B5EF4-FFF2-40B4-BE49-F238E27FC236}">
                <a16:creationId xmlns:a16="http://schemas.microsoft.com/office/drawing/2014/main" id="{773866A6-CDA7-BA45-A87E-AF58EE922A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322" y="100559"/>
            <a:ext cx="3394845" cy="23896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5image1750304">
            <a:extLst>
              <a:ext uri="{FF2B5EF4-FFF2-40B4-BE49-F238E27FC236}">
                <a16:creationId xmlns:a16="http://schemas.microsoft.com/office/drawing/2014/main" id="{5A884F65-C6E9-364A-ADF6-3E150FD49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322" y="4766872"/>
            <a:ext cx="3473638" cy="210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 table, Excel&#10;&#10;Description automatically generated">
            <a:extLst>
              <a:ext uri="{FF2B5EF4-FFF2-40B4-BE49-F238E27FC236}">
                <a16:creationId xmlns:a16="http://schemas.microsoft.com/office/drawing/2014/main" id="{F6ABC8F9-B9DC-3B41-B048-F9E5E121B122}"/>
              </a:ext>
            </a:extLst>
          </p:cNvPr>
          <p:cNvPicPr>
            <a:picLocks noChangeAspect="1"/>
          </p:cNvPicPr>
          <p:nvPr/>
        </p:nvPicPr>
        <p:blipFill rotWithShape="1">
          <a:blip r:embed="rId5"/>
          <a:srcRect l="10451" t="1966" r="16034" b="7760"/>
          <a:stretch/>
        </p:blipFill>
        <p:spPr>
          <a:xfrm>
            <a:off x="4777467" y="1115830"/>
            <a:ext cx="7732301" cy="5340871"/>
          </a:xfrm>
          <a:prstGeom prst="rect">
            <a:avLst/>
          </a:prstGeom>
        </p:spPr>
      </p:pic>
      <p:sp>
        <p:nvSpPr>
          <p:cNvPr id="9" name="TextBox 8">
            <a:extLst>
              <a:ext uri="{FF2B5EF4-FFF2-40B4-BE49-F238E27FC236}">
                <a16:creationId xmlns:a16="http://schemas.microsoft.com/office/drawing/2014/main" id="{4D3AC95B-2978-6E4A-91B5-16E8F38ED8D0}"/>
              </a:ext>
            </a:extLst>
          </p:cNvPr>
          <p:cNvSpPr txBox="1"/>
          <p:nvPr/>
        </p:nvSpPr>
        <p:spPr>
          <a:xfrm>
            <a:off x="4777467" y="0"/>
            <a:ext cx="6314885" cy="1077218"/>
          </a:xfrm>
          <a:prstGeom prst="rect">
            <a:avLst/>
          </a:prstGeom>
          <a:noFill/>
        </p:spPr>
        <p:txBody>
          <a:bodyPr wrap="square" rtlCol="0">
            <a:spAutoFit/>
          </a:bodyPr>
          <a:lstStyle/>
          <a:p>
            <a:r>
              <a:rPr lang="en-US" sz="1600" dirty="0"/>
              <a:t>Prof. Soja’s project – digitizing the records of the South African War Veteran’s Association (SAWVA) in London. </a:t>
            </a:r>
          </a:p>
          <a:p>
            <a:endParaRPr lang="en-US" sz="1600" dirty="0"/>
          </a:p>
          <a:p>
            <a:r>
              <a:rPr lang="en-US" sz="1600" dirty="0"/>
              <a:t>Data organization and cleaning takes forever, involves lots of choices.</a:t>
            </a:r>
          </a:p>
        </p:txBody>
      </p:sp>
    </p:spTree>
    <p:extLst>
      <p:ext uri="{BB962C8B-B14F-4D97-AF65-F5344CB8AC3E}">
        <p14:creationId xmlns:p14="http://schemas.microsoft.com/office/powerpoint/2010/main" val="1680970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456CD-3CCE-FC46-B0DD-51A4DF2B92C2}"/>
              </a:ext>
            </a:extLst>
          </p:cNvPr>
          <p:cNvSpPr>
            <a:spLocks noGrp="1"/>
          </p:cNvSpPr>
          <p:nvPr>
            <p:ph idx="1"/>
          </p:nvPr>
        </p:nvSpPr>
        <p:spPr>
          <a:xfrm>
            <a:off x="1371600" y="428625"/>
            <a:ext cx="9601200" cy="5438775"/>
          </a:xfrm>
        </p:spPr>
        <p:txBody>
          <a:bodyPr>
            <a:normAutofit/>
          </a:bodyPr>
          <a:lstStyle/>
          <a:p>
            <a:pPr marL="0" indent="0">
              <a:buNone/>
            </a:pPr>
            <a:r>
              <a:rPr lang="en-US" b="1" dirty="0"/>
              <a:t>Art. 22.</a:t>
            </a:r>
          </a:p>
          <a:p>
            <a:pPr marL="0" indent="0">
              <a:buNone/>
            </a:pPr>
            <a:r>
              <a:rPr lang="en-US" dirty="0"/>
              <a:t>The right of belligerents to adopt means of injuring the enemy is not unlimited.</a:t>
            </a:r>
          </a:p>
          <a:p>
            <a:pPr marL="0" indent="0">
              <a:buNone/>
            </a:pPr>
            <a:endParaRPr lang="en-US" dirty="0"/>
          </a:p>
          <a:p>
            <a:pPr marL="0" indent="0">
              <a:buNone/>
            </a:pPr>
            <a:r>
              <a:rPr lang="en-US" b="1" dirty="0"/>
              <a:t>Art. 23.</a:t>
            </a:r>
          </a:p>
          <a:p>
            <a:pPr marL="0" indent="0">
              <a:buNone/>
            </a:pPr>
            <a:r>
              <a:rPr lang="en-US" dirty="0"/>
              <a:t>In addition to the prohibitions provided by special Conventions, it is especially forbidden -</a:t>
            </a:r>
          </a:p>
          <a:p>
            <a:pPr marL="0" indent="0">
              <a:buNone/>
            </a:pPr>
            <a:r>
              <a:rPr lang="en-US" dirty="0"/>
              <a:t>To employ poison or poisoned weapons;</a:t>
            </a:r>
          </a:p>
          <a:p>
            <a:pPr marL="0" indent="0">
              <a:buNone/>
            </a:pPr>
            <a:endParaRPr lang="en-US" dirty="0"/>
          </a:p>
          <a:p>
            <a:pPr marL="0" indent="0">
              <a:buNone/>
            </a:pPr>
            <a:r>
              <a:rPr lang="en-US" dirty="0"/>
              <a:t>…. To employ arms, projectiles, or material calculated to cause unnecessary suffering</a:t>
            </a:r>
          </a:p>
          <a:p>
            <a:pPr marL="0" indent="0">
              <a:buNone/>
            </a:pPr>
            <a:endParaRPr lang="en-US" dirty="0"/>
          </a:p>
          <a:p>
            <a:pPr marL="0" indent="0">
              <a:buNone/>
            </a:pPr>
            <a:r>
              <a:rPr lang="en-US" b="1" dirty="0"/>
              <a:t>Art. 25.</a:t>
            </a:r>
          </a:p>
          <a:p>
            <a:pPr marL="0" indent="0">
              <a:buNone/>
            </a:pPr>
            <a:r>
              <a:rPr lang="en-US" dirty="0"/>
              <a:t>The attack or bombardment, by whatever means, of towns, villages, dwellings, or buildings which are undefended is prohibited.</a:t>
            </a:r>
          </a:p>
          <a:p>
            <a:endParaRPr lang="en-US" dirty="0"/>
          </a:p>
        </p:txBody>
      </p:sp>
    </p:spTree>
    <p:extLst>
      <p:ext uri="{BB962C8B-B14F-4D97-AF65-F5344CB8AC3E}">
        <p14:creationId xmlns:p14="http://schemas.microsoft.com/office/powerpoint/2010/main" val="1428013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73F4-8C7B-644D-A8BA-26BD5E6D346B}"/>
              </a:ext>
            </a:extLst>
          </p:cNvPr>
          <p:cNvSpPr>
            <a:spLocks noGrp="1"/>
          </p:cNvSpPr>
          <p:nvPr>
            <p:ph type="title"/>
          </p:nvPr>
        </p:nvSpPr>
        <p:spPr>
          <a:xfrm>
            <a:off x="1371600" y="685800"/>
            <a:ext cx="9601200" cy="1056503"/>
          </a:xfrm>
        </p:spPr>
        <p:txBody>
          <a:bodyPr>
            <a:normAutofit fontScale="90000"/>
          </a:bodyPr>
          <a:lstStyle/>
          <a:p>
            <a:r>
              <a:rPr lang="en-US" sz="3600" u="sng" dirty="0"/>
              <a:t>Key elements of making machine learning happen:</a:t>
            </a:r>
          </a:p>
        </p:txBody>
      </p:sp>
      <p:sp>
        <p:nvSpPr>
          <p:cNvPr id="3" name="Content Placeholder 2">
            <a:extLst>
              <a:ext uri="{FF2B5EF4-FFF2-40B4-BE49-F238E27FC236}">
                <a16:creationId xmlns:a16="http://schemas.microsoft.com/office/drawing/2014/main" id="{B76D4299-E9EA-BD41-95A8-DA855646A454}"/>
              </a:ext>
            </a:extLst>
          </p:cNvPr>
          <p:cNvSpPr>
            <a:spLocks noGrp="1"/>
          </p:cNvSpPr>
          <p:nvPr>
            <p:ph idx="1"/>
          </p:nvPr>
        </p:nvSpPr>
        <p:spPr>
          <a:xfrm>
            <a:off x="1371600" y="1742303"/>
            <a:ext cx="9601200" cy="3581400"/>
          </a:xfrm>
        </p:spPr>
        <p:txBody>
          <a:bodyPr>
            <a:normAutofit/>
          </a:bodyPr>
          <a:lstStyle/>
          <a:p>
            <a:r>
              <a:rPr lang="en-US" sz="2400" dirty="0"/>
              <a:t>Training data</a:t>
            </a:r>
          </a:p>
          <a:p>
            <a:r>
              <a:rPr lang="en-US" sz="2400" dirty="0"/>
              <a:t>Test data</a:t>
            </a:r>
          </a:p>
          <a:p>
            <a:pPr marL="530352" lvl="1" indent="0">
              <a:buNone/>
            </a:pPr>
            <a:r>
              <a:rPr lang="en-US" sz="2400" b="1" i="0" dirty="0">
                <a:solidFill>
                  <a:srgbClr val="FF0000"/>
                </a:solidFill>
              </a:rPr>
              <a:t>BUT FIRST, DATA CLEANING HAS TO HAPPEN</a:t>
            </a:r>
          </a:p>
          <a:p>
            <a:r>
              <a:rPr lang="en-US" sz="2400" dirty="0"/>
              <a:t>Algorithms</a:t>
            </a:r>
          </a:p>
        </p:txBody>
      </p:sp>
      <p:sp>
        <p:nvSpPr>
          <p:cNvPr id="4" name="TextBox 3">
            <a:extLst>
              <a:ext uri="{FF2B5EF4-FFF2-40B4-BE49-F238E27FC236}">
                <a16:creationId xmlns:a16="http://schemas.microsoft.com/office/drawing/2014/main" id="{B74D48D1-5481-9A4F-B84C-7F01CC2094F8}"/>
              </a:ext>
            </a:extLst>
          </p:cNvPr>
          <p:cNvSpPr txBox="1"/>
          <p:nvPr/>
        </p:nvSpPr>
        <p:spPr>
          <a:xfrm>
            <a:off x="1890581" y="3592204"/>
            <a:ext cx="10181969" cy="3046988"/>
          </a:xfrm>
          <a:prstGeom prst="rect">
            <a:avLst/>
          </a:prstGeom>
          <a:noFill/>
        </p:spPr>
        <p:txBody>
          <a:bodyPr wrap="square" rtlCol="0">
            <a:spAutoFit/>
          </a:bodyPr>
          <a:lstStyle/>
          <a:p>
            <a:r>
              <a:rPr lang="en-US" sz="2400" b="1" dirty="0">
                <a:solidFill>
                  <a:srgbClr val="FF0000"/>
                </a:solidFill>
              </a:rPr>
              <a:t>AND: </a:t>
            </a:r>
            <a:r>
              <a:rPr lang="en-US" sz="2400" dirty="0">
                <a:solidFill>
                  <a:srgbClr val="FF0000"/>
                </a:solidFill>
              </a:rPr>
              <a:t>“Here’s an open secret of the big data world: </a:t>
            </a:r>
            <a:r>
              <a:rPr lang="en-US" sz="2400" i="1" dirty="0">
                <a:solidFill>
                  <a:srgbClr val="FF0000"/>
                </a:solidFill>
              </a:rPr>
              <a:t>all data is dirty. </a:t>
            </a:r>
            <a:r>
              <a:rPr lang="en-US" sz="2400" dirty="0">
                <a:solidFill>
                  <a:srgbClr val="FF0000"/>
                </a:solidFill>
              </a:rPr>
              <a:t>All of it. Data is made by people going around and counting things or made by sensors that are made by people. In every seemingly orderly column of numbers, there is noise. There is mess. There is incompleteness. This is life. The problem is, dirty data doesn’t compute. Therefore, in machine learning sometimes we have to make things up to make functions run smoothly.</a:t>
            </a:r>
          </a:p>
          <a:p>
            <a:r>
              <a:rPr lang="en-US" sz="2400" dirty="0">
                <a:solidFill>
                  <a:srgbClr val="FF0000"/>
                </a:solidFill>
              </a:rPr>
              <a:t> </a:t>
            </a:r>
          </a:p>
          <a:p>
            <a:r>
              <a:rPr lang="en-US" sz="2400" dirty="0">
                <a:solidFill>
                  <a:srgbClr val="FF0000"/>
                </a:solidFill>
              </a:rPr>
              <a:t>Are you horrified yet?” (p. 103)</a:t>
            </a:r>
          </a:p>
        </p:txBody>
      </p:sp>
    </p:spTree>
    <p:extLst>
      <p:ext uri="{BB962C8B-B14F-4D97-AF65-F5344CB8AC3E}">
        <p14:creationId xmlns:p14="http://schemas.microsoft.com/office/powerpoint/2010/main" val="561822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EC84F0-80BF-594F-BED9-8AAF63360FE5}"/>
              </a:ext>
            </a:extLst>
          </p:cNvPr>
          <p:cNvPicPr>
            <a:picLocks noGrp="1" noChangeAspect="1"/>
          </p:cNvPicPr>
          <p:nvPr>
            <p:ph idx="1"/>
          </p:nvPr>
        </p:nvPicPr>
        <p:blipFill>
          <a:blip r:embed="rId2"/>
          <a:stretch>
            <a:fillRect/>
          </a:stretch>
        </p:blipFill>
        <p:spPr>
          <a:xfrm>
            <a:off x="973431" y="1171255"/>
            <a:ext cx="5458144" cy="4518394"/>
          </a:xfrm>
          <a:prstGeom prst="rect">
            <a:avLst/>
          </a:prstGeom>
        </p:spPr>
      </p:pic>
      <p:sp>
        <p:nvSpPr>
          <p:cNvPr id="5" name="TextBox 4">
            <a:extLst>
              <a:ext uri="{FF2B5EF4-FFF2-40B4-BE49-F238E27FC236}">
                <a16:creationId xmlns:a16="http://schemas.microsoft.com/office/drawing/2014/main" id="{C840E311-35CC-3448-9B30-E00B3AEF0F2B}"/>
              </a:ext>
            </a:extLst>
          </p:cNvPr>
          <p:cNvSpPr txBox="1"/>
          <p:nvPr/>
        </p:nvSpPr>
        <p:spPr>
          <a:xfrm>
            <a:off x="1119377" y="214244"/>
            <a:ext cx="4750082" cy="1015663"/>
          </a:xfrm>
          <a:prstGeom prst="rect">
            <a:avLst/>
          </a:prstGeom>
          <a:noFill/>
        </p:spPr>
        <p:txBody>
          <a:bodyPr wrap="square" rtlCol="0">
            <a:spAutoFit/>
          </a:bodyPr>
          <a:lstStyle/>
          <a:p>
            <a:r>
              <a:rPr lang="en-US" sz="3200" b="1" dirty="0"/>
              <a:t>The </a:t>
            </a:r>
            <a:r>
              <a:rPr lang="en-US" sz="3200" b="1" i="1" dirty="0"/>
              <a:t>Titanic</a:t>
            </a:r>
            <a:r>
              <a:rPr lang="en-US" sz="3200" b="1" dirty="0"/>
              <a:t> example….</a:t>
            </a:r>
          </a:p>
          <a:p>
            <a:endParaRPr lang="en-US" sz="2800" b="1" dirty="0"/>
          </a:p>
        </p:txBody>
      </p:sp>
      <p:sp>
        <p:nvSpPr>
          <p:cNvPr id="6" name="TextBox 5">
            <a:extLst>
              <a:ext uri="{FF2B5EF4-FFF2-40B4-BE49-F238E27FC236}">
                <a16:creationId xmlns:a16="http://schemas.microsoft.com/office/drawing/2014/main" id="{5C52165E-EB4B-284A-9704-B0E1EDA4EF0F}"/>
              </a:ext>
            </a:extLst>
          </p:cNvPr>
          <p:cNvSpPr txBox="1"/>
          <p:nvPr/>
        </p:nvSpPr>
        <p:spPr>
          <a:xfrm>
            <a:off x="7345817" y="674080"/>
            <a:ext cx="3872752" cy="3785652"/>
          </a:xfrm>
          <a:prstGeom prst="rect">
            <a:avLst/>
          </a:prstGeom>
          <a:noFill/>
        </p:spPr>
        <p:txBody>
          <a:bodyPr wrap="square" rtlCol="0">
            <a:spAutoFit/>
          </a:bodyPr>
          <a:lstStyle/>
          <a:p>
            <a:r>
              <a:rPr lang="en-US" sz="2000" dirty="0"/>
              <a:t>In Breakout Rooms, make a list of:</a:t>
            </a:r>
          </a:p>
          <a:p>
            <a:endParaRPr lang="en-US" sz="2000" dirty="0"/>
          </a:p>
          <a:p>
            <a:pPr marL="342900" indent="-342900">
              <a:buAutoNum type="arabicPeriod"/>
            </a:pPr>
            <a:r>
              <a:rPr lang="en-US" sz="2000" dirty="0"/>
              <a:t>The specific ways that Broussard cleaned her data</a:t>
            </a:r>
          </a:p>
          <a:p>
            <a:pPr marL="342900" indent="-342900">
              <a:buAutoNum type="arabicPeriod"/>
            </a:pPr>
            <a:r>
              <a:rPr lang="en-US" sz="2000" dirty="0"/>
              <a:t>The ways in which the Titanic data was still “dirty” – despite this cleaning. </a:t>
            </a:r>
          </a:p>
          <a:p>
            <a:pPr marL="342900" indent="-342900">
              <a:buAutoNum type="arabicPeriod"/>
            </a:pPr>
            <a:r>
              <a:rPr lang="en-US" sz="2000" dirty="0"/>
              <a:t>What “human factors” remain? What choices did she make that you might make differently? </a:t>
            </a:r>
          </a:p>
          <a:p>
            <a:endParaRPr lang="en-US" sz="2000" dirty="0"/>
          </a:p>
        </p:txBody>
      </p:sp>
      <p:sp>
        <p:nvSpPr>
          <p:cNvPr id="7" name="TextBox 6">
            <a:extLst>
              <a:ext uri="{FF2B5EF4-FFF2-40B4-BE49-F238E27FC236}">
                <a16:creationId xmlns:a16="http://schemas.microsoft.com/office/drawing/2014/main" id="{93B39CB4-D305-224F-ADFE-221D7021D943}"/>
              </a:ext>
            </a:extLst>
          </p:cNvPr>
          <p:cNvSpPr txBox="1"/>
          <p:nvPr/>
        </p:nvSpPr>
        <p:spPr>
          <a:xfrm>
            <a:off x="973431" y="5686745"/>
            <a:ext cx="4475899" cy="769441"/>
          </a:xfrm>
          <a:prstGeom prst="rect">
            <a:avLst/>
          </a:prstGeom>
          <a:noFill/>
        </p:spPr>
        <p:txBody>
          <a:bodyPr wrap="square" rtlCol="0">
            <a:spAutoFit/>
          </a:bodyPr>
          <a:lstStyle/>
          <a:p>
            <a:r>
              <a:rPr lang="en-US" sz="1100" dirty="0"/>
              <a:t>FYI, </a:t>
            </a:r>
            <a:r>
              <a:rPr lang="en-US" sz="1100" i="1" dirty="0"/>
              <a:t>Smithsonian Magazine </a:t>
            </a:r>
            <a:r>
              <a:rPr lang="en-US" sz="1100" dirty="0"/>
              <a:t>and</a:t>
            </a:r>
            <a:r>
              <a:rPr lang="en-US" sz="1100" i="1" dirty="0"/>
              <a:t> </a:t>
            </a:r>
            <a:r>
              <a:rPr lang="en-US" sz="1100" i="1" dirty="0" err="1"/>
              <a:t>Mythbusters</a:t>
            </a:r>
            <a:r>
              <a:rPr lang="en-US" sz="1100" i="1" dirty="0"/>
              <a:t> </a:t>
            </a:r>
            <a:r>
              <a:rPr lang="en-US" sz="1100" dirty="0"/>
              <a:t>say “It’s Definitive: Rose and Jack Could Both Have Survived in Titanic.”</a:t>
            </a:r>
          </a:p>
          <a:p>
            <a:r>
              <a:rPr lang="en-US" sz="1100" dirty="0">
                <a:hlinkClick r:id="rId3"/>
              </a:rPr>
              <a:t>https://www.smithsonianmag.com/smart-news/its-definitive-rose-and-jack-could-both-have-survived-in-titanic-66108527/</a:t>
            </a:r>
            <a:r>
              <a:rPr lang="en-US" sz="1100" dirty="0"/>
              <a:t> </a:t>
            </a:r>
          </a:p>
        </p:txBody>
      </p:sp>
    </p:spTree>
    <p:extLst>
      <p:ext uri="{BB962C8B-B14F-4D97-AF65-F5344CB8AC3E}">
        <p14:creationId xmlns:p14="http://schemas.microsoft.com/office/powerpoint/2010/main" val="3111500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9249C-53AE-634B-A04E-FEF4DCA91118}"/>
              </a:ext>
            </a:extLst>
          </p:cNvPr>
          <p:cNvSpPr>
            <a:spLocks noGrp="1"/>
          </p:cNvSpPr>
          <p:nvPr>
            <p:ph idx="1"/>
          </p:nvPr>
        </p:nvSpPr>
        <p:spPr>
          <a:xfrm>
            <a:off x="1161534" y="469556"/>
            <a:ext cx="4684629" cy="5964697"/>
          </a:xfrm>
        </p:spPr>
        <p:txBody>
          <a:bodyPr>
            <a:normAutofit fontScale="92500" lnSpcReduction="20000"/>
          </a:bodyPr>
          <a:lstStyle/>
          <a:p>
            <a:pPr marL="0" indent="0">
              <a:buNone/>
            </a:pPr>
            <a:r>
              <a:rPr lang="en-US" sz="2200" b="1" dirty="0"/>
              <a:t>Language from police body camera footage shows racial disparities in officer respect</a:t>
            </a:r>
          </a:p>
          <a:p>
            <a:pPr marL="0" indent="0">
              <a:buNone/>
            </a:pPr>
            <a:r>
              <a:rPr lang="en-US" sz="1100" b="1" dirty="0">
                <a:hlinkClick r:id="rId2"/>
              </a:rPr>
              <a:t>https://pubmed.ncbi.nlm.nih.gov/28584085/</a:t>
            </a:r>
            <a:r>
              <a:rPr lang="en-US" sz="1100" b="1" dirty="0"/>
              <a:t> </a:t>
            </a:r>
          </a:p>
          <a:p>
            <a:pPr marL="0" indent="0">
              <a:buNone/>
            </a:pPr>
            <a:br>
              <a:rPr lang="en-US" sz="1800" dirty="0"/>
            </a:br>
            <a:endParaRPr lang="en-US" sz="1800" dirty="0"/>
          </a:p>
          <a:p>
            <a:pPr marL="0" indent="0">
              <a:buNone/>
            </a:pPr>
            <a:r>
              <a:rPr lang="en-US" sz="1800" b="1" dirty="0"/>
              <a:t>Abstract</a:t>
            </a:r>
          </a:p>
          <a:p>
            <a:pPr marL="0" indent="0">
              <a:buNone/>
            </a:pPr>
            <a:r>
              <a:rPr lang="en-US" sz="1800" dirty="0"/>
              <a:t>Using footage from body-worn cameras, we analyze the respectfulness of police officer language toward white and black community members during routine traffic stops. We develop computational linguistic methods that extract levels of respect automatically from transcripts, informed by a thin-slicing study of participant ratings of officer utterances. We find that officers speak with consistently less respect toward black versus white community members, even after controlling for the race of the officer, the severity of the infraction, the location of the stop, and the outcome of the stop. Such disparities in common, everyday interactions between police and the communities they serve have important implications for procedural justice and the building of police-community trust.</a:t>
            </a:r>
            <a:br>
              <a:rPr lang="en-US" sz="1800" dirty="0"/>
            </a:br>
            <a:endParaRPr lang="en-US" sz="1800" dirty="0"/>
          </a:p>
        </p:txBody>
      </p:sp>
      <p:pic>
        <p:nvPicPr>
          <p:cNvPr id="4" name="Picture 3">
            <a:extLst>
              <a:ext uri="{FF2B5EF4-FFF2-40B4-BE49-F238E27FC236}">
                <a16:creationId xmlns:a16="http://schemas.microsoft.com/office/drawing/2014/main" id="{796E32A6-72DD-1842-81AD-29AFE0DF8623}"/>
              </a:ext>
            </a:extLst>
          </p:cNvPr>
          <p:cNvPicPr>
            <a:picLocks noChangeAspect="1"/>
          </p:cNvPicPr>
          <p:nvPr/>
        </p:nvPicPr>
        <p:blipFill>
          <a:blip r:embed="rId3"/>
          <a:stretch>
            <a:fillRect/>
          </a:stretch>
        </p:blipFill>
        <p:spPr>
          <a:xfrm>
            <a:off x="6095999" y="310702"/>
            <a:ext cx="5509315" cy="5777864"/>
          </a:xfrm>
          <a:prstGeom prst="rect">
            <a:avLst/>
          </a:prstGeom>
        </p:spPr>
      </p:pic>
    </p:spTree>
    <p:extLst>
      <p:ext uri="{BB962C8B-B14F-4D97-AF65-F5344CB8AC3E}">
        <p14:creationId xmlns:p14="http://schemas.microsoft.com/office/powerpoint/2010/main" val="1874516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7D92A-6E10-7741-B49C-F67858AA94ED}"/>
              </a:ext>
            </a:extLst>
          </p:cNvPr>
          <p:cNvSpPr txBox="1"/>
          <p:nvPr/>
        </p:nvSpPr>
        <p:spPr>
          <a:xfrm>
            <a:off x="1094282" y="434715"/>
            <a:ext cx="4542020" cy="6001643"/>
          </a:xfrm>
          <a:prstGeom prst="rect">
            <a:avLst/>
          </a:prstGeom>
          <a:noFill/>
        </p:spPr>
        <p:txBody>
          <a:bodyPr wrap="square" rtlCol="0">
            <a:spAutoFit/>
          </a:bodyPr>
          <a:lstStyle/>
          <a:p>
            <a:r>
              <a:rPr lang="en-US" sz="2400" b="1" dirty="0"/>
              <a:t>Question</a:t>
            </a:r>
            <a:r>
              <a:rPr lang="en-US" sz="2400" dirty="0"/>
              <a:t>: Was </a:t>
            </a:r>
            <a:r>
              <a:rPr lang="en-US" sz="2400" i="1" dirty="0"/>
              <a:t>Go Set a Watchman </a:t>
            </a:r>
            <a:r>
              <a:rPr lang="en-US" sz="2400" dirty="0"/>
              <a:t>written by Harper Lee (author of </a:t>
            </a:r>
            <a:r>
              <a:rPr lang="en-US" sz="2400" i="1" dirty="0"/>
              <a:t>To Kill a Mockingbird)</a:t>
            </a:r>
            <a:r>
              <a:rPr lang="en-US" sz="2400" dirty="0"/>
              <a:t>?</a:t>
            </a:r>
          </a:p>
          <a:p>
            <a:endParaRPr lang="en-US" sz="2400" dirty="0"/>
          </a:p>
          <a:p>
            <a:r>
              <a:rPr lang="en-US" sz="2400" dirty="0"/>
              <a:t>Or, was it written by or in collaboration with her friend Truman Capote (author of </a:t>
            </a:r>
            <a:r>
              <a:rPr lang="en-US" sz="2400" i="1" dirty="0"/>
              <a:t>In Cold Blood) </a:t>
            </a:r>
            <a:r>
              <a:rPr lang="en-US" sz="2400" dirty="0"/>
              <a:t>or her editor (author of </a:t>
            </a:r>
            <a:r>
              <a:rPr lang="en-US" sz="2400" i="1" dirty="0"/>
              <a:t>Cats and Other People)</a:t>
            </a:r>
          </a:p>
          <a:p>
            <a:endParaRPr lang="en-US" sz="2400" i="1" dirty="0"/>
          </a:p>
          <a:p>
            <a:r>
              <a:rPr lang="en-US" sz="2400" b="1" dirty="0"/>
              <a:t>Data: </a:t>
            </a:r>
            <a:r>
              <a:rPr lang="en-US" sz="2400" dirty="0"/>
              <a:t>already readable by a computer! Score! </a:t>
            </a:r>
          </a:p>
          <a:p>
            <a:endParaRPr lang="en-US" sz="2400" b="1" dirty="0"/>
          </a:p>
          <a:p>
            <a:r>
              <a:rPr lang="en-US" sz="2400" b="1" dirty="0"/>
              <a:t>Algorithm/Tools: </a:t>
            </a:r>
            <a:r>
              <a:rPr lang="en-US" sz="2400" dirty="0"/>
              <a:t>Linguistic analysis (stylometry). We will use </a:t>
            </a:r>
            <a:r>
              <a:rPr lang="en-US" sz="2400" dirty="0" err="1"/>
              <a:t>Voyant</a:t>
            </a:r>
            <a:r>
              <a:rPr lang="en-US" sz="2400" dirty="0"/>
              <a:t>.</a:t>
            </a:r>
            <a:endParaRPr lang="en-US" sz="2400" b="1" dirty="0"/>
          </a:p>
        </p:txBody>
      </p:sp>
      <p:pic>
        <p:nvPicPr>
          <p:cNvPr id="3" name="Picture 2">
            <a:extLst>
              <a:ext uri="{FF2B5EF4-FFF2-40B4-BE49-F238E27FC236}">
                <a16:creationId xmlns:a16="http://schemas.microsoft.com/office/drawing/2014/main" id="{8A1D8929-9C06-AD4E-B479-9BDFE0E5E2B0}"/>
              </a:ext>
            </a:extLst>
          </p:cNvPr>
          <p:cNvPicPr>
            <a:picLocks noChangeAspect="1"/>
          </p:cNvPicPr>
          <p:nvPr/>
        </p:nvPicPr>
        <p:blipFill>
          <a:blip r:embed="rId2"/>
          <a:stretch>
            <a:fillRect/>
          </a:stretch>
        </p:blipFill>
        <p:spPr>
          <a:xfrm>
            <a:off x="5793699" y="1633927"/>
            <a:ext cx="5747225" cy="3829987"/>
          </a:xfrm>
          <a:prstGeom prst="rect">
            <a:avLst/>
          </a:prstGeom>
        </p:spPr>
      </p:pic>
    </p:spTree>
    <p:extLst>
      <p:ext uri="{BB962C8B-B14F-4D97-AF65-F5344CB8AC3E}">
        <p14:creationId xmlns:p14="http://schemas.microsoft.com/office/powerpoint/2010/main" val="43819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0D00B-2028-DC42-8573-A0B78C5A8121}"/>
              </a:ext>
            </a:extLst>
          </p:cNvPr>
          <p:cNvPicPr>
            <a:picLocks noChangeAspect="1"/>
          </p:cNvPicPr>
          <p:nvPr/>
        </p:nvPicPr>
        <p:blipFill rotWithShape="1">
          <a:blip r:embed="rId2"/>
          <a:srcRect l="6532" t="10054" r="6344" b="20875"/>
          <a:stretch/>
        </p:blipFill>
        <p:spPr>
          <a:xfrm>
            <a:off x="779488" y="0"/>
            <a:ext cx="5610496" cy="5756222"/>
          </a:xfrm>
          <a:prstGeom prst="rect">
            <a:avLst/>
          </a:prstGeom>
        </p:spPr>
      </p:pic>
      <p:pic>
        <p:nvPicPr>
          <p:cNvPr id="6" name="Picture 5">
            <a:extLst>
              <a:ext uri="{FF2B5EF4-FFF2-40B4-BE49-F238E27FC236}">
                <a16:creationId xmlns:a16="http://schemas.microsoft.com/office/drawing/2014/main" id="{A1BAA3B5-9784-E34F-B029-52D43CA28E4C}"/>
              </a:ext>
            </a:extLst>
          </p:cNvPr>
          <p:cNvPicPr>
            <a:picLocks noChangeAspect="1"/>
          </p:cNvPicPr>
          <p:nvPr/>
        </p:nvPicPr>
        <p:blipFill rotWithShape="1">
          <a:blip r:embed="rId3"/>
          <a:srcRect l="3987" r="4930" b="61311"/>
          <a:stretch/>
        </p:blipFill>
        <p:spPr>
          <a:xfrm>
            <a:off x="6096000" y="3429000"/>
            <a:ext cx="6244887" cy="3432748"/>
          </a:xfrm>
          <a:prstGeom prst="rect">
            <a:avLst/>
          </a:prstGeom>
        </p:spPr>
      </p:pic>
    </p:spTree>
    <p:extLst>
      <p:ext uri="{BB962C8B-B14F-4D97-AF65-F5344CB8AC3E}">
        <p14:creationId xmlns:p14="http://schemas.microsoft.com/office/powerpoint/2010/main" val="211177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9C711-EB51-8E44-9095-34BA9F3E7962}"/>
              </a:ext>
            </a:extLst>
          </p:cNvPr>
          <p:cNvSpPr txBox="1"/>
          <p:nvPr/>
        </p:nvSpPr>
        <p:spPr>
          <a:xfrm>
            <a:off x="2348564" y="2127183"/>
            <a:ext cx="7748337" cy="369332"/>
          </a:xfrm>
          <a:prstGeom prst="rect">
            <a:avLst/>
          </a:prstGeom>
          <a:noFill/>
        </p:spPr>
        <p:txBody>
          <a:bodyPr wrap="square" rtlCol="0">
            <a:spAutoFit/>
          </a:bodyPr>
          <a:lstStyle/>
          <a:p>
            <a:r>
              <a:rPr lang="en-US" dirty="0"/>
              <a:t>Workshop Part 2 data science and history </a:t>
            </a:r>
          </a:p>
        </p:txBody>
      </p:sp>
    </p:spTree>
    <p:extLst>
      <p:ext uri="{BB962C8B-B14F-4D97-AF65-F5344CB8AC3E}">
        <p14:creationId xmlns:p14="http://schemas.microsoft.com/office/powerpoint/2010/main" val="2818462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6D1A20-C4DE-B24C-A50F-1EC04092EEAA}"/>
              </a:ext>
            </a:extLst>
          </p:cNvPr>
          <p:cNvSpPr txBox="1"/>
          <p:nvPr/>
        </p:nvSpPr>
        <p:spPr>
          <a:xfrm>
            <a:off x="2083443" y="1934678"/>
            <a:ext cx="9222804" cy="3816429"/>
          </a:xfrm>
          <a:prstGeom prst="rect">
            <a:avLst/>
          </a:prstGeom>
          <a:noFill/>
        </p:spPr>
        <p:txBody>
          <a:bodyPr wrap="square" rtlCol="0">
            <a:spAutoFit/>
          </a:bodyPr>
          <a:lstStyle/>
          <a:p>
            <a:r>
              <a:rPr lang="en-US" sz="2200" dirty="0"/>
              <a:t>“With vast amounts of data now available, companies in almost every industry are focused on exploiting data for competitive advantage. The volume and variety of data have far outstripped the capacity of manual analysis … at the same time, computers have become far more powerful … [very basically] data science is a set of … principles that support and guide the … extraction of information and knowledge from data. Possibly the most closely related concept to data science is </a:t>
            </a:r>
            <a:r>
              <a:rPr lang="en-US" sz="2200" i="1" dirty="0"/>
              <a:t>data mining </a:t>
            </a:r>
            <a:r>
              <a:rPr lang="en-US" sz="2200" dirty="0"/>
              <a:t>– the actual extraction of knowledge from data via technologies that incorporate these principles.” </a:t>
            </a:r>
          </a:p>
          <a:p>
            <a:endParaRPr lang="en-US" sz="2200" dirty="0"/>
          </a:p>
          <a:p>
            <a:r>
              <a:rPr lang="en-US" sz="2200" dirty="0"/>
              <a:t>(Foster Provost and Tom Fawcett, “Data Science and its Relationship to Big Data and Data-Driven Decision Making,” </a:t>
            </a:r>
            <a:r>
              <a:rPr lang="en-US" sz="2200" i="1" dirty="0"/>
              <a:t>Big Data </a:t>
            </a:r>
            <a:r>
              <a:rPr lang="en-US" sz="2200" dirty="0"/>
              <a:t>Vol. 1, No. 1, </a:t>
            </a:r>
            <a:r>
              <a:rPr lang="en-US" sz="2200" dirty="0">
                <a:hlinkClick r:id="rId2"/>
              </a:rPr>
              <a:t>linked here</a:t>
            </a:r>
            <a:r>
              <a:rPr lang="en-US" sz="2200" dirty="0"/>
              <a:t>.</a:t>
            </a:r>
          </a:p>
        </p:txBody>
      </p:sp>
      <p:sp>
        <p:nvSpPr>
          <p:cNvPr id="5" name="Subtitle 8">
            <a:extLst>
              <a:ext uri="{FF2B5EF4-FFF2-40B4-BE49-F238E27FC236}">
                <a16:creationId xmlns:a16="http://schemas.microsoft.com/office/drawing/2014/main" id="{A8DBE8C9-FCAF-6849-83EC-18A925B6E4F1}"/>
              </a:ext>
            </a:extLst>
          </p:cNvPr>
          <p:cNvSpPr txBox="1">
            <a:spLocks/>
          </p:cNvSpPr>
          <p:nvPr/>
        </p:nvSpPr>
        <p:spPr>
          <a:xfrm>
            <a:off x="1409677" y="350645"/>
            <a:ext cx="8380071" cy="1307939"/>
          </a:xfrm>
          <a:prstGeom prst="rect">
            <a:avLst/>
          </a:prstGeom>
        </p:spPr>
        <p:txBody>
          <a:bodyPr vert="horz" lIns="91440" tIns="45720" rIns="91440" bIns="45720" rtlCol="0">
            <a:normAutofit fontScale="4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4800" b="1" dirty="0"/>
              <a:t>Q: What is data science? </a:t>
            </a:r>
          </a:p>
          <a:p>
            <a:pPr marL="0" indent="0">
              <a:buNone/>
            </a:pPr>
            <a:endParaRPr lang="en-US" sz="4800" dirty="0"/>
          </a:p>
          <a:p>
            <a:pPr marL="0" indent="0">
              <a:buNone/>
            </a:pPr>
            <a:r>
              <a:rPr lang="en-US" sz="4800" dirty="0"/>
              <a:t>Data science is an interdisciplinary field that uses computers to examine large sets of information. </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379714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EC84F0-80BF-594F-BED9-8AAF63360FE5}"/>
              </a:ext>
            </a:extLst>
          </p:cNvPr>
          <p:cNvPicPr>
            <a:picLocks noGrp="1" noChangeAspect="1"/>
          </p:cNvPicPr>
          <p:nvPr>
            <p:ph idx="1"/>
          </p:nvPr>
        </p:nvPicPr>
        <p:blipFill>
          <a:blip r:embed="rId2"/>
          <a:stretch>
            <a:fillRect/>
          </a:stretch>
        </p:blipFill>
        <p:spPr>
          <a:xfrm>
            <a:off x="973431" y="1171255"/>
            <a:ext cx="5458144" cy="4518394"/>
          </a:xfrm>
          <a:prstGeom prst="rect">
            <a:avLst/>
          </a:prstGeom>
        </p:spPr>
      </p:pic>
      <p:sp>
        <p:nvSpPr>
          <p:cNvPr id="5" name="TextBox 4">
            <a:extLst>
              <a:ext uri="{FF2B5EF4-FFF2-40B4-BE49-F238E27FC236}">
                <a16:creationId xmlns:a16="http://schemas.microsoft.com/office/drawing/2014/main" id="{C840E311-35CC-3448-9B30-E00B3AEF0F2B}"/>
              </a:ext>
            </a:extLst>
          </p:cNvPr>
          <p:cNvSpPr txBox="1"/>
          <p:nvPr/>
        </p:nvSpPr>
        <p:spPr>
          <a:xfrm>
            <a:off x="1119377" y="214244"/>
            <a:ext cx="4750082" cy="1015663"/>
          </a:xfrm>
          <a:prstGeom prst="rect">
            <a:avLst/>
          </a:prstGeom>
          <a:noFill/>
        </p:spPr>
        <p:txBody>
          <a:bodyPr wrap="square" rtlCol="0">
            <a:spAutoFit/>
          </a:bodyPr>
          <a:lstStyle/>
          <a:p>
            <a:r>
              <a:rPr lang="en-US" sz="3200" b="1" dirty="0"/>
              <a:t>The </a:t>
            </a:r>
            <a:r>
              <a:rPr lang="en-US" sz="3200" b="1" i="1" dirty="0"/>
              <a:t>Titanic</a:t>
            </a:r>
            <a:r>
              <a:rPr lang="en-US" sz="3200" b="1" dirty="0"/>
              <a:t> example….</a:t>
            </a:r>
          </a:p>
          <a:p>
            <a:endParaRPr lang="en-US" sz="2800" b="1" dirty="0"/>
          </a:p>
        </p:txBody>
      </p:sp>
      <p:sp>
        <p:nvSpPr>
          <p:cNvPr id="6" name="TextBox 5">
            <a:extLst>
              <a:ext uri="{FF2B5EF4-FFF2-40B4-BE49-F238E27FC236}">
                <a16:creationId xmlns:a16="http://schemas.microsoft.com/office/drawing/2014/main" id="{5C52165E-EB4B-284A-9704-B0E1EDA4EF0F}"/>
              </a:ext>
            </a:extLst>
          </p:cNvPr>
          <p:cNvSpPr txBox="1"/>
          <p:nvPr/>
        </p:nvSpPr>
        <p:spPr>
          <a:xfrm>
            <a:off x="7180446" y="214244"/>
            <a:ext cx="4610501" cy="6555641"/>
          </a:xfrm>
          <a:prstGeom prst="rect">
            <a:avLst/>
          </a:prstGeom>
          <a:noFill/>
        </p:spPr>
        <p:txBody>
          <a:bodyPr wrap="square" rtlCol="0">
            <a:spAutoFit/>
          </a:bodyPr>
          <a:lstStyle/>
          <a:p>
            <a:r>
              <a:rPr lang="en-US" sz="2000" dirty="0"/>
              <a:t>Take 5-10 minutes to either re-read this part of Broussard, or to explain it to all group members. </a:t>
            </a:r>
          </a:p>
          <a:p>
            <a:endParaRPr lang="en-US" sz="2000" dirty="0"/>
          </a:p>
          <a:p>
            <a:r>
              <a:rPr lang="en-US" sz="2000" dirty="0"/>
              <a:t>Then:</a:t>
            </a:r>
          </a:p>
          <a:p>
            <a:r>
              <a:rPr lang="en-US" sz="2000" dirty="0"/>
              <a:t>In groups, make a list of:</a:t>
            </a:r>
          </a:p>
          <a:p>
            <a:endParaRPr lang="en-US" sz="2000" dirty="0"/>
          </a:p>
          <a:p>
            <a:pPr marL="342900" indent="-342900">
              <a:buAutoNum type="arabicPeriod"/>
            </a:pPr>
            <a:r>
              <a:rPr lang="en-US" sz="2000" dirty="0"/>
              <a:t>The specific ways that Broussard cleaned her data</a:t>
            </a:r>
          </a:p>
          <a:p>
            <a:endParaRPr lang="en-US" sz="2000" dirty="0"/>
          </a:p>
          <a:p>
            <a:pPr marL="342900" indent="-342900">
              <a:buAutoNum type="arabicPeriod"/>
            </a:pPr>
            <a:r>
              <a:rPr lang="en-US" sz="2000" dirty="0"/>
              <a:t>The ways in which the Titanic data was still “dirty” – despite this cleaning. What “human factors” remain? What choices did she make that you might make differently? </a:t>
            </a:r>
          </a:p>
          <a:p>
            <a:endParaRPr lang="en-US" sz="2000" dirty="0"/>
          </a:p>
          <a:p>
            <a:pPr marL="342900" indent="-342900">
              <a:buAutoNum type="arabicPeriod"/>
            </a:pPr>
            <a:r>
              <a:rPr lang="en-US" sz="2000" dirty="0"/>
              <a:t>Imagine a data set about World War I. Then think of a statistic you’d like to generate with it, similar to what Broussard did with the Titanic data. </a:t>
            </a:r>
          </a:p>
          <a:p>
            <a:endParaRPr lang="en-US" sz="2000" dirty="0"/>
          </a:p>
        </p:txBody>
      </p:sp>
      <p:sp>
        <p:nvSpPr>
          <p:cNvPr id="7" name="TextBox 6">
            <a:extLst>
              <a:ext uri="{FF2B5EF4-FFF2-40B4-BE49-F238E27FC236}">
                <a16:creationId xmlns:a16="http://schemas.microsoft.com/office/drawing/2014/main" id="{93B39CB4-D305-224F-ADFE-221D7021D943}"/>
              </a:ext>
            </a:extLst>
          </p:cNvPr>
          <p:cNvSpPr txBox="1"/>
          <p:nvPr/>
        </p:nvSpPr>
        <p:spPr>
          <a:xfrm>
            <a:off x="973431" y="5686745"/>
            <a:ext cx="4475899" cy="769441"/>
          </a:xfrm>
          <a:prstGeom prst="rect">
            <a:avLst/>
          </a:prstGeom>
          <a:noFill/>
        </p:spPr>
        <p:txBody>
          <a:bodyPr wrap="square" rtlCol="0">
            <a:spAutoFit/>
          </a:bodyPr>
          <a:lstStyle/>
          <a:p>
            <a:r>
              <a:rPr lang="en-US" sz="1100" dirty="0"/>
              <a:t>FYI, </a:t>
            </a:r>
            <a:r>
              <a:rPr lang="en-US" sz="1100" i="1" dirty="0"/>
              <a:t>Smithsonian Magazine </a:t>
            </a:r>
            <a:r>
              <a:rPr lang="en-US" sz="1100" dirty="0"/>
              <a:t>and</a:t>
            </a:r>
            <a:r>
              <a:rPr lang="en-US" sz="1100" i="1" dirty="0"/>
              <a:t> </a:t>
            </a:r>
            <a:r>
              <a:rPr lang="en-US" sz="1100" i="1" dirty="0" err="1"/>
              <a:t>Mythbusters</a:t>
            </a:r>
            <a:r>
              <a:rPr lang="en-US" sz="1100" i="1" dirty="0"/>
              <a:t> </a:t>
            </a:r>
            <a:r>
              <a:rPr lang="en-US" sz="1100" dirty="0"/>
              <a:t>say “It’s Definitive: Rose and Jack Could Both Have Survived in Titanic.”</a:t>
            </a:r>
          </a:p>
          <a:p>
            <a:r>
              <a:rPr lang="en-US" sz="1100" dirty="0">
                <a:hlinkClick r:id="rId3"/>
              </a:rPr>
              <a:t>https://www.smithsonianmag.com/smart-news/its-definitive-rose-and-jack-could-both-have-survived-in-titanic-66108527/</a:t>
            </a:r>
            <a:r>
              <a:rPr lang="en-US" sz="1100" dirty="0"/>
              <a:t> </a:t>
            </a:r>
          </a:p>
        </p:txBody>
      </p:sp>
    </p:spTree>
    <p:extLst>
      <p:ext uri="{BB962C8B-B14F-4D97-AF65-F5344CB8AC3E}">
        <p14:creationId xmlns:p14="http://schemas.microsoft.com/office/powerpoint/2010/main" val="425905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916E-6495-1341-BD51-DCC13A8C7348}"/>
              </a:ext>
            </a:extLst>
          </p:cNvPr>
          <p:cNvSpPr>
            <a:spLocks noGrp="1"/>
          </p:cNvSpPr>
          <p:nvPr>
            <p:ph type="title"/>
          </p:nvPr>
        </p:nvSpPr>
        <p:spPr>
          <a:xfrm>
            <a:off x="771525" y="0"/>
            <a:ext cx="9601200" cy="1485900"/>
          </a:xfrm>
        </p:spPr>
        <p:txBody>
          <a:bodyPr>
            <a:normAutofit/>
          </a:bodyPr>
          <a:lstStyle/>
          <a:p>
            <a:r>
              <a:rPr lang="en-US" sz="3600" dirty="0"/>
              <a:t>Machine Guns in WWI – </a:t>
            </a:r>
            <a:br>
              <a:rPr lang="en-US" sz="3600" dirty="0"/>
            </a:br>
            <a:endParaRPr lang="en-US" sz="3600" dirty="0"/>
          </a:p>
        </p:txBody>
      </p:sp>
      <p:pic>
        <p:nvPicPr>
          <p:cNvPr id="4" name="Content Placeholder 3">
            <a:extLst>
              <a:ext uri="{FF2B5EF4-FFF2-40B4-BE49-F238E27FC236}">
                <a16:creationId xmlns:a16="http://schemas.microsoft.com/office/drawing/2014/main" id="{7107BB02-7592-B544-BBBE-EEC10A70D953}"/>
              </a:ext>
            </a:extLst>
          </p:cNvPr>
          <p:cNvPicPr>
            <a:picLocks noGrp="1" noChangeAspect="1"/>
          </p:cNvPicPr>
          <p:nvPr>
            <p:ph idx="1"/>
          </p:nvPr>
        </p:nvPicPr>
        <p:blipFill>
          <a:blip r:embed="rId2"/>
          <a:stretch>
            <a:fillRect/>
          </a:stretch>
        </p:blipFill>
        <p:spPr>
          <a:xfrm>
            <a:off x="1069919" y="742950"/>
            <a:ext cx="4502206" cy="5381625"/>
          </a:xfrm>
          <a:prstGeom prst="rect">
            <a:avLst/>
          </a:prstGeom>
        </p:spPr>
      </p:pic>
      <p:sp>
        <p:nvSpPr>
          <p:cNvPr id="5" name="TextBox 4">
            <a:extLst>
              <a:ext uri="{FF2B5EF4-FFF2-40B4-BE49-F238E27FC236}">
                <a16:creationId xmlns:a16="http://schemas.microsoft.com/office/drawing/2014/main" id="{86B0D948-92BC-6143-ADED-F746E64FBE8B}"/>
              </a:ext>
            </a:extLst>
          </p:cNvPr>
          <p:cNvSpPr txBox="1"/>
          <p:nvPr/>
        </p:nvSpPr>
        <p:spPr>
          <a:xfrm>
            <a:off x="1069919" y="6211669"/>
            <a:ext cx="4502206" cy="646331"/>
          </a:xfrm>
          <a:prstGeom prst="rect">
            <a:avLst/>
          </a:prstGeom>
          <a:noFill/>
        </p:spPr>
        <p:txBody>
          <a:bodyPr wrap="square" rtlCol="0">
            <a:spAutoFit/>
          </a:bodyPr>
          <a:lstStyle/>
          <a:p>
            <a:r>
              <a:rPr lang="en-US" dirty="0"/>
              <a:t>Cristopher RW </a:t>
            </a:r>
            <a:r>
              <a:rPr lang="en-US" dirty="0" err="1"/>
              <a:t>Nevinson</a:t>
            </a:r>
            <a:r>
              <a:rPr lang="en-US" dirty="0"/>
              <a:t>, </a:t>
            </a:r>
            <a:r>
              <a:rPr lang="en-US" i="1" dirty="0"/>
              <a:t>La Mitrailleuse </a:t>
            </a:r>
            <a:r>
              <a:rPr lang="en-US" dirty="0"/>
              <a:t>(1915)</a:t>
            </a:r>
          </a:p>
        </p:txBody>
      </p:sp>
      <p:pic>
        <p:nvPicPr>
          <p:cNvPr id="6" name="Picture 5">
            <a:extLst>
              <a:ext uri="{FF2B5EF4-FFF2-40B4-BE49-F238E27FC236}">
                <a16:creationId xmlns:a16="http://schemas.microsoft.com/office/drawing/2014/main" id="{6E5CAFA0-8893-0D4A-9437-C3E05D6E2AEC}"/>
              </a:ext>
            </a:extLst>
          </p:cNvPr>
          <p:cNvPicPr>
            <a:picLocks noChangeAspect="1"/>
          </p:cNvPicPr>
          <p:nvPr/>
        </p:nvPicPr>
        <p:blipFill>
          <a:blip r:embed="rId3"/>
          <a:stretch>
            <a:fillRect/>
          </a:stretch>
        </p:blipFill>
        <p:spPr>
          <a:xfrm>
            <a:off x="6296025" y="876983"/>
            <a:ext cx="5410346" cy="3723591"/>
          </a:xfrm>
          <a:prstGeom prst="rect">
            <a:avLst/>
          </a:prstGeom>
        </p:spPr>
      </p:pic>
    </p:spTree>
    <p:extLst>
      <p:ext uri="{BB962C8B-B14F-4D97-AF65-F5344CB8AC3E}">
        <p14:creationId xmlns:p14="http://schemas.microsoft.com/office/powerpoint/2010/main" val="143016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26ED-C733-1F43-BA2F-F4387951AD11}"/>
              </a:ext>
            </a:extLst>
          </p:cNvPr>
          <p:cNvSpPr>
            <a:spLocks noGrp="1"/>
          </p:cNvSpPr>
          <p:nvPr>
            <p:ph type="title"/>
          </p:nvPr>
        </p:nvSpPr>
        <p:spPr>
          <a:xfrm>
            <a:off x="692288" y="71438"/>
            <a:ext cx="9601200" cy="1485900"/>
          </a:xfrm>
        </p:spPr>
        <p:txBody>
          <a:bodyPr>
            <a:normAutofit/>
          </a:bodyPr>
          <a:lstStyle/>
          <a:p>
            <a:r>
              <a:rPr lang="en-US" sz="3600" dirty="0"/>
              <a:t>Shelling in WWI</a:t>
            </a:r>
          </a:p>
        </p:txBody>
      </p:sp>
      <p:pic>
        <p:nvPicPr>
          <p:cNvPr id="7" name="Content Placeholder 3">
            <a:extLst>
              <a:ext uri="{FF2B5EF4-FFF2-40B4-BE49-F238E27FC236}">
                <a16:creationId xmlns:a16="http://schemas.microsoft.com/office/drawing/2014/main" id="{FF033A9F-536B-C642-B057-062296EABB79}"/>
              </a:ext>
            </a:extLst>
          </p:cNvPr>
          <p:cNvPicPr>
            <a:picLocks noGrp="1" noChangeAspect="1"/>
          </p:cNvPicPr>
          <p:nvPr>
            <p:ph idx="1"/>
          </p:nvPr>
        </p:nvPicPr>
        <p:blipFill>
          <a:blip r:embed="rId2"/>
          <a:stretch>
            <a:fillRect/>
          </a:stretch>
        </p:blipFill>
        <p:spPr>
          <a:xfrm>
            <a:off x="926962" y="1200150"/>
            <a:ext cx="5618127" cy="4481512"/>
          </a:xfrm>
          <a:prstGeom prst="rect">
            <a:avLst/>
          </a:prstGeom>
        </p:spPr>
      </p:pic>
      <p:pic>
        <p:nvPicPr>
          <p:cNvPr id="8" name="Picture 7">
            <a:extLst>
              <a:ext uri="{FF2B5EF4-FFF2-40B4-BE49-F238E27FC236}">
                <a16:creationId xmlns:a16="http://schemas.microsoft.com/office/drawing/2014/main" id="{918CFCDE-AD15-0047-B0B0-182312283094}"/>
              </a:ext>
            </a:extLst>
          </p:cNvPr>
          <p:cNvPicPr>
            <a:picLocks noChangeAspect="1"/>
          </p:cNvPicPr>
          <p:nvPr/>
        </p:nvPicPr>
        <p:blipFill>
          <a:blip r:embed="rId3"/>
          <a:stretch>
            <a:fillRect/>
          </a:stretch>
        </p:blipFill>
        <p:spPr>
          <a:xfrm>
            <a:off x="6935788" y="2300287"/>
            <a:ext cx="4966822" cy="4341503"/>
          </a:xfrm>
          <a:prstGeom prst="rect">
            <a:avLst/>
          </a:prstGeom>
        </p:spPr>
      </p:pic>
    </p:spTree>
    <p:extLst>
      <p:ext uri="{BB962C8B-B14F-4D97-AF65-F5344CB8AC3E}">
        <p14:creationId xmlns:p14="http://schemas.microsoft.com/office/powerpoint/2010/main" val="116223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F0ABC88-6A0F-AA46-834A-F7905C7DDB40}"/>
              </a:ext>
            </a:extLst>
          </p:cNvPr>
          <p:cNvPicPr>
            <a:picLocks noGrp="1" noChangeAspect="1"/>
          </p:cNvPicPr>
          <p:nvPr>
            <p:ph idx="1"/>
          </p:nvPr>
        </p:nvPicPr>
        <p:blipFill>
          <a:blip r:embed="rId2"/>
          <a:stretch>
            <a:fillRect/>
          </a:stretch>
        </p:blipFill>
        <p:spPr>
          <a:xfrm>
            <a:off x="172437" y="1176879"/>
            <a:ext cx="3954601" cy="5186363"/>
          </a:xfrm>
          <a:prstGeom prst="rect">
            <a:avLst/>
          </a:prstGeom>
          <a:ln w="38100">
            <a:solidFill>
              <a:schemeClr val="tx2"/>
            </a:solidFill>
          </a:ln>
        </p:spPr>
      </p:pic>
      <p:pic>
        <p:nvPicPr>
          <p:cNvPr id="9" name="Picture 8">
            <a:extLst>
              <a:ext uri="{FF2B5EF4-FFF2-40B4-BE49-F238E27FC236}">
                <a16:creationId xmlns:a16="http://schemas.microsoft.com/office/drawing/2014/main" id="{B001EF3B-13CA-4446-B614-49DCDA2C6961}"/>
              </a:ext>
            </a:extLst>
          </p:cNvPr>
          <p:cNvPicPr>
            <a:picLocks noChangeAspect="1"/>
          </p:cNvPicPr>
          <p:nvPr/>
        </p:nvPicPr>
        <p:blipFill>
          <a:blip r:embed="rId3"/>
          <a:stretch>
            <a:fillRect/>
          </a:stretch>
        </p:blipFill>
        <p:spPr>
          <a:xfrm>
            <a:off x="6505118" y="2391705"/>
            <a:ext cx="5695036" cy="4680607"/>
          </a:xfrm>
          <a:prstGeom prst="rect">
            <a:avLst/>
          </a:prstGeom>
          <a:ln w="38100">
            <a:solidFill>
              <a:schemeClr val="tx2"/>
            </a:solidFill>
          </a:ln>
        </p:spPr>
      </p:pic>
      <p:pic>
        <p:nvPicPr>
          <p:cNvPr id="8" name="Picture 7">
            <a:extLst>
              <a:ext uri="{FF2B5EF4-FFF2-40B4-BE49-F238E27FC236}">
                <a16:creationId xmlns:a16="http://schemas.microsoft.com/office/drawing/2014/main" id="{F804EED6-868E-A845-9259-25725E16E2CD}"/>
              </a:ext>
            </a:extLst>
          </p:cNvPr>
          <p:cNvPicPr>
            <a:picLocks noChangeAspect="1"/>
          </p:cNvPicPr>
          <p:nvPr/>
        </p:nvPicPr>
        <p:blipFill>
          <a:blip r:embed="rId4"/>
          <a:stretch>
            <a:fillRect/>
          </a:stretch>
        </p:blipFill>
        <p:spPr>
          <a:xfrm>
            <a:off x="3657600" y="-348948"/>
            <a:ext cx="5695036" cy="4233310"/>
          </a:xfrm>
          <a:prstGeom prst="rect">
            <a:avLst/>
          </a:prstGeom>
          <a:ln w="38100">
            <a:solidFill>
              <a:schemeClr val="tx2"/>
            </a:solidFill>
          </a:ln>
        </p:spPr>
      </p:pic>
    </p:spTree>
    <p:extLst>
      <p:ext uri="{BB962C8B-B14F-4D97-AF65-F5344CB8AC3E}">
        <p14:creationId xmlns:p14="http://schemas.microsoft.com/office/powerpoint/2010/main" val="218141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AC94E-C3E6-5A48-8B64-4F8681E3A88C}"/>
              </a:ext>
            </a:extLst>
          </p:cNvPr>
          <p:cNvPicPr>
            <a:picLocks noChangeAspect="1"/>
          </p:cNvPicPr>
          <p:nvPr/>
        </p:nvPicPr>
        <p:blipFill>
          <a:blip r:embed="rId2"/>
          <a:stretch>
            <a:fillRect/>
          </a:stretch>
        </p:blipFill>
        <p:spPr>
          <a:xfrm>
            <a:off x="0" y="0"/>
            <a:ext cx="6096000" cy="4759084"/>
          </a:xfrm>
          <a:prstGeom prst="rect">
            <a:avLst/>
          </a:prstGeom>
        </p:spPr>
      </p:pic>
      <p:pic>
        <p:nvPicPr>
          <p:cNvPr id="5" name="Picture 4">
            <a:extLst>
              <a:ext uri="{FF2B5EF4-FFF2-40B4-BE49-F238E27FC236}">
                <a16:creationId xmlns:a16="http://schemas.microsoft.com/office/drawing/2014/main" id="{7BCF3035-D5D7-D74B-A816-2FA7744156FA}"/>
              </a:ext>
            </a:extLst>
          </p:cNvPr>
          <p:cNvPicPr>
            <a:picLocks noChangeAspect="1"/>
          </p:cNvPicPr>
          <p:nvPr/>
        </p:nvPicPr>
        <p:blipFill>
          <a:blip r:embed="rId3"/>
          <a:stretch>
            <a:fillRect/>
          </a:stretch>
        </p:blipFill>
        <p:spPr>
          <a:xfrm>
            <a:off x="6096000" y="2496351"/>
            <a:ext cx="6078953" cy="4361649"/>
          </a:xfrm>
          <a:prstGeom prst="rect">
            <a:avLst/>
          </a:prstGeom>
        </p:spPr>
      </p:pic>
    </p:spTree>
    <p:extLst>
      <p:ext uri="{BB962C8B-B14F-4D97-AF65-F5344CB8AC3E}">
        <p14:creationId xmlns:p14="http://schemas.microsoft.com/office/powerpoint/2010/main" val="231926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7E3B-DA1E-7046-9970-CA833D5313A6}"/>
              </a:ext>
            </a:extLst>
          </p:cNvPr>
          <p:cNvSpPr>
            <a:spLocks noGrp="1"/>
          </p:cNvSpPr>
          <p:nvPr>
            <p:ph type="title"/>
          </p:nvPr>
        </p:nvSpPr>
        <p:spPr>
          <a:xfrm>
            <a:off x="1503156" y="5619752"/>
            <a:ext cx="9888743" cy="895018"/>
          </a:xfrm>
        </p:spPr>
        <p:txBody>
          <a:bodyPr>
            <a:normAutofit/>
          </a:bodyPr>
          <a:lstStyle/>
          <a:p>
            <a:r>
              <a:rPr lang="en-US" sz="2200" dirty="0"/>
              <a:t>Right: Reproduction of the </a:t>
            </a:r>
            <a:r>
              <a:rPr lang="en-US" sz="2200" i="1" dirty="0"/>
              <a:t>Turtle </a:t>
            </a:r>
            <a:r>
              <a:rPr lang="en-US" sz="2200" dirty="0"/>
              <a:t>(American Revolutionary War)</a:t>
            </a:r>
            <a:br>
              <a:rPr lang="en-US" sz="2200" dirty="0"/>
            </a:br>
            <a:r>
              <a:rPr lang="en-US" sz="2200" dirty="0"/>
              <a:t>Left: Diagram of the interior of a German sub (U-Boat) in the First World War</a:t>
            </a:r>
          </a:p>
        </p:txBody>
      </p:sp>
      <p:sp>
        <p:nvSpPr>
          <p:cNvPr id="3" name="Content Placeholder 2">
            <a:extLst>
              <a:ext uri="{FF2B5EF4-FFF2-40B4-BE49-F238E27FC236}">
                <a16:creationId xmlns:a16="http://schemas.microsoft.com/office/drawing/2014/main" id="{9AB48516-4E01-FC4A-9238-9C451624521B}"/>
              </a:ext>
            </a:extLst>
          </p:cNvPr>
          <p:cNvSpPr>
            <a:spLocks noGrp="1"/>
          </p:cNvSpPr>
          <p:nvPr>
            <p:ph sz="half" idx="1"/>
          </p:nvPr>
        </p:nvSpPr>
        <p:spPr>
          <a:xfrm>
            <a:off x="1218812" y="433137"/>
            <a:ext cx="4103960" cy="805111"/>
          </a:xfrm>
        </p:spPr>
        <p:txBody>
          <a:bodyPr/>
          <a:lstStyle/>
          <a:p>
            <a:pPr marL="0" indent="0">
              <a:buNone/>
            </a:pPr>
            <a:r>
              <a:rPr lang="en-US" b="1" dirty="0"/>
              <a:t>The submarine </a:t>
            </a:r>
          </a:p>
        </p:txBody>
      </p:sp>
      <p:pic>
        <p:nvPicPr>
          <p:cNvPr id="1026" name="Picture 2" descr="Full scale reproduction of the submarine Turtle from the Turtle Project (2007).">
            <a:extLst>
              <a:ext uri="{FF2B5EF4-FFF2-40B4-BE49-F238E27FC236}">
                <a16:creationId xmlns:a16="http://schemas.microsoft.com/office/drawing/2014/main" id="{A1E48E3F-16D8-7F4F-91A9-8EA8D8B01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812" y="1395044"/>
            <a:ext cx="3373393" cy="2243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W1 U-boat">
            <a:extLst>
              <a:ext uri="{FF2B5EF4-FFF2-40B4-BE49-F238E27FC236}">
                <a16:creationId xmlns:a16="http://schemas.microsoft.com/office/drawing/2014/main" id="{4614E65A-659C-AA42-A70E-BCAC90319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65" y="835692"/>
            <a:ext cx="6887277" cy="38730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6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A495A-CC30-674D-80C7-766CD2A9C300}"/>
              </a:ext>
            </a:extLst>
          </p:cNvPr>
          <p:cNvPicPr>
            <a:picLocks noChangeAspect="1"/>
          </p:cNvPicPr>
          <p:nvPr/>
        </p:nvPicPr>
        <p:blipFill>
          <a:blip r:embed="rId2"/>
          <a:stretch>
            <a:fillRect/>
          </a:stretch>
        </p:blipFill>
        <p:spPr>
          <a:xfrm>
            <a:off x="781859" y="1232035"/>
            <a:ext cx="5142130" cy="3811604"/>
          </a:xfrm>
          <a:prstGeom prst="rect">
            <a:avLst/>
          </a:prstGeom>
        </p:spPr>
      </p:pic>
      <p:pic>
        <p:nvPicPr>
          <p:cNvPr id="5" name="Picture 4">
            <a:extLst>
              <a:ext uri="{FF2B5EF4-FFF2-40B4-BE49-F238E27FC236}">
                <a16:creationId xmlns:a16="http://schemas.microsoft.com/office/drawing/2014/main" id="{645CAD12-BD4A-3A48-8400-842F572B9211}"/>
              </a:ext>
            </a:extLst>
          </p:cNvPr>
          <p:cNvPicPr>
            <a:picLocks noChangeAspect="1"/>
          </p:cNvPicPr>
          <p:nvPr/>
        </p:nvPicPr>
        <p:blipFill>
          <a:blip r:embed="rId3"/>
          <a:stretch>
            <a:fillRect/>
          </a:stretch>
        </p:blipFill>
        <p:spPr>
          <a:xfrm>
            <a:off x="6451600" y="2425258"/>
            <a:ext cx="5740400" cy="4432741"/>
          </a:xfrm>
          <a:prstGeom prst="rect">
            <a:avLst/>
          </a:prstGeom>
        </p:spPr>
      </p:pic>
      <p:sp>
        <p:nvSpPr>
          <p:cNvPr id="6" name="TextBox 5">
            <a:extLst>
              <a:ext uri="{FF2B5EF4-FFF2-40B4-BE49-F238E27FC236}">
                <a16:creationId xmlns:a16="http://schemas.microsoft.com/office/drawing/2014/main" id="{8148BC01-070E-BC4C-A6F7-76CB013EE59F}"/>
              </a:ext>
            </a:extLst>
          </p:cNvPr>
          <p:cNvSpPr txBox="1"/>
          <p:nvPr/>
        </p:nvSpPr>
        <p:spPr>
          <a:xfrm>
            <a:off x="781859" y="5872115"/>
            <a:ext cx="3860800" cy="338554"/>
          </a:xfrm>
          <a:prstGeom prst="rect">
            <a:avLst/>
          </a:prstGeom>
          <a:noFill/>
        </p:spPr>
        <p:txBody>
          <a:bodyPr wrap="square" rtlCol="0">
            <a:spAutoFit/>
          </a:bodyPr>
          <a:lstStyle/>
          <a:p>
            <a:r>
              <a:rPr lang="en-US" sz="1600" dirty="0" err="1"/>
              <a:t>Muirhead</a:t>
            </a:r>
            <a:r>
              <a:rPr lang="en-US" sz="1600" dirty="0"/>
              <a:t> Bone, </a:t>
            </a:r>
            <a:r>
              <a:rPr lang="en-US" sz="1600" i="1" dirty="0"/>
              <a:t>Tanks </a:t>
            </a:r>
            <a:r>
              <a:rPr lang="en-US" sz="1600" dirty="0"/>
              <a:t>(1918)</a:t>
            </a:r>
          </a:p>
        </p:txBody>
      </p:sp>
      <p:sp>
        <p:nvSpPr>
          <p:cNvPr id="7" name="TextBox 6">
            <a:extLst>
              <a:ext uri="{FF2B5EF4-FFF2-40B4-BE49-F238E27FC236}">
                <a16:creationId xmlns:a16="http://schemas.microsoft.com/office/drawing/2014/main" id="{0F9C2FE0-80B3-D24B-95E4-A073A6843428}"/>
              </a:ext>
            </a:extLst>
          </p:cNvPr>
          <p:cNvSpPr txBox="1"/>
          <p:nvPr/>
        </p:nvSpPr>
        <p:spPr>
          <a:xfrm>
            <a:off x="9412014" y="2086704"/>
            <a:ext cx="2779986" cy="338554"/>
          </a:xfrm>
          <a:prstGeom prst="rect">
            <a:avLst/>
          </a:prstGeom>
          <a:noFill/>
        </p:spPr>
        <p:txBody>
          <a:bodyPr wrap="square" rtlCol="0">
            <a:spAutoFit/>
          </a:bodyPr>
          <a:lstStyle/>
          <a:p>
            <a:pPr algn="r"/>
            <a:r>
              <a:rPr lang="en-US" sz="1600" dirty="0"/>
              <a:t>Paul Nash, </a:t>
            </a:r>
            <a:r>
              <a:rPr lang="en-US" sz="1600" i="1" dirty="0"/>
              <a:t>Wire </a:t>
            </a:r>
            <a:r>
              <a:rPr lang="en-US" sz="1600" dirty="0"/>
              <a:t>(1918)</a:t>
            </a:r>
          </a:p>
        </p:txBody>
      </p:sp>
      <p:sp>
        <p:nvSpPr>
          <p:cNvPr id="2" name="TextBox 1">
            <a:extLst>
              <a:ext uri="{FF2B5EF4-FFF2-40B4-BE49-F238E27FC236}">
                <a16:creationId xmlns:a16="http://schemas.microsoft.com/office/drawing/2014/main" id="{6A07F3E4-A42E-D44C-842F-A8FB627995E1}"/>
              </a:ext>
            </a:extLst>
          </p:cNvPr>
          <p:cNvSpPr txBox="1"/>
          <p:nvPr/>
        </p:nvSpPr>
        <p:spPr>
          <a:xfrm>
            <a:off x="1126156" y="250257"/>
            <a:ext cx="4456497" cy="369332"/>
          </a:xfrm>
          <a:prstGeom prst="rect">
            <a:avLst/>
          </a:prstGeom>
          <a:noFill/>
        </p:spPr>
        <p:txBody>
          <a:bodyPr wrap="square" rtlCol="0">
            <a:spAutoFit/>
          </a:bodyPr>
          <a:lstStyle/>
          <a:p>
            <a:r>
              <a:rPr lang="en-US" dirty="0"/>
              <a:t>Tanks &amp; trucks </a:t>
            </a:r>
          </a:p>
        </p:txBody>
      </p:sp>
    </p:spTree>
    <p:extLst>
      <p:ext uri="{BB962C8B-B14F-4D97-AF65-F5344CB8AC3E}">
        <p14:creationId xmlns:p14="http://schemas.microsoft.com/office/powerpoint/2010/main" val="89536140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3075</TotalTime>
  <Words>1886</Words>
  <Application>Microsoft Macintosh PowerPoint</Application>
  <PresentationFormat>Widescreen</PresentationFormat>
  <Paragraphs>151</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Aharoni</vt:lpstr>
      <vt:lpstr>Arial</vt:lpstr>
      <vt:lpstr>Calibri</vt:lpstr>
      <vt:lpstr>Courier New</vt:lpstr>
      <vt:lpstr>Franklin Gothic Book</vt:lpstr>
      <vt:lpstr>SabonLTStd</vt:lpstr>
      <vt:lpstr>Crop</vt:lpstr>
      <vt:lpstr>Technology in WWI /  Digital workshop 2</vt:lpstr>
      <vt:lpstr>Outline &amp; Key Terms</vt:lpstr>
      <vt:lpstr>PowerPoint Presentation</vt:lpstr>
      <vt:lpstr>Machine Guns in WWI –  </vt:lpstr>
      <vt:lpstr>Shelling in WWI</vt:lpstr>
      <vt:lpstr>PowerPoint Presentation</vt:lpstr>
      <vt:lpstr>PowerPoint Presentation</vt:lpstr>
      <vt:lpstr>Right: Reproduction of the Turtle (American Revolutionary War) Left: Diagram of the interior of a German sub (U-Boat) in the First World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Analyzing and visualizing historical data</vt:lpstr>
      <vt:lpstr>PowerPoint Presentation</vt:lpstr>
      <vt:lpstr>PowerPoint Presentation</vt:lpstr>
      <vt:lpstr>PowerPoint Presentation</vt:lpstr>
      <vt:lpstr>Key elements of making machine learning happen:</vt:lpstr>
      <vt:lpstr>Key elements of making machine learning happen:</vt:lpstr>
      <vt:lpstr>PowerPoint Presentation</vt:lpstr>
      <vt:lpstr>Key elements of making machine learning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1916/ Digital workshop 2</dc:title>
  <dc:creator>Taylor M. Soja</dc:creator>
  <cp:lastModifiedBy>Laurie M.</cp:lastModifiedBy>
  <cp:revision>47</cp:revision>
  <dcterms:created xsi:type="dcterms:W3CDTF">2020-10-21T21:14:15Z</dcterms:created>
  <dcterms:modified xsi:type="dcterms:W3CDTF">2021-10-20T23:15:04Z</dcterms:modified>
</cp:coreProperties>
</file>