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8"/>
  </p:notesMasterIdLst>
  <p:sldIdLst>
    <p:sldId id="256" r:id="rId2"/>
    <p:sldId id="257" r:id="rId3"/>
    <p:sldId id="330" r:id="rId4"/>
    <p:sldId id="334" r:id="rId5"/>
    <p:sldId id="326" r:id="rId6"/>
    <p:sldId id="332" r:id="rId7"/>
    <p:sldId id="333" r:id="rId8"/>
    <p:sldId id="335" r:id="rId9"/>
    <p:sldId id="270" r:id="rId10"/>
    <p:sldId id="340" r:id="rId11"/>
    <p:sldId id="314" r:id="rId12"/>
    <p:sldId id="315" r:id="rId13"/>
    <p:sldId id="310" r:id="rId14"/>
    <p:sldId id="265" r:id="rId15"/>
    <p:sldId id="262" r:id="rId16"/>
    <p:sldId id="263" r:id="rId17"/>
    <p:sldId id="336" r:id="rId18"/>
    <p:sldId id="337" r:id="rId19"/>
    <p:sldId id="341" r:id="rId20"/>
    <p:sldId id="347" r:id="rId21"/>
    <p:sldId id="338" r:id="rId22"/>
    <p:sldId id="346" r:id="rId23"/>
    <p:sldId id="345" r:id="rId24"/>
    <p:sldId id="348" r:id="rId25"/>
    <p:sldId id="339" r:id="rId26"/>
    <p:sldId id="286" r:id="rId27"/>
    <p:sldId id="287" r:id="rId28"/>
    <p:sldId id="289" r:id="rId29"/>
    <p:sldId id="290" r:id="rId30"/>
    <p:sldId id="264" r:id="rId31"/>
    <p:sldId id="299" r:id="rId32"/>
    <p:sldId id="298" r:id="rId33"/>
    <p:sldId id="342" r:id="rId34"/>
    <p:sldId id="343" r:id="rId35"/>
    <p:sldId id="344" r:id="rId36"/>
    <p:sldId id="28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p:restoredTop sz="94620"/>
  </p:normalViewPr>
  <p:slideViewPr>
    <p:cSldViewPr snapToGrid="0" snapToObjects="1">
      <p:cViewPr varScale="1">
        <p:scale>
          <a:sx n="117" d="100"/>
          <a:sy n="117" d="100"/>
        </p:scale>
        <p:origin x="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11/1/21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C2BD0-B9CF-3F4A-B5FD-21EBB1B3738D}" type="slidenum">
              <a:rPr lang="en-US" smtClean="0"/>
              <a:t>8</a:t>
            </a:fld>
            <a:endParaRPr lang="en-US"/>
          </a:p>
        </p:txBody>
      </p:sp>
    </p:spTree>
    <p:extLst>
      <p:ext uri="{BB962C8B-B14F-4D97-AF65-F5344CB8AC3E}">
        <p14:creationId xmlns:p14="http://schemas.microsoft.com/office/powerpoint/2010/main" val="43969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Minginish</a:t>
            </a:r>
            <a:r>
              <a:rPr lang="en-US" dirty="0"/>
              <a:t> Isle of Skye</a:t>
            </a:r>
          </a:p>
        </p:txBody>
      </p:sp>
      <p:sp>
        <p:nvSpPr>
          <p:cNvPr id="4" name="Slide Number Placeholder 3"/>
          <p:cNvSpPr>
            <a:spLocks noGrp="1"/>
          </p:cNvSpPr>
          <p:nvPr>
            <p:ph type="sldNum" sz="quarter" idx="10"/>
          </p:nvPr>
        </p:nvSpPr>
        <p:spPr/>
        <p:txBody>
          <a:bodyPr/>
          <a:lstStyle/>
          <a:p>
            <a:fld id="{D86EFE58-F924-4244-8EA0-73D98139698D}" type="slidenum">
              <a:rPr lang="en-US" smtClean="0"/>
              <a:t>15</a:t>
            </a:fld>
            <a:endParaRPr lang="en-US"/>
          </a:p>
        </p:txBody>
      </p:sp>
    </p:spTree>
    <p:extLst>
      <p:ext uri="{BB962C8B-B14F-4D97-AF65-F5344CB8AC3E}">
        <p14:creationId xmlns:p14="http://schemas.microsoft.com/office/powerpoint/2010/main" val="376626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11/1/21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11/1/21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11/1/21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11/1/21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11/1/21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11/1/21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11/1/21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11/1/21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protokoll-inland.de/Webs/PI/EN/state-symbols/new-guardhouse/new-guardhouse-node.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1915127" y="1222397"/>
            <a:ext cx="8361229" cy="2098226"/>
          </a:xfrm>
        </p:spPr>
        <p:txBody>
          <a:bodyPr/>
          <a:lstStyle/>
          <a:p>
            <a:r>
              <a:rPr lang="en-US" dirty="0">
                <a:latin typeface="Aharoni" panose="02010803020104030203" pitchFamily="2" charset="-79"/>
                <a:cs typeface="Aharoni" panose="02010803020104030203" pitchFamily="2" charset="-79"/>
              </a:rPr>
              <a:t>Interwar</a:t>
            </a: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79904" y="3537378"/>
            <a:ext cx="6831673" cy="1086237"/>
          </a:xfrm>
        </p:spPr>
        <p:txBody>
          <a:bodyPr>
            <a:normAutofit fontScale="92500" lnSpcReduction="10000"/>
          </a:bodyPr>
          <a:lstStyle/>
          <a:p>
            <a:r>
              <a:rPr lang="en-US" dirty="0"/>
              <a:t>HSTCMP 202, DIGITAL WORLD WARS</a:t>
            </a:r>
          </a:p>
          <a:p>
            <a:endParaRPr lang="en-US" dirty="0"/>
          </a:p>
          <a:p>
            <a:r>
              <a:rPr lang="en-US" dirty="0"/>
              <a:t>Tuesday November 2 </a:t>
            </a:r>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A005BE-A8CA-8641-A927-43C07D05C694}"/>
              </a:ext>
            </a:extLst>
          </p:cNvPr>
          <p:cNvGraphicFramePr>
            <a:graphicFrameLocks noGrp="1"/>
          </p:cNvGraphicFramePr>
          <p:nvPr/>
        </p:nvGraphicFramePr>
        <p:xfrm>
          <a:off x="1214678" y="571500"/>
          <a:ext cx="4170122" cy="5232399"/>
        </p:xfrm>
        <a:graphic>
          <a:graphicData uri="http://schemas.openxmlformats.org/drawingml/2006/table">
            <a:tbl>
              <a:tblPr>
                <a:tableStyleId>{00A15C55-8517-42AA-B614-E9B94910E393}</a:tableStyleId>
              </a:tblPr>
              <a:tblGrid>
                <a:gridCol w="2085061">
                  <a:extLst>
                    <a:ext uri="{9D8B030D-6E8A-4147-A177-3AD203B41FA5}">
                      <a16:colId xmlns:a16="http://schemas.microsoft.com/office/drawing/2014/main" val="1179465126"/>
                    </a:ext>
                  </a:extLst>
                </a:gridCol>
                <a:gridCol w="2085061">
                  <a:extLst>
                    <a:ext uri="{9D8B030D-6E8A-4147-A177-3AD203B41FA5}">
                      <a16:colId xmlns:a16="http://schemas.microsoft.com/office/drawing/2014/main" val="833308004"/>
                    </a:ext>
                  </a:extLst>
                </a:gridCol>
              </a:tblGrid>
              <a:tr h="521853">
                <a:tc>
                  <a:txBody>
                    <a:bodyPr/>
                    <a:lstStyle/>
                    <a:p>
                      <a:pPr algn="ctr" fontAlgn="t"/>
                      <a:r>
                        <a:rPr lang="en-US" sz="1400" b="1" dirty="0">
                          <a:effectLst/>
                        </a:rPr>
                        <a:t>Belligerent Power</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1" dirty="0">
                          <a:effectLst/>
                        </a:rPr>
                        <a:t>Estimated Total War Dead</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3061697"/>
                  </a:ext>
                </a:extLst>
              </a:tr>
              <a:tr h="320227">
                <a:tc>
                  <a:txBody>
                    <a:bodyPr/>
                    <a:lstStyle/>
                    <a:p>
                      <a:pPr algn="l" fontAlgn="t"/>
                      <a:r>
                        <a:rPr lang="en-US" sz="1400" dirty="0">
                          <a:effectLst/>
                        </a:rPr>
                        <a:t>Russian Empire</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a:effectLst/>
                        </a:rPr>
                        <a:t>1,997,500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7462513"/>
                  </a:ext>
                </a:extLst>
              </a:tr>
              <a:tr h="273458">
                <a:tc>
                  <a:txBody>
                    <a:bodyPr/>
                    <a:lstStyle/>
                    <a:p>
                      <a:pPr algn="l" fontAlgn="t"/>
                      <a:r>
                        <a:rPr lang="en-US" sz="1400" dirty="0">
                          <a:effectLst/>
                        </a:rPr>
                        <a:t>France</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1, 327, 000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9046901"/>
                  </a:ext>
                </a:extLst>
              </a:tr>
              <a:tr h="521853">
                <a:tc>
                  <a:txBody>
                    <a:bodyPr/>
                    <a:lstStyle/>
                    <a:p>
                      <a:pPr algn="l" fontAlgn="t"/>
                      <a:r>
                        <a:rPr lang="en-US" sz="1400" dirty="0">
                          <a:effectLst/>
                        </a:rPr>
                        <a:t>French colonies</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Between 71,000 and 78,000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3862225"/>
                  </a:ext>
                </a:extLst>
              </a:tr>
              <a:tr h="320227">
                <a:tc>
                  <a:txBody>
                    <a:bodyPr/>
                    <a:lstStyle/>
                    <a:p>
                      <a:pPr algn="l" fontAlgn="t"/>
                      <a:r>
                        <a:rPr lang="en-US" sz="1400" dirty="0">
                          <a:effectLst/>
                        </a:rPr>
                        <a:t>Britain</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761,000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2539068"/>
                  </a:ext>
                </a:extLst>
              </a:tr>
              <a:tr h="1267037">
                <a:tc>
                  <a:txBody>
                    <a:bodyPr/>
                    <a:lstStyle/>
                    <a:p>
                      <a:pPr algn="l" fontAlgn="t"/>
                      <a:r>
                        <a:rPr lang="en-US" sz="1400" dirty="0">
                          <a:effectLst/>
                        </a:rPr>
                        <a:t>Australia, Canada, India, Newfoundland, New Zealand, South Africa, and other British colonies combined</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198,000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2386938"/>
                  </a:ext>
                </a:extLst>
              </a:tr>
              <a:tr h="273458">
                <a:tc>
                  <a:txBody>
                    <a:bodyPr/>
                    <a:lstStyle/>
                    <a:p>
                      <a:pPr algn="l" fontAlgn="t"/>
                      <a:r>
                        <a:rPr lang="en-US" sz="1400" dirty="0">
                          <a:effectLst/>
                        </a:rPr>
                        <a:t>Italy</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600,000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8450169"/>
                  </a:ext>
                </a:extLst>
              </a:tr>
              <a:tr h="320227">
                <a:tc>
                  <a:txBody>
                    <a:bodyPr/>
                    <a:lstStyle/>
                    <a:p>
                      <a:pPr algn="l" fontAlgn="t"/>
                      <a:r>
                        <a:rPr lang="en-US" sz="1400" dirty="0">
                          <a:effectLst/>
                        </a:rPr>
                        <a:t>United States</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87,900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7179691"/>
                  </a:ext>
                </a:extLst>
              </a:tr>
              <a:tr h="273458">
                <a:tc>
                  <a:txBody>
                    <a:bodyPr/>
                    <a:lstStyle/>
                    <a:p>
                      <a:pPr algn="l" fontAlgn="t"/>
                      <a:r>
                        <a:rPr lang="en-US" sz="1400">
                          <a:effectLst/>
                        </a:rPr>
                        <a:t>Japan</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300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6602108"/>
                  </a:ext>
                </a:extLst>
              </a:tr>
              <a:tr h="273458">
                <a:tc>
                  <a:txBody>
                    <a:bodyPr/>
                    <a:lstStyle/>
                    <a:p>
                      <a:pPr algn="l" fontAlgn="t"/>
                      <a:r>
                        <a:rPr lang="en-US" sz="1400" dirty="0">
                          <a:effectLst/>
                        </a:rPr>
                        <a:t>Romania</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250,700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0604408"/>
                  </a:ext>
                </a:extLst>
              </a:tr>
              <a:tr h="273458">
                <a:tc>
                  <a:txBody>
                    <a:bodyPr/>
                    <a:lstStyle/>
                    <a:p>
                      <a:pPr algn="l" fontAlgn="t"/>
                      <a:r>
                        <a:rPr lang="en-US" sz="1400">
                          <a:effectLst/>
                        </a:rPr>
                        <a:t>Serbia</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278,000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078079"/>
                  </a:ext>
                </a:extLst>
              </a:tr>
              <a:tr h="273458">
                <a:tc>
                  <a:txBody>
                    <a:bodyPr/>
                    <a:lstStyle/>
                    <a:p>
                      <a:pPr algn="l" fontAlgn="t"/>
                      <a:r>
                        <a:rPr lang="en-US" sz="1400">
                          <a:effectLst/>
                        </a:rPr>
                        <a:t>Belgium</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38,000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102140"/>
                  </a:ext>
                </a:extLst>
              </a:tr>
              <a:tr h="320227">
                <a:tc>
                  <a:txBody>
                    <a:bodyPr/>
                    <a:lstStyle/>
                    <a:p>
                      <a:pPr algn="l" fontAlgn="t"/>
                      <a:r>
                        <a:rPr lang="en-US" sz="1400" u="sng" dirty="0">
                          <a:effectLst/>
                        </a:rPr>
                        <a:t>Total Allied forces</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5,647,600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8157569"/>
                  </a:ext>
                </a:extLst>
              </a:tr>
            </a:tbl>
          </a:graphicData>
        </a:graphic>
      </p:graphicFrame>
      <p:graphicFrame>
        <p:nvGraphicFramePr>
          <p:cNvPr id="3" name="Table 2">
            <a:extLst>
              <a:ext uri="{FF2B5EF4-FFF2-40B4-BE49-F238E27FC236}">
                <a16:creationId xmlns:a16="http://schemas.microsoft.com/office/drawing/2014/main" id="{BBB75950-7222-4845-915E-6ABD7273E2C4}"/>
              </a:ext>
            </a:extLst>
          </p:cNvPr>
          <p:cNvGraphicFramePr>
            <a:graphicFrameLocks noGrp="1"/>
          </p:cNvGraphicFramePr>
          <p:nvPr/>
        </p:nvGraphicFramePr>
        <p:xfrm>
          <a:off x="6096000" y="824439"/>
          <a:ext cx="3448804" cy="4726519"/>
        </p:xfrm>
        <a:graphic>
          <a:graphicData uri="http://schemas.openxmlformats.org/drawingml/2006/table">
            <a:tbl>
              <a:tblPr>
                <a:tableStyleId>{00A15C55-8517-42AA-B614-E9B94910E393}</a:tableStyleId>
              </a:tblPr>
              <a:tblGrid>
                <a:gridCol w="1724402">
                  <a:extLst>
                    <a:ext uri="{9D8B030D-6E8A-4147-A177-3AD203B41FA5}">
                      <a16:colId xmlns:a16="http://schemas.microsoft.com/office/drawing/2014/main" val="3588577513"/>
                    </a:ext>
                  </a:extLst>
                </a:gridCol>
                <a:gridCol w="1724402">
                  <a:extLst>
                    <a:ext uri="{9D8B030D-6E8A-4147-A177-3AD203B41FA5}">
                      <a16:colId xmlns:a16="http://schemas.microsoft.com/office/drawing/2014/main" val="2744859656"/>
                    </a:ext>
                  </a:extLst>
                </a:gridCol>
              </a:tblGrid>
              <a:tr h="546100">
                <a:tc>
                  <a:txBody>
                    <a:bodyPr/>
                    <a:lstStyle/>
                    <a:p>
                      <a:pPr algn="ctr" fontAlgn="t"/>
                      <a:r>
                        <a:rPr lang="en-US" sz="1400" b="1" dirty="0">
                          <a:effectLst/>
                        </a:rPr>
                        <a:t>Belligerent Power</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1" dirty="0">
                          <a:effectLst/>
                        </a:rPr>
                        <a:t>Estimated Total War Dead</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9557019"/>
                  </a:ext>
                </a:extLst>
              </a:tr>
              <a:tr h="836083">
                <a:tc>
                  <a:txBody>
                    <a:bodyPr/>
                    <a:lstStyle/>
                    <a:p>
                      <a:pPr algn="l" fontAlgn="t"/>
                      <a:r>
                        <a:rPr lang="en-US" sz="1400" dirty="0">
                          <a:effectLst/>
                        </a:rPr>
                        <a:t>German Empire</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a:effectLst/>
                        </a:rPr>
                        <a:t>2,037,000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0915651"/>
                  </a:ext>
                </a:extLst>
              </a:tr>
              <a:tr h="1192288">
                <a:tc>
                  <a:txBody>
                    <a:bodyPr/>
                    <a:lstStyle/>
                    <a:p>
                      <a:pPr algn="l" fontAlgn="t"/>
                      <a:r>
                        <a:rPr lang="en-US" sz="1400" dirty="0">
                          <a:effectLst/>
                        </a:rPr>
                        <a:t>Austro-Hungarian Empire</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1,513,500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950788"/>
                  </a:ext>
                </a:extLst>
              </a:tr>
              <a:tr h="836083">
                <a:tc>
                  <a:txBody>
                    <a:bodyPr/>
                    <a:lstStyle/>
                    <a:p>
                      <a:pPr algn="l" fontAlgn="t"/>
                      <a:r>
                        <a:rPr lang="en-US" sz="1400" dirty="0">
                          <a:effectLst/>
                        </a:rPr>
                        <a:t>Ottoman Empire</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772,000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824053"/>
                  </a:ext>
                </a:extLst>
              </a:tr>
              <a:tr h="479882">
                <a:tc>
                  <a:txBody>
                    <a:bodyPr/>
                    <a:lstStyle/>
                    <a:p>
                      <a:pPr algn="l" fontAlgn="t"/>
                      <a:r>
                        <a:rPr lang="en-US" sz="1400" dirty="0">
                          <a:effectLst/>
                        </a:rPr>
                        <a:t>Bulgaria</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87,500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2775436"/>
                  </a:ext>
                </a:extLst>
              </a:tr>
              <a:tr h="836083">
                <a:tc>
                  <a:txBody>
                    <a:bodyPr/>
                    <a:lstStyle/>
                    <a:p>
                      <a:pPr algn="l" fontAlgn="t"/>
                      <a:r>
                        <a:rPr lang="en-US" sz="1400" u="sng" dirty="0">
                          <a:effectLst/>
                        </a:rPr>
                        <a:t>Total Central Powers</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dirty="0">
                          <a:effectLst/>
                        </a:rPr>
                        <a:t>4,410,000</a:t>
                      </a:r>
                    </a:p>
                  </a:txBody>
                  <a:tcPr marL="10764" marR="10764" marT="10764" marB="107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9101942"/>
                  </a:ext>
                </a:extLst>
              </a:tr>
            </a:tbl>
          </a:graphicData>
        </a:graphic>
      </p:graphicFrame>
      <p:sp>
        <p:nvSpPr>
          <p:cNvPr id="4" name="TextBox 3">
            <a:extLst>
              <a:ext uri="{FF2B5EF4-FFF2-40B4-BE49-F238E27FC236}">
                <a16:creationId xmlns:a16="http://schemas.microsoft.com/office/drawing/2014/main" id="{49CB4123-D490-4D4F-844C-87CB1DE34358}"/>
              </a:ext>
            </a:extLst>
          </p:cNvPr>
          <p:cNvSpPr txBox="1"/>
          <p:nvPr/>
        </p:nvSpPr>
        <p:spPr>
          <a:xfrm>
            <a:off x="749300" y="6396335"/>
            <a:ext cx="3771900" cy="461665"/>
          </a:xfrm>
          <a:prstGeom prst="rect">
            <a:avLst/>
          </a:prstGeom>
          <a:noFill/>
        </p:spPr>
        <p:txBody>
          <a:bodyPr wrap="square" rtlCol="0">
            <a:spAutoFit/>
          </a:bodyPr>
          <a:lstStyle/>
          <a:p>
            <a:r>
              <a:rPr lang="en-US" sz="1200" dirty="0"/>
              <a:t>Estimates from Antoine Prost, “War Losses” (2014) 1914-1918 Online</a:t>
            </a:r>
          </a:p>
        </p:txBody>
      </p:sp>
    </p:spTree>
    <p:extLst>
      <p:ext uri="{BB962C8B-B14F-4D97-AF65-F5344CB8AC3E}">
        <p14:creationId xmlns:p14="http://schemas.microsoft.com/office/powerpoint/2010/main" val="85237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3F1971-554A-AD41-BDD6-A212966256A2}"/>
              </a:ext>
            </a:extLst>
          </p:cNvPr>
          <p:cNvSpPr/>
          <p:nvPr/>
        </p:nvSpPr>
        <p:spPr>
          <a:xfrm>
            <a:off x="498929" y="570050"/>
            <a:ext cx="8955314" cy="3785652"/>
          </a:xfrm>
          <a:prstGeom prst="rect">
            <a:avLst/>
          </a:prstGeom>
        </p:spPr>
        <p:txBody>
          <a:bodyPr wrap="square">
            <a:spAutoFit/>
          </a:bodyPr>
          <a:lstStyle/>
          <a:p>
            <a:pPr marR="0" lvl="1">
              <a:spcBef>
                <a:spcPts val="0"/>
              </a:spcBef>
              <a:spcAft>
                <a:spcPts val="0"/>
              </a:spcAft>
            </a:pPr>
            <a:r>
              <a:rPr lang="en-US" sz="2400" dirty="0">
                <a:latin typeface="Gill Sans MT" panose="020B0502020104020203" pitchFamily="34" charset="77"/>
                <a:ea typeface="Calibri" panose="020F0502020204030204" pitchFamily="34" charset="0"/>
                <a:cs typeface="Times New Roman" panose="02020603050405020304" pitchFamily="18" charset="0"/>
              </a:rPr>
              <a:t>“I wonder whether you or any of your readers could give me any certain information as to what is or is going to be the official name for the present war. Those of us who have to record matters are in a difficulty with regard to it. The general opinion rather seems to point to the use of the term ‘European War,’ but this, of course, ignores a very important part of the fighting in which this country is concerned in China, South Africa,  Asiatic Turkey, and elsewhere.”</a:t>
            </a:r>
          </a:p>
          <a:p>
            <a:pPr marR="0" lvl="1">
              <a:spcBef>
                <a:spcPts val="0"/>
              </a:spcBef>
              <a:spcAft>
                <a:spcPts val="0"/>
              </a:spcAft>
            </a:pPr>
            <a:endParaRPr lang="en-US" sz="2400" dirty="0">
              <a:latin typeface="Gill Sans MT" panose="020B0502020104020203" pitchFamily="34" charset="77"/>
              <a:ea typeface="Calibri" panose="020F0502020204030204" pitchFamily="34" charset="0"/>
              <a:cs typeface="Times New Roman" panose="02020603050405020304" pitchFamily="18" charset="0"/>
            </a:endParaRPr>
          </a:p>
          <a:p>
            <a:pPr marR="0" lvl="1">
              <a:spcBef>
                <a:spcPts val="0"/>
              </a:spcBef>
              <a:spcAft>
                <a:spcPts val="0"/>
              </a:spcAft>
            </a:pPr>
            <a:r>
              <a:rPr lang="en-US" sz="2400" dirty="0">
                <a:latin typeface="Gill Sans MT" panose="020B0502020104020203" pitchFamily="34" charset="77"/>
                <a:ea typeface="Calibri" panose="020F0502020204030204" pitchFamily="34" charset="0"/>
                <a:cs typeface="Times New Roman" panose="02020603050405020304" pitchFamily="18" charset="0"/>
              </a:rPr>
              <a:t>H.G. Wells </a:t>
            </a:r>
          </a:p>
          <a:p>
            <a:pPr marR="0" lvl="1">
              <a:spcBef>
                <a:spcPts val="0"/>
              </a:spcBef>
              <a:spcAft>
                <a:spcPts val="0"/>
              </a:spcAft>
            </a:pPr>
            <a:r>
              <a:rPr lang="en-US" sz="2400" dirty="0">
                <a:effectLst/>
                <a:latin typeface="Gill Sans MT" panose="020B0502020104020203" pitchFamily="34" charset="77"/>
                <a:ea typeface="Calibri" panose="020F0502020204030204" pitchFamily="34" charset="0"/>
                <a:cs typeface="Times New Roman" panose="02020603050405020304" pitchFamily="18" charset="0"/>
              </a:rPr>
              <a:t>	</a:t>
            </a:r>
            <a:r>
              <a:rPr lang="en-US" sz="2400" i="1" dirty="0">
                <a:latin typeface="Gill Sans MT" panose="020B0502020104020203" pitchFamily="34" charset="77"/>
                <a:ea typeface="Calibri" panose="020F0502020204030204" pitchFamily="34" charset="0"/>
                <a:cs typeface="Times New Roman" panose="02020603050405020304" pitchFamily="18" charset="0"/>
              </a:rPr>
              <a:t>Times </a:t>
            </a:r>
            <a:r>
              <a:rPr lang="en-US" sz="2400" dirty="0">
                <a:latin typeface="Gill Sans MT" panose="020B0502020104020203" pitchFamily="34" charset="77"/>
                <a:ea typeface="Calibri" panose="020F0502020204030204" pitchFamily="34" charset="0"/>
                <a:cs typeface="Times New Roman" panose="02020603050405020304" pitchFamily="18" charset="0"/>
              </a:rPr>
              <a:t>(London), Jan. 15 1915</a:t>
            </a:r>
            <a:endParaRPr lang="en-US" sz="2400" dirty="0">
              <a:effectLst/>
              <a:latin typeface="Gill Sans MT" panose="020B0502020104020203" pitchFamily="34" charset="77"/>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B44E97F-345C-5D48-89C9-BE9EABF523D5}"/>
              </a:ext>
            </a:extLst>
          </p:cNvPr>
          <p:cNvSpPr/>
          <p:nvPr/>
        </p:nvSpPr>
        <p:spPr>
          <a:xfrm>
            <a:off x="3620380" y="4838086"/>
            <a:ext cx="8571620" cy="1200329"/>
          </a:xfrm>
          <a:prstGeom prst="rect">
            <a:avLst/>
          </a:prstGeom>
        </p:spPr>
        <p:txBody>
          <a:bodyPr wrap="square">
            <a:spAutoFit/>
          </a:bodyPr>
          <a:lstStyle/>
          <a:p>
            <a:pPr marR="0" lvl="1">
              <a:spcBef>
                <a:spcPts val="0"/>
              </a:spcBef>
              <a:spcAft>
                <a:spcPts val="0"/>
              </a:spcAft>
            </a:pPr>
            <a:r>
              <a:rPr lang="en-US" sz="2400" dirty="0">
                <a:latin typeface="Gill Sans MT" panose="020B0502020104020203" pitchFamily="34" charset="77"/>
                <a:ea typeface="Calibri" panose="020F0502020204030204" pitchFamily="34" charset="0"/>
                <a:cs typeface="Times New Roman" panose="02020603050405020304" pitchFamily="18" charset="0"/>
              </a:rPr>
              <a:t>“Surely no better name could be found for the present contest than the ‘Great War.’”</a:t>
            </a:r>
          </a:p>
          <a:p>
            <a:pPr marR="0" lvl="1">
              <a:spcBef>
                <a:spcPts val="0"/>
              </a:spcBef>
              <a:spcAft>
                <a:spcPts val="0"/>
              </a:spcAft>
            </a:pPr>
            <a:r>
              <a:rPr lang="en-US" sz="2400" i="1" dirty="0">
                <a:latin typeface="Gill Sans MT" panose="020B0502020104020203" pitchFamily="34" charset="77"/>
                <a:ea typeface="Calibri" panose="020F0502020204030204" pitchFamily="34" charset="0"/>
                <a:cs typeface="Times New Roman" panose="02020603050405020304" pitchFamily="18" charset="0"/>
              </a:rPr>
              <a:t>	Times </a:t>
            </a:r>
            <a:r>
              <a:rPr lang="en-US" sz="2400" dirty="0">
                <a:latin typeface="Gill Sans MT" panose="020B0502020104020203" pitchFamily="34" charset="77"/>
                <a:ea typeface="Calibri" panose="020F0502020204030204" pitchFamily="34" charset="0"/>
                <a:cs typeface="Times New Roman" panose="02020603050405020304" pitchFamily="18" charset="0"/>
              </a:rPr>
              <a:t>(London), Jan. 16 1915</a:t>
            </a:r>
            <a:endParaRPr lang="en-US" sz="2400" dirty="0">
              <a:effectLst/>
              <a:latin typeface="Gill Sans MT" panose="020B05020201040202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39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BDDBB-61FA-B24B-92D3-FE5BB46284FE}"/>
              </a:ext>
            </a:extLst>
          </p:cNvPr>
          <p:cNvPicPr>
            <a:picLocks noChangeAspect="1"/>
          </p:cNvPicPr>
          <p:nvPr/>
        </p:nvPicPr>
        <p:blipFill rotWithShape="1">
          <a:blip r:embed="rId2"/>
          <a:srcRect l="44577" t="17143" r="29365" b="14921"/>
          <a:stretch/>
        </p:blipFill>
        <p:spPr>
          <a:xfrm>
            <a:off x="3955143" y="0"/>
            <a:ext cx="4281715" cy="6976803"/>
          </a:xfrm>
          <a:prstGeom prst="rect">
            <a:avLst/>
          </a:prstGeom>
        </p:spPr>
      </p:pic>
    </p:spTree>
    <p:extLst>
      <p:ext uri="{BB962C8B-B14F-4D97-AF65-F5344CB8AC3E}">
        <p14:creationId xmlns:p14="http://schemas.microsoft.com/office/powerpoint/2010/main" val="392313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E63F1-1C21-1140-B11C-4E44051E084C}"/>
              </a:ext>
            </a:extLst>
          </p:cNvPr>
          <p:cNvPicPr>
            <a:picLocks noChangeAspect="1"/>
          </p:cNvPicPr>
          <p:nvPr/>
        </p:nvPicPr>
        <p:blipFill>
          <a:blip r:embed="rId2"/>
          <a:stretch>
            <a:fillRect/>
          </a:stretch>
        </p:blipFill>
        <p:spPr>
          <a:xfrm>
            <a:off x="704234" y="723899"/>
            <a:ext cx="11487765" cy="4744447"/>
          </a:xfrm>
          <a:prstGeom prst="rect">
            <a:avLst/>
          </a:prstGeom>
        </p:spPr>
      </p:pic>
      <p:sp>
        <p:nvSpPr>
          <p:cNvPr id="3" name="TextBox 2">
            <a:extLst>
              <a:ext uri="{FF2B5EF4-FFF2-40B4-BE49-F238E27FC236}">
                <a16:creationId xmlns:a16="http://schemas.microsoft.com/office/drawing/2014/main" id="{C43B1234-D333-D045-836C-EBF557737CEB}"/>
              </a:ext>
            </a:extLst>
          </p:cNvPr>
          <p:cNvSpPr txBox="1"/>
          <p:nvPr/>
        </p:nvSpPr>
        <p:spPr>
          <a:xfrm>
            <a:off x="927100" y="5468347"/>
            <a:ext cx="6935372" cy="1200329"/>
          </a:xfrm>
          <a:prstGeom prst="rect">
            <a:avLst/>
          </a:prstGeom>
          <a:noFill/>
        </p:spPr>
        <p:txBody>
          <a:bodyPr wrap="square" rtlCol="0">
            <a:spAutoFit/>
          </a:bodyPr>
          <a:lstStyle/>
          <a:p>
            <a:r>
              <a:rPr lang="en-US" dirty="0"/>
              <a:t>Tomb of the Unknown Soldier at Arlington National Cemetery, VA in 1922. The main structure would be replaced in 1931.</a:t>
            </a:r>
          </a:p>
          <a:p>
            <a:endParaRPr lang="en-US" dirty="0"/>
          </a:p>
          <a:p>
            <a:r>
              <a:rPr lang="en-US" sz="1600" dirty="0"/>
              <a:t>Photo Wikimedia Commons</a:t>
            </a:r>
          </a:p>
        </p:txBody>
      </p:sp>
      <p:sp>
        <p:nvSpPr>
          <p:cNvPr id="4" name="TextBox 3">
            <a:extLst>
              <a:ext uri="{FF2B5EF4-FFF2-40B4-BE49-F238E27FC236}">
                <a16:creationId xmlns:a16="http://schemas.microsoft.com/office/drawing/2014/main" id="{0C13C2FE-AE1F-A743-BB18-A02CEA668836}"/>
              </a:ext>
            </a:extLst>
          </p:cNvPr>
          <p:cNvSpPr txBox="1"/>
          <p:nvPr/>
        </p:nvSpPr>
        <p:spPr>
          <a:xfrm>
            <a:off x="796616" y="0"/>
            <a:ext cx="5651500" cy="523220"/>
          </a:xfrm>
          <a:prstGeom prst="rect">
            <a:avLst/>
          </a:prstGeom>
          <a:noFill/>
        </p:spPr>
        <p:txBody>
          <a:bodyPr wrap="square" rtlCol="0">
            <a:spAutoFit/>
          </a:bodyPr>
          <a:lstStyle/>
          <a:p>
            <a:r>
              <a:rPr lang="en-US" sz="2800" b="1" dirty="0"/>
              <a:t>Memorializing the war dead…</a:t>
            </a:r>
          </a:p>
        </p:txBody>
      </p:sp>
    </p:spTree>
    <p:extLst>
      <p:ext uri="{BB962C8B-B14F-4D97-AF65-F5344CB8AC3E}">
        <p14:creationId xmlns:p14="http://schemas.microsoft.com/office/powerpoint/2010/main" val="235393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83EF0-66FF-2B44-BFDA-F37D5834BE59}"/>
              </a:ext>
            </a:extLst>
          </p:cNvPr>
          <p:cNvPicPr>
            <a:picLocks noChangeAspect="1"/>
          </p:cNvPicPr>
          <p:nvPr/>
        </p:nvPicPr>
        <p:blipFill>
          <a:blip r:embed="rId2"/>
          <a:stretch>
            <a:fillRect/>
          </a:stretch>
        </p:blipFill>
        <p:spPr>
          <a:xfrm>
            <a:off x="1016000" y="355600"/>
            <a:ext cx="10160000" cy="6146800"/>
          </a:xfrm>
          <a:prstGeom prst="rect">
            <a:avLst/>
          </a:prstGeom>
        </p:spPr>
      </p:pic>
      <p:sp>
        <p:nvSpPr>
          <p:cNvPr id="3" name="Rectangle 2">
            <a:extLst>
              <a:ext uri="{FF2B5EF4-FFF2-40B4-BE49-F238E27FC236}">
                <a16:creationId xmlns:a16="http://schemas.microsoft.com/office/drawing/2014/main" id="{6F56B2B4-6C38-8346-BED6-89E63F5C25DB}"/>
              </a:ext>
            </a:extLst>
          </p:cNvPr>
          <p:cNvSpPr/>
          <p:nvPr/>
        </p:nvSpPr>
        <p:spPr>
          <a:xfrm>
            <a:off x="1016000" y="6550223"/>
            <a:ext cx="10160000" cy="307777"/>
          </a:xfrm>
          <a:prstGeom prst="rect">
            <a:avLst/>
          </a:prstGeom>
        </p:spPr>
        <p:txBody>
          <a:bodyPr wrap="square">
            <a:spAutoFit/>
          </a:bodyPr>
          <a:lstStyle/>
          <a:p>
            <a:r>
              <a:rPr lang="en-US" sz="1400" dirty="0"/>
              <a:t>Unveiling of the permanent </a:t>
            </a:r>
            <a:r>
              <a:rPr lang="en-US" sz="1400" b="1" dirty="0"/>
              <a:t>Cenotaph</a:t>
            </a:r>
            <a:r>
              <a:rPr lang="en-US" sz="1400" dirty="0"/>
              <a:t> in Whitehall, central London, Armistice Day 1920</a:t>
            </a:r>
          </a:p>
        </p:txBody>
      </p:sp>
    </p:spTree>
    <p:extLst>
      <p:ext uri="{BB962C8B-B14F-4D97-AF65-F5344CB8AC3E}">
        <p14:creationId xmlns:p14="http://schemas.microsoft.com/office/powerpoint/2010/main" val="50892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D2861-61BE-1F42-B555-74A5895218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078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033CE-0072-D44F-97AE-45493521D54D}"/>
              </a:ext>
            </a:extLst>
          </p:cNvPr>
          <p:cNvPicPr>
            <a:picLocks noChangeAspect="1"/>
          </p:cNvPicPr>
          <p:nvPr/>
        </p:nvPicPr>
        <p:blipFill>
          <a:blip r:embed="rId2"/>
          <a:stretch>
            <a:fillRect/>
          </a:stretch>
        </p:blipFill>
        <p:spPr>
          <a:xfrm>
            <a:off x="718165" y="0"/>
            <a:ext cx="5095097" cy="6858000"/>
          </a:xfrm>
          <a:prstGeom prst="rect">
            <a:avLst/>
          </a:prstGeom>
        </p:spPr>
      </p:pic>
      <p:pic>
        <p:nvPicPr>
          <p:cNvPr id="3" name="Picture 2">
            <a:extLst>
              <a:ext uri="{FF2B5EF4-FFF2-40B4-BE49-F238E27FC236}">
                <a16:creationId xmlns:a16="http://schemas.microsoft.com/office/drawing/2014/main" id="{5AAC910A-E457-B34A-B862-1C605BC78E51}"/>
              </a:ext>
            </a:extLst>
          </p:cNvPr>
          <p:cNvPicPr>
            <a:picLocks noChangeAspect="1"/>
          </p:cNvPicPr>
          <p:nvPr/>
        </p:nvPicPr>
        <p:blipFill>
          <a:blip r:embed="rId3"/>
          <a:stretch>
            <a:fillRect/>
          </a:stretch>
        </p:blipFill>
        <p:spPr>
          <a:xfrm>
            <a:off x="6475186" y="2402112"/>
            <a:ext cx="5167086" cy="3875315"/>
          </a:xfrm>
          <a:prstGeom prst="rect">
            <a:avLst/>
          </a:prstGeom>
        </p:spPr>
      </p:pic>
      <p:sp>
        <p:nvSpPr>
          <p:cNvPr id="4" name="TextBox 3">
            <a:extLst>
              <a:ext uri="{FF2B5EF4-FFF2-40B4-BE49-F238E27FC236}">
                <a16:creationId xmlns:a16="http://schemas.microsoft.com/office/drawing/2014/main" id="{2D710D03-9807-A847-AE2A-AA6B93CBE268}"/>
              </a:ext>
            </a:extLst>
          </p:cNvPr>
          <p:cNvSpPr txBox="1"/>
          <p:nvPr/>
        </p:nvSpPr>
        <p:spPr>
          <a:xfrm>
            <a:off x="5813262" y="101600"/>
            <a:ext cx="3701143" cy="1138773"/>
          </a:xfrm>
          <a:prstGeom prst="rect">
            <a:avLst/>
          </a:prstGeom>
          <a:noFill/>
        </p:spPr>
        <p:txBody>
          <a:bodyPr wrap="square" rtlCol="0">
            <a:spAutoFit/>
          </a:bodyPr>
          <a:lstStyle/>
          <a:p>
            <a:r>
              <a:rPr lang="en-US" sz="2400" b="1" dirty="0"/>
              <a:t>Oak Park, IL</a:t>
            </a:r>
          </a:p>
          <a:p>
            <a:endParaRPr lang="en-US" sz="2400" dirty="0"/>
          </a:p>
          <a:p>
            <a:r>
              <a:rPr lang="en-US" sz="2000" dirty="0"/>
              <a:t>Dedicated Nov. 11 1925</a:t>
            </a:r>
          </a:p>
        </p:txBody>
      </p:sp>
    </p:spTree>
    <p:extLst>
      <p:ext uri="{BB962C8B-B14F-4D97-AF65-F5344CB8AC3E}">
        <p14:creationId xmlns:p14="http://schemas.microsoft.com/office/powerpoint/2010/main" val="127224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257258-ABC2-B743-B344-1ABA122FAE5B}"/>
              </a:ext>
            </a:extLst>
          </p:cNvPr>
          <p:cNvSpPr>
            <a:spLocks noGrp="1"/>
          </p:cNvSpPr>
          <p:nvPr>
            <p:ph idx="1"/>
          </p:nvPr>
        </p:nvSpPr>
        <p:spPr>
          <a:xfrm>
            <a:off x="6258129" y="1245140"/>
            <a:ext cx="5327514" cy="4805463"/>
          </a:xfrm>
        </p:spPr>
        <p:txBody>
          <a:bodyPr>
            <a:normAutofit fontScale="92500" lnSpcReduction="20000"/>
          </a:bodyPr>
          <a:lstStyle/>
          <a:p>
            <a:pPr marL="0" indent="0">
              <a:buNone/>
            </a:pPr>
            <a:r>
              <a:rPr lang="en-US" dirty="0" err="1"/>
              <a:t>Menin</a:t>
            </a:r>
            <a:r>
              <a:rPr lang="en-US" dirty="0"/>
              <a:t> Gate Memorial to the Missing, Ypres, Belgium. To British and Commonwealth (British colonial possessions/former colonies  or colonies emerging as independent nations such as Canada) soldiers killed in the Ypres Salient in WWI whose graves were not located.</a:t>
            </a:r>
          </a:p>
          <a:p>
            <a:pPr marL="0" indent="0">
              <a:buNone/>
            </a:pPr>
            <a:endParaRPr lang="en-US" dirty="0"/>
          </a:p>
          <a:p>
            <a:pPr marL="0" indent="0">
              <a:buNone/>
            </a:pPr>
            <a:r>
              <a:rPr lang="en-US" dirty="0"/>
              <a:t>Dedicated in 1927 </a:t>
            </a:r>
          </a:p>
          <a:p>
            <a:pPr marL="0" indent="0">
              <a:buNone/>
            </a:pPr>
            <a:endParaRPr lang="en-US" dirty="0"/>
          </a:p>
          <a:p>
            <a:pPr marL="0" indent="0">
              <a:buNone/>
            </a:pPr>
            <a:r>
              <a:rPr lang="en-US" dirty="0"/>
              <a:t>Last Post is played at 8 pm every night </a:t>
            </a:r>
          </a:p>
          <a:p>
            <a:pPr marL="0" indent="0">
              <a:buNone/>
            </a:pPr>
            <a:endParaRPr lang="en-US" dirty="0"/>
          </a:p>
          <a:p>
            <a:pPr marL="0" indent="0">
              <a:buNone/>
            </a:pPr>
            <a:r>
              <a:rPr lang="en-US" dirty="0"/>
              <a:t>Inscription inside the archway: To the greater glory of God. – Here are recorded names of officers and men who fell in Ypres Salient, but to whom the fortune of war denied the known and </a:t>
            </a:r>
            <a:r>
              <a:rPr lang="en-US" dirty="0" err="1"/>
              <a:t>honoured</a:t>
            </a:r>
            <a:r>
              <a:rPr lang="en-US" dirty="0"/>
              <a:t> burial given to their comrades in death.</a:t>
            </a:r>
          </a:p>
        </p:txBody>
      </p:sp>
      <p:pic>
        <p:nvPicPr>
          <p:cNvPr id="1026" name="Picture 2" descr="Cemetery Details | CWGC">
            <a:extLst>
              <a:ext uri="{FF2B5EF4-FFF2-40B4-BE49-F238E27FC236}">
                <a16:creationId xmlns:a16="http://schemas.microsoft.com/office/drawing/2014/main" id="{0C826DF0-BEC0-5246-85EA-B910A9F98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499" y="515566"/>
            <a:ext cx="4844374" cy="377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51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8B0D-C519-7645-ABDC-DECA71DB225B}"/>
              </a:ext>
            </a:extLst>
          </p:cNvPr>
          <p:cNvSpPr>
            <a:spLocks noGrp="1"/>
          </p:cNvSpPr>
          <p:nvPr>
            <p:ph type="title"/>
          </p:nvPr>
        </p:nvSpPr>
        <p:spPr>
          <a:xfrm>
            <a:off x="6517532" y="685799"/>
            <a:ext cx="4455267" cy="4907605"/>
          </a:xfrm>
        </p:spPr>
        <p:txBody>
          <a:bodyPr>
            <a:normAutofit/>
          </a:bodyPr>
          <a:lstStyle/>
          <a:p>
            <a:r>
              <a:rPr lang="en-US" sz="1200" dirty="0"/>
              <a:t>“On Passing the New </a:t>
            </a:r>
            <a:r>
              <a:rPr lang="en-US" sz="1200" dirty="0" err="1"/>
              <a:t>Menin</a:t>
            </a:r>
            <a:r>
              <a:rPr lang="en-US" sz="1200" dirty="0"/>
              <a:t> Gate,” </a:t>
            </a:r>
            <a:r>
              <a:rPr lang="en-US" sz="1200" dirty="0" err="1"/>
              <a:t>Sigfried</a:t>
            </a:r>
            <a:r>
              <a:rPr lang="en-US" sz="1200" dirty="0"/>
              <a:t> Sassoon, 1927</a:t>
            </a:r>
            <a:br>
              <a:rPr lang="en-US" sz="1200" dirty="0"/>
            </a:br>
            <a:br>
              <a:rPr lang="en-US" sz="1200" dirty="0"/>
            </a:br>
            <a:r>
              <a:rPr lang="en-US" sz="1200" dirty="0"/>
              <a:t>Who will remember, passing through this Gate,</a:t>
            </a:r>
            <a:br>
              <a:rPr lang="en-US" sz="1200" dirty="0"/>
            </a:br>
            <a:r>
              <a:rPr lang="en-US" sz="1200" dirty="0"/>
              <a:t>the unheroic dead who fed the guns?</a:t>
            </a:r>
            <a:br>
              <a:rPr lang="en-US" sz="1200" dirty="0"/>
            </a:br>
            <a:r>
              <a:rPr lang="en-US" sz="1200" dirty="0"/>
              <a:t>Who shall absolve the foulness of their fate,-</a:t>
            </a:r>
            <a:br>
              <a:rPr lang="en-US" sz="1200" dirty="0"/>
            </a:br>
            <a:r>
              <a:rPr lang="en-US" sz="1200" dirty="0"/>
              <a:t>Those doomed, conscripted, </a:t>
            </a:r>
            <a:r>
              <a:rPr lang="en-US" sz="1200" dirty="0" err="1"/>
              <a:t>unvictorious</a:t>
            </a:r>
            <a:r>
              <a:rPr lang="en-US" sz="1200" dirty="0"/>
              <a:t> ones?</a:t>
            </a:r>
            <a:br>
              <a:rPr lang="en-US" sz="1200" dirty="0"/>
            </a:br>
            <a:br>
              <a:rPr lang="en-US" sz="1200" dirty="0"/>
            </a:br>
            <a:r>
              <a:rPr lang="en-US" sz="1200" dirty="0"/>
              <a:t>    Crudely renewed, the Salient holds its own.</a:t>
            </a:r>
            <a:br>
              <a:rPr lang="en-US" sz="1200" dirty="0"/>
            </a:br>
            <a:r>
              <a:rPr lang="en-US" sz="1200" dirty="0"/>
              <a:t>    Paid are its dim defenders by this pomp;</a:t>
            </a:r>
            <a:br>
              <a:rPr lang="en-US" sz="1200" dirty="0"/>
            </a:br>
            <a:r>
              <a:rPr lang="en-US" sz="1200" dirty="0"/>
              <a:t>    Paid, with a pile of peace-complacent stone,</a:t>
            </a:r>
            <a:br>
              <a:rPr lang="en-US" sz="1200" dirty="0"/>
            </a:br>
            <a:r>
              <a:rPr lang="en-US" sz="1200" dirty="0"/>
              <a:t>    The armies who endured that sullen swamp.</a:t>
            </a:r>
            <a:br>
              <a:rPr lang="en-US" sz="1200" dirty="0"/>
            </a:br>
            <a:br>
              <a:rPr lang="en-US" sz="1200" dirty="0"/>
            </a:br>
            <a:r>
              <a:rPr lang="en-US" sz="1200" dirty="0"/>
              <a:t>Here was the world's worst wound. And here with pride</a:t>
            </a:r>
            <a:br>
              <a:rPr lang="en-US" sz="1200" dirty="0"/>
            </a:br>
            <a:r>
              <a:rPr lang="en-US" sz="1200" dirty="0"/>
              <a:t>'Their name </a:t>
            </a:r>
            <a:r>
              <a:rPr lang="en-US" sz="1200" dirty="0" err="1"/>
              <a:t>liveth</a:t>
            </a:r>
            <a:r>
              <a:rPr lang="en-US" sz="1200" dirty="0"/>
              <a:t> for ever', the Gateway claims.</a:t>
            </a:r>
            <a:br>
              <a:rPr lang="en-US" sz="1200" dirty="0"/>
            </a:br>
            <a:r>
              <a:rPr lang="en-US" sz="1200" dirty="0"/>
              <a:t>Was ever an immolation so belied</a:t>
            </a:r>
            <a:br>
              <a:rPr lang="en-US" sz="1200" dirty="0"/>
            </a:br>
            <a:r>
              <a:rPr lang="en-US" sz="1200" dirty="0"/>
              <a:t>as these intolerably nameless names?</a:t>
            </a:r>
            <a:br>
              <a:rPr lang="en-US" sz="1200" dirty="0"/>
            </a:br>
            <a:r>
              <a:rPr lang="en-US" sz="1200" dirty="0"/>
              <a:t>Well might the Dead who struggled in the slime</a:t>
            </a:r>
            <a:br>
              <a:rPr lang="en-US" sz="1200" dirty="0"/>
            </a:br>
            <a:r>
              <a:rPr lang="en-US" sz="1200" dirty="0"/>
              <a:t>Rise and deride this </a:t>
            </a:r>
            <a:r>
              <a:rPr lang="en-US" sz="1200" dirty="0" err="1"/>
              <a:t>sepulchre</a:t>
            </a:r>
            <a:r>
              <a:rPr lang="en-US" sz="1200" dirty="0"/>
              <a:t> of crime.</a:t>
            </a:r>
          </a:p>
        </p:txBody>
      </p:sp>
      <p:sp>
        <p:nvSpPr>
          <p:cNvPr id="3" name="Content Placeholder 2">
            <a:extLst>
              <a:ext uri="{FF2B5EF4-FFF2-40B4-BE49-F238E27FC236}">
                <a16:creationId xmlns:a16="http://schemas.microsoft.com/office/drawing/2014/main" id="{FFF099DD-C707-EC49-B6C9-482A0C5FE214}"/>
              </a:ext>
            </a:extLst>
          </p:cNvPr>
          <p:cNvSpPr>
            <a:spLocks noGrp="1"/>
          </p:cNvSpPr>
          <p:nvPr>
            <p:ph idx="1"/>
          </p:nvPr>
        </p:nvSpPr>
        <p:spPr>
          <a:xfrm>
            <a:off x="1219201" y="5593405"/>
            <a:ext cx="4876799" cy="721467"/>
          </a:xfrm>
        </p:spPr>
        <p:txBody>
          <a:bodyPr>
            <a:normAutofit fontScale="85000" lnSpcReduction="20000"/>
          </a:bodyPr>
          <a:lstStyle/>
          <a:p>
            <a:pPr marL="0" indent="0">
              <a:buNone/>
            </a:pPr>
            <a:r>
              <a:rPr lang="en-US" dirty="0"/>
              <a:t>One of the panels of the names of the missing inside the </a:t>
            </a:r>
            <a:r>
              <a:rPr lang="en-US" dirty="0" err="1"/>
              <a:t>Menin</a:t>
            </a:r>
            <a:r>
              <a:rPr lang="en-US" dirty="0"/>
              <a:t> Gate. There are about 54,000 names. </a:t>
            </a:r>
          </a:p>
        </p:txBody>
      </p:sp>
      <p:pic>
        <p:nvPicPr>
          <p:cNvPr id="4" name="Picture 4">
            <a:extLst>
              <a:ext uri="{FF2B5EF4-FFF2-40B4-BE49-F238E27FC236}">
                <a16:creationId xmlns:a16="http://schemas.microsoft.com/office/drawing/2014/main" id="{389A220F-80A3-5C4B-BFB8-2FDFC3C5F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30739"/>
            <a:ext cx="3494885" cy="506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19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C337-20E3-4542-85F2-982E6A7DAF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D85E7F-8090-F945-AE93-0348C8930BA6}"/>
              </a:ext>
            </a:extLst>
          </p:cNvPr>
          <p:cNvSpPr>
            <a:spLocks noGrp="1"/>
          </p:cNvSpPr>
          <p:nvPr>
            <p:ph idx="1"/>
          </p:nvPr>
        </p:nvSpPr>
        <p:spPr>
          <a:xfrm>
            <a:off x="1498060" y="5642043"/>
            <a:ext cx="9474739" cy="797668"/>
          </a:xfrm>
        </p:spPr>
        <p:txBody>
          <a:bodyPr/>
          <a:lstStyle/>
          <a:p>
            <a:pPr marL="0" indent="0">
              <a:buNone/>
            </a:pPr>
            <a:r>
              <a:rPr lang="en-US" dirty="0"/>
              <a:t>Major German memorial to the First World War dead: the Neue </a:t>
            </a:r>
            <a:r>
              <a:rPr lang="en-US" dirty="0" err="1"/>
              <a:t>Wache</a:t>
            </a:r>
            <a:r>
              <a:rPr lang="en-US" dirty="0"/>
              <a:t>, central Berlin </a:t>
            </a:r>
          </a:p>
        </p:txBody>
      </p:sp>
      <p:pic>
        <p:nvPicPr>
          <p:cNvPr id="4098" name="Picture 2">
            <a:extLst>
              <a:ext uri="{FF2B5EF4-FFF2-40B4-BE49-F238E27FC236}">
                <a16:creationId xmlns:a16="http://schemas.microsoft.com/office/drawing/2014/main" id="{B766FF42-76A5-E24A-8CFF-85AE6E965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677" y="0"/>
            <a:ext cx="8037073" cy="525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5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8CA-2001-6442-8692-3F0D1EEB9288}"/>
              </a:ext>
            </a:extLst>
          </p:cNvPr>
          <p:cNvSpPr>
            <a:spLocks noGrp="1"/>
          </p:cNvSpPr>
          <p:nvPr>
            <p:ph type="title"/>
          </p:nvPr>
        </p:nvSpPr>
        <p:spPr>
          <a:xfrm>
            <a:off x="1371600" y="416551"/>
            <a:ext cx="9601200" cy="1485900"/>
          </a:xfrm>
        </p:spPr>
        <p:txBody>
          <a:bodyPr/>
          <a:lstStyle/>
          <a:p>
            <a:pPr algn="ctr"/>
            <a:r>
              <a:rPr lang="en-US" dirty="0"/>
              <a:t>The Interwar (1918-1939)</a:t>
            </a:r>
          </a:p>
        </p:txBody>
      </p:sp>
      <p:sp>
        <p:nvSpPr>
          <p:cNvPr id="3" name="Content Placeholder 2">
            <a:extLst>
              <a:ext uri="{FF2B5EF4-FFF2-40B4-BE49-F238E27FC236}">
                <a16:creationId xmlns:a16="http://schemas.microsoft.com/office/drawing/2014/main" id="{DA659677-8F48-5C4E-BD58-913F7ADAE97B}"/>
              </a:ext>
            </a:extLst>
          </p:cNvPr>
          <p:cNvSpPr>
            <a:spLocks noGrp="1"/>
          </p:cNvSpPr>
          <p:nvPr>
            <p:ph sz="half" idx="1"/>
          </p:nvPr>
        </p:nvSpPr>
        <p:spPr>
          <a:xfrm>
            <a:off x="1371600" y="1926770"/>
            <a:ext cx="4447786" cy="4245430"/>
          </a:xfrm>
        </p:spPr>
        <p:txBody>
          <a:bodyPr>
            <a:normAutofit/>
          </a:bodyPr>
          <a:lstStyle/>
          <a:p>
            <a:pPr marL="457200" indent="-457200">
              <a:buFont typeface="+mj-lt"/>
              <a:buAutoNum type="alphaUcPeriod"/>
            </a:pPr>
            <a:r>
              <a:rPr lang="en-US" i="0" dirty="0"/>
              <a:t>WWI in Africa – the beginning and end</a:t>
            </a:r>
          </a:p>
          <a:p>
            <a:pPr marL="457200" indent="-457200">
              <a:buFont typeface="+mj-lt"/>
              <a:buAutoNum type="alphaUcPeriod"/>
            </a:pPr>
            <a:r>
              <a:rPr lang="en-US" i="0" dirty="0"/>
              <a:t>Cultures of the </a:t>
            </a:r>
            <a:r>
              <a:rPr lang="en-US" dirty="0"/>
              <a:t>WWI Dead </a:t>
            </a:r>
          </a:p>
          <a:p>
            <a:pPr marL="457200" indent="-457200">
              <a:buFont typeface="+mj-lt"/>
              <a:buAutoNum type="alphaUcPeriod"/>
            </a:pPr>
            <a:r>
              <a:rPr lang="en-US" dirty="0"/>
              <a:t>The invention of fascism </a:t>
            </a:r>
          </a:p>
          <a:p>
            <a:pPr marL="530352" lvl="1" indent="0">
              <a:buNone/>
            </a:pPr>
            <a:endParaRPr lang="en-US" i="0" dirty="0"/>
          </a:p>
        </p:txBody>
      </p:sp>
      <p:sp>
        <p:nvSpPr>
          <p:cNvPr id="4" name="Content Placeholder 3">
            <a:extLst>
              <a:ext uri="{FF2B5EF4-FFF2-40B4-BE49-F238E27FC236}">
                <a16:creationId xmlns:a16="http://schemas.microsoft.com/office/drawing/2014/main" id="{9D710F46-0BAA-674F-BE2A-7E320C9BE661}"/>
              </a:ext>
            </a:extLst>
          </p:cNvPr>
          <p:cNvSpPr>
            <a:spLocks noGrp="1"/>
          </p:cNvSpPr>
          <p:nvPr>
            <p:ph sz="half" idx="2"/>
          </p:nvPr>
        </p:nvSpPr>
        <p:spPr>
          <a:xfrm>
            <a:off x="8083684" y="1926770"/>
            <a:ext cx="2889115" cy="4245430"/>
          </a:xfrm>
          <a:ln>
            <a:solidFill>
              <a:schemeClr val="tx1"/>
            </a:solidFill>
          </a:ln>
        </p:spPr>
        <p:txBody>
          <a:bodyPr>
            <a:normAutofit/>
          </a:bodyPr>
          <a:lstStyle/>
          <a:p>
            <a:pPr marL="0" indent="0">
              <a:buNone/>
            </a:pPr>
            <a:r>
              <a:rPr lang="en-US" dirty="0"/>
              <a:t>Fascism </a:t>
            </a:r>
          </a:p>
          <a:p>
            <a:pPr marL="0" indent="0">
              <a:buNone/>
            </a:pPr>
            <a:r>
              <a:rPr lang="en-US" dirty="0"/>
              <a:t>The </a:t>
            </a:r>
            <a:r>
              <a:rPr lang="en-US" dirty="0" err="1"/>
              <a:t>Menin</a:t>
            </a:r>
            <a:r>
              <a:rPr lang="en-US" dirty="0"/>
              <a:t> Gate </a:t>
            </a:r>
          </a:p>
          <a:p>
            <a:pPr marL="0" indent="0">
              <a:buNone/>
            </a:pPr>
            <a:r>
              <a:rPr lang="en-US" dirty="0"/>
              <a:t>Paul von </a:t>
            </a:r>
            <a:r>
              <a:rPr lang="en-US" dirty="0" err="1"/>
              <a:t>Lettow-Vorbeck</a:t>
            </a:r>
            <a:endParaRPr lang="en-US" dirty="0"/>
          </a:p>
          <a:p>
            <a:pPr marL="0" indent="0">
              <a:buNone/>
            </a:pPr>
            <a:r>
              <a:rPr lang="en-US" dirty="0"/>
              <a:t>The last shot fired in the First World War </a:t>
            </a:r>
          </a:p>
          <a:p>
            <a:endParaRPr lang="en-US" dirty="0"/>
          </a:p>
          <a:p>
            <a:endParaRPr lang="en-US" dirty="0"/>
          </a:p>
        </p:txBody>
      </p:sp>
    </p:spTree>
    <p:extLst>
      <p:ext uri="{BB962C8B-B14F-4D97-AF65-F5344CB8AC3E}">
        <p14:creationId xmlns:p14="http://schemas.microsoft.com/office/powerpoint/2010/main" val="2299167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327E-1E5F-DF42-8FCE-5F0A76DD3A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DDD3F2-F62D-204D-BA7A-F4A622E27705}"/>
              </a:ext>
            </a:extLst>
          </p:cNvPr>
          <p:cNvSpPr>
            <a:spLocks noGrp="1"/>
          </p:cNvSpPr>
          <p:nvPr>
            <p:ph idx="1"/>
          </p:nvPr>
        </p:nvSpPr>
        <p:spPr>
          <a:xfrm>
            <a:off x="1295400" y="5900057"/>
            <a:ext cx="7781245" cy="881321"/>
          </a:xfrm>
        </p:spPr>
        <p:txBody>
          <a:bodyPr>
            <a:normAutofit fontScale="85000" lnSpcReduction="20000"/>
          </a:bodyPr>
          <a:lstStyle/>
          <a:p>
            <a:pPr marL="0" indent="0">
              <a:buNone/>
            </a:pPr>
            <a:r>
              <a:rPr lang="en-US" dirty="0"/>
              <a:t>Inside the Neue </a:t>
            </a:r>
            <a:r>
              <a:rPr lang="en-US" dirty="0" err="1"/>
              <a:t>Wache</a:t>
            </a:r>
            <a:r>
              <a:rPr lang="en-US" dirty="0"/>
              <a:t> (New Guard House), 1931, before the Nazis took power. It was designated as a memorial to soldiers killed in the First World War. The interior, designed by Heinrich </a:t>
            </a:r>
            <a:r>
              <a:rPr lang="en-US" dirty="0" err="1"/>
              <a:t>Tessenow</a:t>
            </a:r>
            <a:r>
              <a:rPr lang="en-US" dirty="0"/>
              <a:t>, was meant to be minimalist. (Source </a:t>
            </a:r>
            <a:r>
              <a:rPr lang="en-US" dirty="0" err="1"/>
              <a:t>Landesarchiv</a:t>
            </a:r>
            <a:r>
              <a:rPr lang="en-US" dirty="0"/>
              <a:t> Berlin via </a:t>
            </a:r>
            <a:r>
              <a:rPr lang="en-US" dirty="0">
                <a:hlinkClick r:id="rId2"/>
              </a:rPr>
              <a:t>this exhibit</a:t>
            </a:r>
            <a:r>
              <a:rPr lang="en-US" dirty="0"/>
              <a:t>) </a:t>
            </a:r>
          </a:p>
        </p:txBody>
      </p:sp>
      <p:pic>
        <p:nvPicPr>
          <p:cNvPr id="1026" name="Picture 2" descr="Interior of the New Guardhouse ca. 1931.">
            <a:extLst>
              <a:ext uri="{FF2B5EF4-FFF2-40B4-BE49-F238E27FC236}">
                <a16:creationId xmlns:a16="http://schemas.microsoft.com/office/drawing/2014/main" id="{535507D8-0910-F64F-8997-6640ACA64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7857445" cy="573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4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BA6A0C-795A-E340-A970-D0661D1CFAA6}"/>
              </a:ext>
            </a:extLst>
          </p:cNvPr>
          <p:cNvSpPr>
            <a:spLocks noGrp="1"/>
          </p:cNvSpPr>
          <p:nvPr>
            <p:ph idx="1"/>
          </p:nvPr>
        </p:nvSpPr>
        <p:spPr>
          <a:xfrm>
            <a:off x="1219202" y="5038927"/>
            <a:ext cx="4463142" cy="1699908"/>
          </a:xfrm>
        </p:spPr>
        <p:txBody>
          <a:bodyPr>
            <a:normAutofit fontScale="77500" lnSpcReduction="20000"/>
          </a:bodyPr>
          <a:lstStyle/>
          <a:p>
            <a:pPr marL="0" indent="0">
              <a:buNone/>
            </a:pPr>
            <a:r>
              <a:rPr lang="en-US" dirty="0" err="1"/>
              <a:t>Kaethe</a:t>
            </a:r>
            <a:r>
              <a:rPr lang="en-US" dirty="0"/>
              <a:t> Kollwitz, Mother with her Dead Son, 1937</a:t>
            </a:r>
          </a:p>
          <a:p>
            <a:pPr marL="0" indent="0">
              <a:buNone/>
            </a:pPr>
            <a:endParaRPr lang="en-US" dirty="0"/>
          </a:p>
          <a:p>
            <a:pPr marL="0" indent="0">
              <a:buNone/>
            </a:pPr>
            <a:r>
              <a:rPr lang="en-US" dirty="0"/>
              <a:t>In 1993, it was installed in what was initially one of Germany’s major WWI memorials at the New Guard House (Neue </a:t>
            </a:r>
            <a:r>
              <a:rPr lang="en-US" dirty="0" err="1"/>
              <a:t>Wache</a:t>
            </a:r>
            <a:r>
              <a:rPr lang="en-US" dirty="0"/>
              <a:t>). Today it is a memorial to all victims of war and dictatorship. </a:t>
            </a:r>
          </a:p>
        </p:txBody>
      </p:sp>
      <p:pic>
        <p:nvPicPr>
          <p:cNvPr id="3074" name="Picture 2">
            <a:extLst>
              <a:ext uri="{FF2B5EF4-FFF2-40B4-BE49-F238E27FC236}">
                <a16:creationId xmlns:a16="http://schemas.microsoft.com/office/drawing/2014/main" id="{B28FC697-C3BB-514D-A21C-F1C849631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992" y="119165"/>
            <a:ext cx="3117714" cy="4676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188991F-8F64-F542-8D49-2DDA3F3F6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420" y="1180086"/>
            <a:ext cx="5997103" cy="449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91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E953-C8CE-224E-8995-D0D024E92D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4D7B7-C0C6-484F-A2BC-0957CC850992}"/>
              </a:ext>
            </a:extLst>
          </p:cNvPr>
          <p:cNvSpPr>
            <a:spLocks noGrp="1"/>
          </p:cNvSpPr>
          <p:nvPr>
            <p:ph idx="1"/>
          </p:nvPr>
        </p:nvSpPr>
        <p:spPr>
          <a:xfrm>
            <a:off x="836578" y="4803034"/>
            <a:ext cx="2480554" cy="1653702"/>
          </a:xfrm>
        </p:spPr>
        <p:txBody>
          <a:bodyPr/>
          <a:lstStyle/>
          <a:p>
            <a:pPr marL="0" indent="0">
              <a:buNone/>
            </a:pPr>
            <a:r>
              <a:rPr lang="en-US" dirty="0"/>
              <a:t>Kollwitz, </a:t>
            </a:r>
            <a:r>
              <a:rPr lang="en-US" i="1" dirty="0"/>
              <a:t>The Grieving Parents</a:t>
            </a:r>
            <a:r>
              <a:rPr lang="en-US" dirty="0"/>
              <a:t>, memorial at her son Peter’s grave in a German military cemetery in Belgium</a:t>
            </a:r>
          </a:p>
        </p:txBody>
      </p:sp>
      <p:pic>
        <p:nvPicPr>
          <p:cNvPr id="4" name="Picture 3">
            <a:extLst>
              <a:ext uri="{FF2B5EF4-FFF2-40B4-BE49-F238E27FC236}">
                <a16:creationId xmlns:a16="http://schemas.microsoft.com/office/drawing/2014/main" id="{3B82B669-7931-E44B-9D2A-98C9F58C47D3}"/>
              </a:ext>
            </a:extLst>
          </p:cNvPr>
          <p:cNvPicPr>
            <a:picLocks noChangeAspect="1"/>
          </p:cNvPicPr>
          <p:nvPr/>
        </p:nvPicPr>
        <p:blipFill>
          <a:blip r:embed="rId2"/>
          <a:stretch>
            <a:fillRect/>
          </a:stretch>
        </p:blipFill>
        <p:spPr>
          <a:xfrm>
            <a:off x="3647872" y="184826"/>
            <a:ext cx="8430638" cy="6322979"/>
          </a:xfrm>
          <a:prstGeom prst="rect">
            <a:avLst/>
          </a:prstGeom>
        </p:spPr>
      </p:pic>
    </p:spTree>
    <p:extLst>
      <p:ext uri="{BB962C8B-B14F-4D97-AF65-F5344CB8AC3E}">
        <p14:creationId xmlns:p14="http://schemas.microsoft.com/office/powerpoint/2010/main" val="256520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3464-35E6-3547-8769-EC54D55E89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430387D-521D-BE49-B864-A0A25BA85250}"/>
              </a:ext>
            </a:extLst>
          </p:cNvPr>
          <p:cNvSpPr>
            <a:spLocks noGrp="1"/>
          </p:cNvSpPr>
          <p:nvPr>
            <p:ph idx="1"/>
          </p:nvPr>
        </p:nvSpPr>
        <p:spPr>
          <a:xfrm>
            <a:off x="1405646" y="6075824"/>
            <a:ext cx="6453761" cy="459453"/>
          </a:xfrm>
        </p:spPr>
        <p:txBody>
          <a:bodyPr/>
          <a:lstStyle/>
          <a:p>
            <a:pPr marL="0" indent="0">
              <a:buNone/>
            </a:pPr>
            <a:r>
              <a:rPr lang="en-US" dirty="0" err="1"/>
              <a:t>Kaethe</a:t>
            </a:r>
            <a:r>
              <a:rPr lang="en-US" dirty="0"/>
              <a:t> Kollwitz, </a:t>
            </a:r>
            <a:r>
              <a:rPr lang="en-US" i="1" dirty="0"/>
              <a:t>The Mothers</a:t>
            </a:r>
            <a:r>
              <a:rPr lang="en-US" dirty="0"/>
              <a:t>, woodcut, 1922 </a:t>
            </a:r>
          </a:p>
        </p:txBody>
      </p:sp>
      <p:sp>
        <p:nvSpPr>
          <p:cNvPr id="4" name="AutoShape 2" descr="woodcut of mothers holding each other">
            <a:extLst>
              <a:ext uri="{FF2B5EF4-FFF2-40B4-BE49-F238E27FC236}">
                <a16:creationId xmlns:a16="http://schemas.microsoft.com/office/drawing/2014/main" id="{922778E0-AD14-0148-9258-6DFD0DABD81B}"/>
              </a:ext>
            </a:extLst>
          </p:cNvPr>
          <p:cNvSpPr>
            <a:spLocks noChangeAspect="1" noChangeArrowheads="1"/>
          </p:cNvSpPr>
          <p:nvPr/>
        </p:nvSpPr>
        <p:spPr bwMode="auto">
          <a:xfrm>
            <a:off x="2254250" y="628650"/>
            <a:ext cx="7683500" cy="5600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woodcut of mothers holding each other">
            <a:extLst>
              <a:ext uri="{FF2B5EF4-FFF2-40B4-BE49-F238E27FC236}">
                <a16:creationId xmlns:a16="http://schemas.microsoft.com/office/drawing/2014/main" id="{C40DE328-6B98-AA48-BDD8-B684B3D6B652}"/>
              </a:ext>
            </a:extLst>
          </p:cNvPr>
          <p:cNvSpPr>
            <a:spLocks noChangeAspect="1" noChangeArrowheads="1"/>
          </p:cNvSpPr>
          <p:nvPr/>
        </p:nvSpPr>
        <p:spPr bwMode="auto">
          <a:xfrm>
            <a:off x="2406650" y="781050"/>
            <a:ext cx="7683500" cy="5600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6047E10-D1B2-ED4D-B2E9-34399F0A432F}"/>
              </a:ext>
            </a:extLst>
          </p:cNvPr>
          <p:cNvPicPr>
            <a:picLocks noChangeAspect="1"/>
          </p:cNvPicPr>
          <p:nvPr/>
        </p:nvPicPr>
        <p:blipFill>
          <a:blip r:embed="rId2"/>
          <a:stretch>
            <a:fillRect/>
          </a:stretch>
        </p:blipFill>
        <p:spPr>
          <a:xfrm>
            <a:off x="1371600" y="476250"/>
            <a:ext cx="7431706" cy="5446047"/>
          </a:xfrm>
          <a:prstGeom prst="rect">
            <a:avLst/>
          </a:prstGeom>
        </p:spPr>
      </p:pic>
    </p:spTree>
    <p:extLst>
      <p:ext uri="{BB962C8B-B14F-4D97-AF65-F5344CB8AC3E}">
        <p14:creationId xmlns:p14="http://schemas.microsoft.com/office/powerpoint/2010/main" val="592316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CCBC-AD5F-B946-ACF3-EA4F64F19F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30438-02E2-C346-ABC4-A67DCBA70342}"/>
              </a:ext>
            </a:extLst>
          </p:cNvPr>
          <p:cNvSpPr>
            <a:spLocks noGrp="1"/>
          </p:cNvSpPr>
          <p:nvPr>
            <p:ph idx="1"/>
          </p:nvPr>
        </p:nvSpPr>
        <p:spPr/>
        <p:txBody>
          <a:bodyPr>
            <a:normAutofit/>
          </a:bodyPr>
          <a:lstStyle/>
          <a:p>
            <a:pPr marL="0" indent="0">
              <a:buNone/>
            </a:pPr>
            <a:r>
              <a:rPr lang="en-US" sz="6000" dirty="0"/>
              <a:t>FASCISM</a:t>
            </a:r>
          </a:p>
        </p:txBody>
      </p:sp>
    </p:spTree>
    <p:extLst>
      <p:ext uri="{BB962C8B-B14F-4D97-AF65-F5344CB8AC3E}">
        <p14:creationId xmlns:p14="http://schemas.microsoft.com/office/powerpoint/2010/main" val="406659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C987B-00FB-7645-A49D-14299E733F8F}"/>
              </a:ext>
            </a:extLst>
          </p:cNvPr>
          <p:cNvSpPr>
            <a:spLocks noGrp="1"/>
          </p:cNvSpPr>
          <p:nvPr>
            <p:ph idx="1"/>
          </p:nvPr>
        </p:nvSpPr>
        <p:spPr>
          <a:xfrm>
            <a:off x="1371600" y="2286000"/>
            <a:ext cx="2027816" cy="3581400"/>
          </a:xfrm>
        </p:spPr>
        <p:txBody>
          <a:bodyPr/>
          <a:lstStyle/>
          <a:p>
            <a:pPr marL="0" indent="0">
              <a:buNone/>
            </a:pPr>
            <a:r>
              <a:rPr lang="en-US" dirty="0"/>
              <a:t>The invention of fascism, circa 1919 – fascism is a political philosophy that is a creation of the post-World-War-I world </a:t>
            </a:r>
          </a:p>
        </p:txBody>
      </p:sp>
      <p:pic>
        <p:nvPicPr>
          <p:cNvPr id="8194" name="Picture 2">
            <a:extLst>
              <a:ext uri="{FF2B5EF4-FFF2-40B4-BE49-F238E27FC236}">
                <a16:creationId xmlns:a16="http://schemas.microsoft.com/office/drawing/2014/main" id="{6351716B-A7F2-1F40-BA86-21904F2A8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051" y="426695"/>
            <a:ext cx="4752463" cy="600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2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7219CB-2547-D64F-8EE0-AC4174CF8719}"/>
              </a:ext>
            </a:extLst>
          </p:cNvPr>
          <p:cNvSpPr txBox="1"/>
          <p:nvPr/>
        </p:nvSpPr>
        <p:spPr>
          <a:xfrm>
            <a:off x="6183057" y="1090853"/>
            <a:ext cx="4776952" cy="3539430"/>
          </a:xfrm>
          <a:prstGeom prst="rect">
            <a:avLst/>
          </a:prstGeom>
          <a:noFill/>
        </p:spPr>
        <p:txBody>
          <a:bodyPr wrap="square" rtlCol="0">
            <a:spAutoFit/>
          </a:bodyPr>
          <a:lstStyle/>
          <a:p>
            <a:r>
              <a:rPr lang="en-US" sz="2800" dirty="0"/>
              <a:t>Benito Mussolini (1883-1945)</a:t>
            </a:r>
          </a:p>
          <a:p>
            <a:endParaRPr lang="en-US" sz="2800" dirty="0"/>
          </a:p>
          <a:p>
            <a:endParaRPr lang="en-US" sz="2800" dirty="0"/>
          </a:p>
          <a:p>
            <a:r>
              <a:rPr lang="en-US" sz="2800" dirty="0"/>
              <a:t>Fascist party (Italy) founded 1921</a:t>
            </a:r>
          </a:p>
          <a:p>
            <a:endParaRPr lang="en-US" sz="2800" dirty="0"/>
          </a:p>
          <a:p>
            <a:r>
              <a:rPr lang="en-US" sz="2800" dirty="0"/>
              <a:t>German Workers Party (later the Nazi Party) founded 1919</a:t>
            </a:r>
          </a:p>
        </p:txBody>
      </p:sp>
      <p:pic>
        <p:nvPicPr>
          <p:cNvPr id="4" name="Picture 3">
            <a:extLst>
              <a:ext uri="{FF2B5EF4-FFF2-40B4-BE49-F238E27FC236}">
                <a16:creationId xmlns:a16="http://schemas.microsoft.com/office/drawing/2014/main" id="{9F138DC2-0FC0-5443-AA00-E45F4FEA9DBA}"/>
              </a:ext>
            </a:extLst>
          </p:cNvPr>
          <p:cNvPicPr>
            <a:picLocks noChangeAspect="1"/>
          </p:cNvPicPr>
          <p:nvPr/>
        </p:nvPicPr>
        <p:blipFill>
          <a:blip r:embed="rId2"/>
          <a:stretch>
            <a:fillRect/>
          </a:stretch>
        </p:blipFill>
        <p:spPr>
          <a:xfrm>
            <a:off x="1058742" y="482950"/>
            <a:ext cx="4521200" cy="6096000"/>
          </a:xfrm>
          <a:prstGeom prst="rect">
            <a:avLst/>
          </a:prstGeom>
        </p:spPr>
      </p:pic>
    </p:spTree>
    <p:extLst>
      <p:ext uri="{BB962C8B-B14F-4D97-AF65-F5344CB8AC3E}">
        <p14:creationId xmlns:p14="http://schemas.microsoft.com/office/powerpoint/2010/main" val="4241088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3DE445-A18B-AC4A-B8BC-719FAD0BECBA}"/>
              </a:ext>
            </a:extLst>
          </p:cNvPr>
          <p:cNvPicPr>
            <a:picLocks noChangeAspect="1"/>
          </p:cNvPicPr>
          <p:nvPr/>
        </p:nvPicPr>
        <p:blipFill>
          <a:blip r:embed="rId2"/>
          <a:stretch>
            <a:fillRect/>
          </a:stretch>
        </p:blipFill>
        <p:spPr>
          <a:xfrm>
            <a:off x="6952593" y="522490"/>
            <a:ext cx="4232822" cy="5694380"/>
          </a:xfrm>
          <a:prstGeom prst="rect">
            <a:avLst/>
          </a:prstGeom>
        </p:spPr>
      </p:pic>
      <p:sp>
        <p:nvSpPr>
          <p:cNvPr id="3" name="Rectangle 2">
            <a:extLst>
              <a:ext uri="{FF2B5EF4-FFF2-40B4-BE49-F238E27FC236}">
                <a16:creationId xmlns:a16="http://schemas.microsoft.com/office/drawing/2014/main" id="{09F9DAA0-AA0B-7841-ADC2-4ADCFAF3A63B}"/>
              </a:ext>
            </a:extLst>
          </p:cNvPr>
          <p:cNvSpPr/>
          <p:nvPr/>
        </p:nvSpPr>
        <p:spPr>
          <a:xfrm>
            <a:off x="365759" y="778522"/>
            <a:ext cx="5932889" cy="3046988"/>
          </a:xfrm>
          <a:prstGeom prst="rect">
            <a:avLst/>
          </a:prstGeom>
        </p:spPr>
        <p:txBody>
          <a:bodyPr wrap="square">
            <a:spAutoFit/>
          </a:bodyPr>
          <a:lstStyle/>
          <a:p>
            <a:pPr marL="457200" marR="0">
              <a:spcBef>
                <a:spcPts val="0"/>
              </a:spcBef>
              <a:spcAft>
                <a:spcPts val="0"/>
              </a:spcAft>
            </a:pPr>
            <a:r>
              <a:rPr lang="en-US" sz="3200" i="1" dirty="0" err="1">
                <a:latin typeface="Gill Sans MT" panose="020B0502020104020203" pitchFamily="34" charset="77"/>
                <a:ea typeface="Calibri" panose="020F0502020204030204" pitchFamily="34" charset="0"/>
                <a:cs typeface="Times New Roman" panose="02020603050405020304" pitchFamily="18" charset="0"/>
              </a:rPr>
              <a:t>Fasci</a:t>
            </a:r>
            <a:r>
              <a:rPr lang="en-US" sz="3200" i="1" dirty="0">
                <a:latin typeface="Gill Sans MT" panose="020B0502020104020203" pitchFamily="34" charset="77"/>
                <a:ea typeface="Calibri" panose="020F0502020204030204" pitchFamily="34" charset="0"/>
                <a:cs typeface="Times New Roman" panose="02020603050405020304" pitchFamily="18" charset="0"/>
              </a:rPr>
              <a:t> di </a:t>
            </a:r>
            <a:r>
              <a:rPr lang="en-US" sz="3200" i="1" dirty="0" err="1">
                <a:latin typeface="Gill Sans MT" panose="020B0502020104020203" pitchFamily="34" charset="77"/>
                <a:ea typeface="Calibri" panose="020F0502020204030204" pitchFamily="34" charset="0"/>
                <a:cs typeface="Times New Roman" panose="02020603050405020304" pitchFamily="18" charset="0"/>
              </a:rPr>
              <a:t>Combattimento</a:t>
            </a:r>
            <a:r>
              <a:rPr lang="en-US" sz="3200" i="1" dirty="0">
                <a:latin typeface="Gill Sans MT" panose="020B0502020104020203" pitchFamily="34" charset="77"/>
                <a:ea typeface="Calibri" panose="020F0502020204030204" pitchFamily="34" charset="0"/>
                <a:cs typeface="Times New Roman" panose="02020603050405020304" pitchFamily="18" charset="0"/>
              </a:rPr>
              <a:t> </a:t>
            </a:r>
            <a:r>
              <a:rPr lang="en-US" sz="3200" dirty="0">
                <a:latin typeface="Gill Sans MT" panose="020B0502020104020203" pitchFamily="34" charset="77"/>
                <a:ea typeface="Calibri" panose="020F0502020204030204" pitchFamily="34" charset="0"/>
                <a:cs typeface="Times New Roman" panose="02020603050405020304" pitchFamily="18" charset="0"/>
              </a:rPr>
              <a:t>(Combat Squads),</a:t>
            </a:r>
          </a:p>
          <a:p>
            <a:pPr marL="457200" marR="0">
              <a:spcBef>
                <a:spcPts val="0"/>
              </a:spcBef>
              <a:spcAft>
                <a:spcPts val="0"/>
              </a:spcAft>
            </a:pPr>
            <a:r>
              <a:rPr lang="en-US" sz="3200" dirty="0">
                <a:latin typeface="Gill Sans MT" panose="020B0502020104020203" pitchFamily="34" charset="77"/>
                <a:ea typeface="Calibri" panose="020F0502020204030204" pitchFamily="34" charset="0"/>
                <a:cs typeface="Times New Roman" panose="02020603050405020304" pitchFamily="18" charset="0"/>
              </a:rPr>
              <a:t>Est. 1919 in Milan</a:t>
            </a:r>
          </a:p>
          <a:p>
            <a:pPr marL="457200" marR="0">
              <a:spcBef>
                <a:spcPts val="0"/>
              </a:spcBef>
              <a:spcAft>
                <a:spcPts val="0"/>
              </a:spcAft>
            </a:pPr>
            <a:endParaRPr lang="en-US" sz="3200" dirty="0">
              <a:latin typeface="Gill Sans MT" panose="020B0502020104020203" pitchFamily="34" charset="77"/>
              <a:ea typeface="Calibri" panose="020F0502020204030204" pitchFamily="34" charset="0"/>
              <a:cs typeface="Times New Roman" panose="02020603050405020304" pitchFamily="18" charset="0"/>
            </a:endParaRPr>
          </a:p>
          <a:p>
            <a:pPr marL="457200" marR="0">
              <a:spcBef>
                <a:spcPts val="0"/>
              </a:spcBef>
              <a:spcAft>
                <a:spcPts val="0"/>
              </a:spcAft>
            </a:pPr>
            <a:endParaRPr lang="en-US" sz="3200" dirty="0">
              <a:latin typeface="Gill Sans MT" panose="020B0502020104020203" pitchFamily="34" charset="77"/>
              <a:ea typeface="Calibri" panose="020F0502020204030204" pitchFamily="34" charset="0"/>
              <a:cs typeface="Times New Roman" panose="02020603050405020304" pitchFamily="18" charset="0"/>
            </a:endParaRPr>
          </a:p>
          <a:p>
            <a:pPr marL="457200" marR="0">
              <a:spcBef>
                <a:spcPts val="0"/>
              </a:spcBef>
              <a:spcAft>
                <a:spcPts val="0"/>
              </a:spcAft>
            </a:pPr>
            <a:r>
              <a:rPr lang="en-US" sz="3200" dirty="0">
                <a:latin typeface="Gill Sans MT" panose="020B0502020104020203" pitchFamily="34" charset="77"/>
                <a:ea typeface="Calibri" panose="020F0502020204030204" pitchFamily="34" charset="0"/>
                <a:cs typeface="Times New Roman" panose="02020603050405020304" pitchFamily="18" charset="0"/>
              </a:rPr>
              <a:t>Rule by “</a:t>
            </a:r>
            <a:r>
              <a:rPr lang="en-US" sz="3200" dirty="0" err="1">
                <a:latin typeface="Gill Sans MT" panose="020B0502020104020203" pitchFamily="34" charset="77"/>
                <a:ea typeface="Calibri" panose="020F0502020204030204" pitchFamily="34" charset="0"/>
                <a:cs typeface="Times New Roman" panose="02020603050405020304" pitchFamily="18" charset="0"/>
              </a:rPr>
              <a:t>trenchocracy</a:t>
            </a:r>
            <a:r>
              <a:rPr lang="en-US" sz="3200" dirty="0">
                <a:latin typeface="Gill Sans MT" panose="020B0502020104020203" pitchFamily="34" charset="77"/>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03700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979E6-A342-3646-AF1C-FF4AF365006E}"/>
              </a:ext>
            </a:extLst>
          </p:cNvPr>
          <p:cNvPicPr>
            <a:picLocks noChangeAspect="1"/>
          </p:cNvPicPr>
          <p:nvPr/>
        </p:nvPicPr>
        <p:blipFill>
          <a:blip r:embed="rId2"/>
          <a:stretch>
            <a:fillRect/>
          </a:stretch>
        </p:blipFill>
        <p:spPr>
          <a:xfrm>
            <a:off x="1075766" y="0"/>
            <a:ext cx="4806315" cy="6858000"/>
          </a:xfrm>
          <a:prstGeom prst="rect">
            <a:avLst/>
          </a:prstGeom>
        </p:spPr>
      </p:pic>
      <p:sp>
        <p:nvSpPr>
          <p:cNvPr id="4" name="TextBox 3">
            <a:extLst>
              <a:ext uri="{FF2B5EF4-FFF2-40B4-BE49-F238E27FC236}">
                <a16:creationId xmlns:a16="http://schemas.microsoft.com/office/drawing/2014/main" id="{853AD245-CE8D-D64D-9A3C-235BEB1AE594}"/>
              </a:ext>
            </a:extLst>
          </p:cNvPr>
          <p:cNvSpPr txBox="1"/>
          <p:nvPr/>
        </p:nvSpPr>
        <p:spPr>
          <a:xfrm>
            <a:off x="6432331" y="504497"/>
            <a:ext cx="4682359" cy="1938992"/>
          </a:xfrm>
          <a:prstGeom prst="rect">
            <a:avLst/>
          </a:prstGeom>
          <a:noFill/>
        </p:spPr>
        <p:txBody>
          <a:bodyPr wrap="square" rtlCol="0">
            <a:spAutoFit/>
          </a:bodyPr>
          <a:lstStyle/>
          <a:p>
            <a:r>
              <a:rPr lang="en-US" sz="2400" dirty="0"/>
              <a:t>Propaganda installation on the facade of Benito Mussolini's headquarters in the Palazzo </a:t>
            </a:r>
            <a:r>
              <a:rPr lang="en-US" sz="2400" dirty="0" err="1"/>
              <a:t>Braschi</a:t>
            </a:r>
            <a:r>
              <a:rPr lang="en-US" sz="2400" dirty="0"/>
              <a:t>, Rome, 1934, ahead of Italian National Elections.</a:t>
            </a:r>
          </a:p>
        </p:txBody>
      </p:sp>
    </p:spTree>
    <p:extLst>
      <p:ext uri="{BB962C8B-B14F-4D97-AF65-F5344CB8AC3E}">
        <p14:creationId xmlns:p14="http://schemas.microsoft.com/office/powerpoint/2010/main" val="655722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05000" y="5410200"/>
            <a:ext cx="8534400" cy="1143000"/>
          </a:xfrm>
        </p:spPr>
        <p:txBody>
          <a:bodyPr/>
          <a:lstStyle/>
          <a:p>
            <a:pPr marL="0" indent="0">
              <a:buNone/>
            </a:pPr>
            <a:r>
              <a:rPr lang="en-US" dirty="0"/>
              <a:t>Hitler (top row, center) in his grammar school photo, 1899 </a:t>
            </a:r>
            <a:r>
              <a:rPr lang="en-US" sz="1000" dirty="0"/>
              <a:t>(Kershaw, </a:t>
            </a:r>
            <a:r>
              <a:rPr lang="en-US" sz="1000" i="1" dirty="0"/>
              <a:t>Hubris</a:t>
            </a:r>
            <a:r>
              <a:rPr lang="en-US" sz="1000" dirty="0"/>
              <a:t>)</a:t>
            </a:r>
          </a:p>
        </p:txBody>
      </p:sp>
      <p:pic>
        <p:nvPicPr>
          <p:cNvPr id="2050" name="Picture 2" descr="\\max-fsrv.ad.syr.edu\marhoefe$\Desktop\201201231439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6054">
            <a:off x="2871055" y="438535"/>
            <a:ext cx="6069998" cy="472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55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47EA-D46D-BD4D-AAFA-BAF02E04770E}"/>
              </a:ext>
            </a:extLst>
          </p:cNvPr>
          <p:cNvSpPr>
            <a:spLocks noGrp="1"/>
          </p:cNvSpPr>
          <p:nvPr>
            <p:ph type="title"/>
          </p:nvPr>
        </p:nvSpPr>
        <p:spPr/>
        <p:txBody>
          <a:bodyPr/>
          <a:lstStyle/>
          <a:p>
            <a:r>
              <a:rPr lang="en-US" dirty="0"/>
              <a:t>The First World War in Africa – colonial warfare in the colonies </a:t>
            </a:r>
          </a:p>
        </p:txBody>
      </p:sp>
      <p:sp>
        <p:nvSpPr>
          <p:cNvPr id="3" name="Content Placeholder 2">
            <a:extLst>
              <a:ext uri="{FF2B5EF4-FFF2-40B4-BE49-F238E27FC236}">
                <a16:creationId xmlns:a16="http://schemas.microsoft.com/office/drawing/2014/main" id="{70C08EEB-69D2-674D-97A7-C8828F33FDC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B0CB409-3887-D74C-89BE-1163AFA0643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50446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19800"/>
            <a:ext cx="8229600" cy="609600"/>
          </a:xfrm>
        </p:spPr>
        <p:txBody>
          <a:bodyPr>
            <a:normAutofit fontScale="90000"/>
          </a:bodyPr>
          <a:lstStyle/>
          <a:p>
            <a:r>
              <a:rPr lang="en-US" dirty="0"/>
              <a:t>Adolf Hitler, watercolor, 1919 </a:t>
            </a:r>
            <a:r>
              <a:rPr lang="en-US" sz="1000" dirty="0"/>
              <a:t>(</a:t>
            </a:r>
            <a:r>
              <a:rPr lang="en-US" sz="1000" dirty="0" err="1"/>
              <a:t>ghi</a:t>
            </a:r>
            <a:r>
              <a:rPr lang="en-US" sz="1000" dirty="0"/>
              <a:t>)</a:t>
            </a:r>
          </a:p>
        </p:txBody>
      </p:sp>
      <p:sp>
        <p:nvSpPr>
          <p:cNvPr id="3" name="Content Placeholder 2"/>
          <p:cNvSpPr>
            <a:spLocks noGrp="1"/>
          </p:cNvSpPr>
          <p:nvPr>
            <p:ph idx="1"/>
          </p:nvPr>
        </p:nvSpPr>
        <p:spPr/>
        <p:txBody>
          <a:bodyPr/>
          <a:lstStyle/>
          <a:p>
            <a:endParaRPr lang="en-US" dirty="0"/>
          </a:p>
        </p:txBody>
      </p:sp>
      <p:pic>
        <p:nvPicPr>
          <p:cNvPr id="1026" name="Picture 2" descr="\\max-fsrv.ad.syr.edu\marhoefe$\Desktop\highres_00005655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04800"/>
            <a:ext cx="6172200" cy="5586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nSpc>
                <a:spcPct val="100000"/>
              </a:lnSpc>
              <a:spcBef>
                <a:spcPts val="0"/>
              </a:spcBef>
              <a:spcAft>
                <a:spcPts val="0"/>
              </a:spcAft>
              <a:buNone/>
              <a:defRPr/>
            </a:pPr>
            <a:r>
              <a:rPr lang="en-US" u="sng" dirty="0"/>
              <a:t>Populism </a:t>
            </a:r>
          </a:p>
          <a:p>
            <a:pPr marL="0" indent="0">
              <a:lnSpc>
                <a:spcPct val="100000"/>
              </a:lnSpc>
              <a:spcBef>
                <a:spcPts val="0"/>
              </a:spcBef>
              <a:spcAft>
                <a:spcPts val="0"/>
              </a:spcAft>
              <a:buNone/>
              <a:defRPr/>
            </a:pPr>
            <a:endParaRPr lang="en-US" dirty="0"/>
          </a:p>
          <a:p>
            <a:pPr marL="0" indent="0">
              <a:lnSpc>
                <a:spcPct val="100000"/>
              </a:lnSpc>
              <a:spcBef>
                <a:spcPts val="0"/>
              </a:spcBef>
              <a:spcAft>
                <a:spcPts val="0"/>
              </a:spcAft>
              <a:buNone/>
              <a:defRPr/>
            </a:pPr>
            <a:r>
              <a:rPr lang="en-US" dirty="0"/>
              <a:t>A type of politics that above all fights on behalf of “ordinary people” or “common people” (as it defines them) and opposes the power of elites, aristocrats, etc. Holds that ordinary people have good ideas and ought to have power over the state.</a:t>
            </a:r>
          </a:p>
          <a:p>
            <a:pPr marL="0" indent="0">
              <a:lnSpc>
                <a:spcPct val="100000"/>
              </a:lnSpc>
              <a:spcBef>
                <a:spcPts val="0"/>
              </a:spcBef>
              <a:spcAft>
                <a:spcPts val="0"/>
              </a:spcAft>
              <a:buNone/>
              <a:defRPr/>
            </a:pPr>
            <a:endParaRPr lang="en-US" dirty="0"/>
          </a:p>
          <a:p>
            <a:pPr marL="0" indent="0">
              <a:lnSpc>
                <a:spcPct val="100000"/>
              </a:lnSpc>
              <a:spcBef>
                <a:spcPts val="0"/>
              </a:spcBef>
              <a:spcAft>
                <a:spcPts val="0"/>
              </a:spcAft>
              <a:buNone/>
              <a:defRPr/>
            </a:pPr>
            <a:r>
              <a:rPr lang="en-US" dirty="0"/>
              <a:t>Can be right, center, or left.  </a:t>
            </a:r>
          </a:p>
        </p:txBody>
      </p:sp>
    </p:spTree>
    <p:extLst>
      <p:ext uri="{BB962C8B-B14F-4D97-AF65-F5344CB8AC3E}">
        <p14:creationId xmlns:p14="http://schemas.microsoft.com/office/powerpoint/2010/main" val="130496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Nazi Party platform, in a nutshell:</a:t>
            </a:r>
          </a:p>
        </p:txBody>
      </p:sp>
      <p:sp>
        <p:nvSpPr>
          <p:cNvPr id="3" name="Content Placeholder 2"/>
          <p:cNvSpPr>
            <a:spLocks noGrp="1"/>
          </p:cNvSpPr>
          <p:nvPr>
            <p:ph idx="1"/>
          </p:nvPr>
        </p:nvSpPr>
        <p:spPr>
          <a:xfrm>
            <a:off x="1981200" y="2057401"/>
            <a:ext cx="8229600" cy="4068763"/>
          </a:xfrm>
        </p:spPr>
        <p:txBody>
          <a:bodyPr/>
          <a:lstStyle/>
          <a:p>
            <a:pPr marL="0" indent="0">
              <a:buNone/>
            </a:pPr>
            <a:r>
              <a:rPr lang="en-US" dirty="0"/>
              <a:t>Democracy is division and strife, we need a united nation under a Leader! (Like it was in the trenches!) But the right (the old-style conservatives—aristocrats, the Kaiser) are too elitist and don’t do enough </a:t>
            </a:r>
            <a:r>
              <a:rPr lang="en-US" b="1" i="1" dirty="0"/>
              <a:t>for the little guy</a:t>
            </a:r>
            <a:r>
              <a:rPr lang="en-US" dirty="0"/>
              <a:t>. But the left isn’t patriotic and is wimpy on foreign policy, and lost the war for us. Also, the Jews are a big problem. Capitalism is flawed (the little guy is hurting) but </a:t>
            </a:r>
            <a:r>
              <a:rPr lang="en-US" i="1" dirty="0"/>
              <a:t>the problem with capitalism is the Jews</a:t>
            </a:r>
            <a:r>
              <a:rPr lang="en-US" dirty="0"/>
              <a:t>. </a:t>
            </a:r>
          </a:p>
        </p:txBody>
      </p:sp>
    </p:spTree>
    <p:extLst>
      <p:ext uri="{BB962C8B-B14F-4D97-AF65-F5344CB8AC3E}">
        <p14:creationId xmlns:p14="http://schemas.microsoft.com/office/powerpoint/2010/main" val="22564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BF6-3645-5143-BFA6-C6AAD37AC7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665192-FCBB-4946-BBC4-9613BD9C1A07}"/>
              </a:ext>
            </a:extLst>
          </p:cNvPr>
          <p:cNvSpPr>
            <a:spLocks noGrp="1"/>
          </p:cNvSpPr>
          <p:nvPr>
            <p:ph idx="1"/>
          </p:nvPr>
        </p:nvSpPr>
        <p:spPr>
          <a:xfrm>
            <a:off x="6342434" y="3667328"/>
            <a:ext cx="4630366" cy="2200072"/>
          </a:xfrm>
        </p:spPr>
        <p:txBody>
          <a:bodyPr>
            <a:normAutofit/>
          </a:bodyPr>
          <a:lstStyle/>
          <a:p>
            <a:pPr marL="0" indent="0">
              <a:buNone/>
            </a:pPr>
            <a:r>
              <a:rPr lang="en-US" dirty="0"/>
              <a:t>Nazi Party poster, circa 1920s </a:t>
            </a:r>
          </a:p>
          <a:p>
            <a:pPr marL="0" indent="0">
              <a:buNone/>
            </a:pPr>
            <a:r>
              <a:rPr lang="en-US" dirty="0"/>
              <a:t>“National Socialism: The Organized Will of the Nation” </a:t>
            </a:r>
          </a:p>
          <a:p>
            <a:pPr marL="0" indent="0">
              <a:buNone/>
            </a:pPr>
            <a:endParaRPr lang="en-US" dirty="0"/>
          </a:p>
          <a:p>
            <a:pPr marL="0" indent="0">
              <a:buNone/>
            </a:pPr>
            <a:r>
              <a:rPr lang="en-US" dirty="0"/>
              <a:t>Calvin College Archive </a:t>
            </a:r>
          </a:p>
        </p:txBody>
      </p:sp>
      <p:pic>
        <p:nvPicPr>
          <p:cNvPr id="5122" name="Picture 2">
            <a:extLst>
              <a:ext uri="{FF2B5EF4-FFF2-40B4-BE49-F238E27FC236}">
                <a16:creationId xmlns:a16="http://schemas.microsoft.com/office/drawing/2014/main" id="{E1173E19-7691-0940-B171-817484B3E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91" y="381000"/>
            <a:ext cx="39624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431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FB46-CC14-344F-9838-2607C08674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AA53AE-DAD3-EE48-8178-38193F83F4C3}"/>
              </a:ext>
            </a:extLst>
          </p:cNvPr>
          <p:cNvSpPr>
            <a:spLocks noGrp="1"/>
          </p:cNvSpPr>
          <p:nvPr>
            <p:ph idx="1"/>
          </p:nvPr>
        </p:nvSpPr>
        <p:spPr>
          <a:xfrm>
            <a:off x="6575898" y="1410512"/>
            <a:ext cx="5311302" cy="5040548"/>
          </a:xfrm>
        </p:spPr>
        <p:txBody>
          <a:bodyPr>
            <a:normAutofit/>
          </a:bodyPr>
          <a:lstStyle/>
          <a:p>
            <a:pPr marL="0" indent="0">
              <a:buNone/>
            </a:pPr>
            <a:r>
              <a:rPr lang="en-US" dirty="0"/>
              <a:t>Nazi Party campaign poster, 1929 </a:t>
            </a:r>
          </a:p>
          <a:p>
            <a:pPr marL="0" indent="0">
              <a:buNone/>
            </a:pPr>
            <a:r>
              <a:rPr lang="en-US" sz="2400" b="1" dirty="0"/>
              <a:t>“Two million dead. Did they die in vain? Never! Front soldiers! Adolf Hitler is showing you the way!”</a:t>
            </a:r>
          </a:p>
          <a:p>
            <a:pPr marL="0" indent="0">
              <a:buNone/>
            </a:pPr>
            <a:endParaRPr lang="en-US" dirty="0"/>
          </a:p>
          <a:p>
            <a:pPr marL="0" indent="0">
              <a:buNone/>
            </a:pPr>
            <a:r>
              <a:rPr lang="en-US" dirty="0"/>
              <a:t>Source: Calvin College Archive </a:t>
            </a:r>
          </a:p>
        </p:txBody>
      </p:sp>
      <p:pic>
        <p:nvPicPr>
          <p:cNvPr id="6146" name="Picture 2">
            <a:extLst>
              <a:ext uri="{FF2B5EF4-FFF2-40B4-BE49-F238E27FC236}">
                <a16:creationId xmlns:a16="http://schemas.microsoft.com/office/drawing/2014/main" id="{A7120E77-2092-5447-ABB7-E80421E1A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044" y="184825"/>
            <a:ext cx="4502794" cy="648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2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47612-CDA2-C646-B886-04D8BCACA71C}"/>
              </a:ext>
            </a:extLst>
          </p:cNvPr>
          <p:cNvSpPr>
            <a:spLocks noGrp="1"/>
          </p:cNvSpPr>
          <p:nvPr>
            <p:ph idx="1"/>
          </p:nvPr>
        </p:nvSpPr>
        <p:spPr>
          <a:xfrm>
            <a:off x="1225686" y="1011677"/>
            <a:ext cx="5097294" cy="4855723"/>
          </a:xfrm>
        </p:spPr>
        <p:txBody>
          <a:bodyPr>
            <a:normAutofit fontScale="85000" lnSpcReduction="10000"/>
          </a:bodyPr>
          <a:lstStyle/>
          <a:p>
            <a:pPr marL="0" indent="0">
              <a:buNone/>
            </a:pPr>
            <a:r>
              <a:rPr lang="en-US" dirty="0"/>
              <a:t>Nazi Party poster, 1930</a:t>
            </a:r>
          </a:p>
          <a:p>
            <a:pPr marL="0" indent="0">
              <a:buNone/>
            </a:pPr>
            <a:endParaRPr lang="en-US" dirty="0"/>
          </a:p>
          <a:p>
            <a:pPr marL="0" indent="0">
              <a:buNone/>
            </a:pPr>
            <a:r>
              <a:rPr lang="en-US" dirty="0"/>
              <a:t>“List 9, National Socialist German Worker’s Party” </a:t>
            </a:r>
          </a:p>
          <a:p>
            <a:pPr marL="0" indent="0">
              <a:buNone/>
            </a:pPr>
            <a:endParaRPr lang="en-US" dirty="0"/>
          </a:p>
          <a:p>
            <a:pPr marL="0" indent="0">
              <a:buNone/>
            </a:pPr>
            <a:r>
              <a:rPr lang="en-US" dirty="0"/>
              <a:t>The red words coming from the snake are: usury, Versailles, unemployment, war guilt lie, Marxism, Bolshevism, lies and betrayal, inflation, Locarno, Dawes Pact, Young Plan, corruption, </a:t>
            </a:r>
            <a:r>
              <a:rPr lang="en-US" dirty="0" err="1"/>
              <a:t>Barmat</a:t>
            </a:r>
            <a:r>
              <a:rPr lang="en-US" dirty="0"/>
              <a:t>, </a:t>
            </a:r>
            <a:r>
              <a:rPr lang="en-US" dirty="0" err="1"/>
              <a:t>Kutistker</a:t>
            </a:r>
            <a:r>
              <a:rPr lang="en-US" dirty="0"/>
              <a:t>, </a:t>
            </a:r>
            <a:r>
              <a:rPr lang="en-US" dirty="0" err="1"/>
              <a:t>Sklarek</a:t>
            </a:r>
            <a:r>
              <a:rPr lang="en-US" dirty="0"/>
              <a:t> [the last three names are Jews involved in major financial scandals], prostitution, terror, civil war.</a:t>
            </a:r>
          </a:p>
          <a:p>
            <a:pPr marL="0" indent="0">
              <a:buNone/>
            </a:pPr>
            <a:endParaRPr lang="en-US" dirty="0"/>
          </a:p>
          <a:p>
            <a:pPr marL="0" indent="0">
              <a:buNone/>
            </a:pPr>
            <a:r>
              <a:rPr lang="en-US" dirty="0"/>
              <a:t>* In the Locarno Treaty, Germany accepted its borders set by the Versailles Treaty. The Dawes and Young Plans were revisions to the Versailles Treaty; the Young Plan was actually pretty good for Germany </a:t>
            </a:r>
          </a:p>
        </p:txBody>
      </p:sp>
      <p:pic>
        <p:nvPicPr>
          <p:cNvPr id="7170" name="Picture 2">
            <a:extLst>
              <a:ext uri="{FF2B5EF4-FFF2-40B4-BE49-F238E27FC236}">
                <a16:creationId xmlns:a16="http://schemas.microsoft.com/office/drawing/2014/main" id="{5F8F1870-3D1C-2A42-AF96-6B78A1E83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570" y="0"/>
            <a:ext cx="4730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95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828800" y="152400"/>
            <a:ext cx="8382000" cy="838200"/>
          </a:xfrm>
        </p:spPr>
        <p:txBody>
          <a:bodyPr>
            <a:normAutofit fontScale="90000"/>
          </a:bodyPr>
          <a:lstStyle/>
          <a:p>
            <a:pPr eaLnBrk="1" hangingPunct="1"/>
            <a:r>
              <a:rPr lang="en-US" sz="4000" b="1" i="1" dirty="0"/>
              <a:t>Growth of the Nazi party 1924-1933</a:t>
            </a:r>
            <a:r>
              <a:rPr lang="en-US" sz="4000" dirty="0"/>
              <a:t>	</a:t>
            </a:r>
          </a:p>
        </p:txBody>
      </p:sp>
      <p:sp>
        <p:nvSpPr>
          <p:cNvPr id="2051" name="Rectangle 3"/>
          <p:cNvSpPr>
            <a:spLocks noGrp="1" noChangeArrowheads="1"/>
          </p:cNvSpPr>
          <p:nvPr>
            <p:ph type="body" idx="1"/>
          </p:nvPr>
        </p:nvSpPr>
        <p:spPr>
          <a:xfrm>
            <a:off x="1905000" y="1143000"/>
            <a:ext cx="8305800" cy="5029200"/>
          </a:xfrm>
        </p:spPr>
        <p:txBody>
          <a:bodyPr>
            <a:normAutofit fontScale="92500" lnSpcReduction="10000"/>
          </a:bodyPr>
          <a:lstStyle/>
          <a:p>
            <a:pPr eaLnBrk="1" hangingPunct="1"/>
            <a:r>
              <a:rPr lang="en-US" dirty="0"/>
              <a:t>1923—</a:t>
            </a:r>
            <a:r>
              <a:rPr lang="en-US" dirty="0" err="1"/>
              <a:t>aprox</a:t>
            </a:r>
            <a:r>
              <a:rPr lang="en-US" dirty="0"/>
              <a:t>. 5,000 party members </a:t>
            </a:r>
          </a:p>
          <a:p>
            <a:pPr eaLnBrk="1" hangingPunct="1"/>
            <a:r>
              <a:rPr lang="en-US" dirty="0"/>
              <a:t>May 1924—6.5% of national vote </a:t>
            </a:r>
          </a:p>
          <a:p>
            <a:pPr eaLnBrk="1" hangingPunct="1"/>
            <a:r>
              <a:rPr lang="en-US" dirty="0"/>
              <a:t>December 1924—3% of national vote</a:t>
            </a:r>
          </a:p>
          <a:p>
            <a:pPr eaLnBrk="1" hangingPunct="1"/>
            <a:r>
              <a:rPr lang="en-US" dirty="0"/>
              <a:t>1928—2.6% of national vote</a:t>
            </a:r>
          </a:p>
          <a:p>
            <a:pPr eaLnBrk="1" hangingPunct="1"/>
            <a:r>
              <a:rPr lang="en-US" dirty="0"/>
              <a:t>1928-1929 membership almost doubles (to 178,000)</a:t>
            </a:r>
          </a:p>
          <a:p>
            <a:pPr eaLnBrk="1" hangingPunct="1"/>
            <a:r>
              <a:rPr lang="en-US" dirty="0"/>
              <a:t>September 1930— of 18.3% national vote</a:t>
            </a:r>
          </a:p>
          <a:p>
            <a:pPr eaLnBrk="1" hangingPunct="1"/>
            <a:r>
              <a:rPr lang="en-US" dirty="0"/>
              <a:t>July 1932— of 37.3 national vote </a:t>
            </a:r>
          </a:p>
          <a:p>
            <a:pPr eaLnBrk="1" hangingPunct="1"/>
            <a:r>
              <a:rPr lang="en-US" dirty="0"/>
              <a:t>November 1932—33.1 of national vote</a:t>
            </a:r>
          </a:p>
          <a:p>
            <a:pPr eaLnBrk="1" hangingPunct="1">
              <a:buFontTx/>
              <a:buNone/>
            </a:pPr>
            <a:endParaRPr lang="en-US" sz="1400" dirty="0"/>
          </a:p>
          <a:p>
            <a:pPr eaLnBrk="1" hangingPunct="1">
              <a:buFontTx/>
              <a:buNone/>
            </a:pPr>
            <a:r>
              <a:rPr lang="en-US" sz="1400" dirty="0"/>
              <a:t>(Sources: Childers, </a:t>
            </a:r>
            <a:r>
              <a:rPr lang="en-US" sz="1400" i="1" dirty="0"/>
              <a:t>The Nazi Voter</a:t>
            </a:r>
            <a:r>
              <a:rPr lang="en-US" sz="1400" dirty="0"/>
              <a:t>)  </a:t>
            </a:r>
          </a:p>
          <a:p>
            <a:pPr eaLnBrk="1" hangingPunct="1">
              <a:buFontTx/>
              <a:buNone/>
            </a:pPr>
            <a:endParaRPr lang="en-US" sz="1400" dirty="0"/>
          </a:p>
          <a:p>
            <a:pPr eaLnBrk="1" hangingPunct="1">
              <a:buFontTx/>
              <a:buNone/>
            </a:pPr>
            <a:r>
              <a:rPr lang="en-US" sz="2200" dirty="0"/>
              <a:t>Nazi Party founded as the German Worker’s Party in 1919; changed its name to the National Socialist German Worker’s Party (“Nazi”) in 1920.  </a:t>
            </a:r>
          </a:p>
        </p:txBody>
      </p:sp>
    </p:spTree>
    <p:extLst>
      <p:ext uri="{BB962C8B-B14F-4D97-AF65-F5344CB8AC3E}">
        <p14:creationId xmlns:p14="http://schemas.microsoft.com/office/powerpoint/2010/main" val="123181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776A-394B-AF4A-8BA4-1614F0A450D8}"/>
              </a:ext>
            </a:extLst>
          </p:cNvPr>
          <p:cNvSpPr>
            <a:spLocks noGrp="1"/>
          </p:cNvSpPr>
          <p:nvPr>
            <p:ph type="title"/>
          </p:nvPr>
        </p:nvSpPr>
        <p:spPr>
          <a:xfrm>
            <a:off x="981456" y="271272"/>
            <a:ext cx="9601200" cy="1485900"/>
          </a:xfrm>
        </p:spPr>
        <p:txBody>
          <a:bodyPr>
            <a:normAutofit/>
          </a:bodyPr>
          <a:lstStyle/>
          <a:p>
            <a:r>
              <a:rPr lang="en-US" sz="3200" dirty="0"/>
              <a:t>Indian Army troops arrive in Marseilles, 1914 </a:t>
            </a:r>
          </a:p>
        </p:txBody>
      </p:sp>
      <p:pic>
        <p:nvPicPr>
          <p:cNvPr id="4" name="Content Placeholder 3">
            <a:extLst>
              <a:ext uri="{FF2B5EF4-FFF2-40B4-BE49-F238E27FC236}">
                <a16:creationId xmlns:a16="http://schemas.microsoft.com/office/drawing/2014/main" id="{7BF0CF76-67AD-E941-9A6F-E89A8FE758D1}"/>
              </a:ext>
            </a:extLst>
          </p:cNvPr>
          <p:cNvPicPr>
            <a:picLocks noGrp="1" noChangeAspect="1"/>
          </p:cNvPicPr>
          <p:nvPr>
            <p:ph idx="1"/>
          </p:nvPr>
        </p:nvPicPr>
        <p:blipFill>
          <a:blip r:embed="rId2"/>
          <a:stretch>
            <a:fillRect/>
          </a:stretch>
        </p:blipFill>
        <p:spPr>
          <a:xfrm>
            <a:off x="3096281" y="804672"/>
            <a:ext cx="8778240" cy="5550408"/>
          </a:xfrm>
          <a:prstGeom prst="rect">
            <a:avLst/>
          </a:prstGeom>
        </p:spPr>
      </p:pic>
      <p:sp>
        <p:nvSpPr>
          <p:cNvPr id="5" name="TextBox 4">
            <a:extLst>
              <a:ext uri="{FF2B5EF4-FFF2-40B4-BE49-F238E27FC236}">
                <a16:creationId xmlns:a16="http://schemas.microsoft.com/office/drawing/2014/main" id="{96FFCF68-25C2-8247-A9B3-D584974BF48F}"/>
              </a:ext>
            </a:extLst>
          </p:cNvPr>
          <p:cNvSpPr txBox="1"/>
          <p:nvPr/>
        </p:nvSpPr>
        <p:spPr>
          <a:xfrm>
            <a:off x="7107449" y="6388084"/>
            <a:ext cx="4767072" cy="369332"/>
          </a:xfrm>
          <a:prstGeom prst="rect">
            <a:avLst/>
          </a:prstGeom>
          <a:noFill/>
        </p:spPr>
        <p:txBody>
          <a:bodyPr wrap="square" rtlCol="0">
            <a:spAutoFit/>
          </a:bodyPr>
          <a:lstStyle/>
          <a:p>
            <a:pPr algn="r"/>
            <a:r>
              <a:rPr lang="en-US" dirty="0"/>
              <a:t>Photo: National Army Museum (London)</a:t>
            </a:r>
          </a:p>
        </p:txBody>
      </p:sp>
    </p:spTree>
    <p:extLst>
      <p:ext uri="{BB962C8B-B14F-4D97-AF65-F5344CB8AC3E}">
        <p14:creationId xmlns:p14="http://schemas.microsoft.com/office/powerpoint/2010/main" val="106973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B07E8-FC5A-8549-9423-1D6C998B4329}"/>
              </a:ext>
            </a:extLst>
          </p:cNvPr>
          <p:cNvSpPr txBox="1"/>
          <p:nvPr/>
        </p:nvSpPr>
        <p:spPr>
          <a:xfrm>
            <a:off x="845763" y="179940"/>
            <a:ext cx="4775199" cy="2893100"/>
          </a:xfrm>
          <a:prstGeom prst="rect">
            <a:avLst/>
          </a:prstGeom>
          <a:noFill/>
        </p:spPr>
        <p:txBody>
          <a:bodyPr wrap="square" rtlCol="0">
            <a:spAutoFit/>
          </a:bodyPr>
          <a:lstStyle/>
          <a:p>
            <a:r>
              <a:rPr lang="en-US" sz="2800" dirty="0"/>
              <a:t>The War of Movement in Africa:</a:t>
            </a:r>
          </a:p>
          <a:p>
            <a:endParaRPr lang="en-US" dirty="0"/>
          </a:p>
          <a:p>
            <a:pPr marL="285750" indent="-285750">
              <a:buFont typeface="Arial" panose="020B0604020202020204" pitchFamily="34" charset="0"/>
              <a:buChar char="•"/>
            </a:pPr>
            <a:r>
              <a:rPr lang="en-US" dirty="0"/>
              <a:t>British/French invasion &amp; capture of German Togo, starting 12 Aug 1914</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descr="A close up of a map&#10;&#10;Description automatically generated">
            <a:extLst>
              <a:ext uri="{FF2B5EF4-FFF2-40B4-BE49-F238E27FC236}">
                <a16:creationId xmlns:a16="http://schemas.microsoft.com/office/drawing/2014/main" id="{1F990D4A-A13C-0347-80F2-C15CCC1FF3B7}"/>
              </a:ext>
            </a:extLst>
          </p:cNvPr>
          <p:cNvPicPr>
            <a:picLocks noChangeAspect="1"/>
          </p:cNvPicPr>
          <p:nvPr/>
        </p:nvPicPr>
        <p:blipFill rotWithShape="1">
          <a:blip r:embed="rId2"/>
          <a:srcRect l="8177" t="9259" r="13757" b="15000"/>
          <a:stretch/>
        </p:blipFill>
        <p:spPr>
          <a:xfrm>
            <a:off x="6286500" y="0"/>
            <a:ext cx="4775199" cy="6828869"/>
          </a:xfrm>
          <a:prstGeom prst="rect">
            <a:avLst/>
          </a:prstGeom>
        </p:spPr>
      </p:pic>
    </p:spTree>
    <p:extLst>
      <p:ext uri="{BB962C8B-B14F-4D97-AF65-F5344CB8AC3E}">
        <p14:creationId xmlns:p14="http://schemas.microsoft.com/office/powerpoint/2010/main" val="1226620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772A1F-A0CF-564D-9726-B1A22BBF594C}"/>
              </a:ext>
            </a:extLst>
          </p:cNvPr>
          <p:cNvPicPr>
            <a:picLocks noChangeAspect="1"/>
          </p:cNvPicPr>
          <p:nvPr/>
        </p:nvPicPr>
        <p:blipFill>
          <a:blip r:embed="rId2"/>
          <a:stretch>
            <a:fillRect/>
          </a:stretch>
        </p:blipFill>
        <p:spPr>
          <a:xfrm>
            <a:off x="667656" y="246047"/>
            <a:ext cx="4151086" cy="5281595"/>
          </a:xfrm>
          <a:prstGeom prst="rect">
            <a:avLst/>
          </a:prstGeom>
        </p:spPr>
      </p:pic>
      <p:pic>
        <p:nvPicPr>
          <p:cNvPr id="3" name="Picture 2">
            <a:extLst>
              <a:ext uri="{FF2B5EF4-FFF2-40B4-BE49-F238E27FC236}">
                <a16:creationId xmlns:a16="http://schemas.microsoft.com/office/drawing/2014/main" id="{E8F7E659-AAB7-7E47-9C81-D599DCEBDD7C}"/>
              </a:ext>
            </a:extLst>
          </p:cNvPr>
          <p:cNvPicPr>
            <a:picLocks noChangeAspect="1"/>
          </p:cNvPicPr>
          <p:nvPr/>
        </p:nvPicPr>
        <p:blipFill>
          <a:blip r:embed="rId3"/>
          <a:stretch>
            <a:fillRect/>
          </a:stretch>
        </p:blipFill>
        <p:spPr>
          <a:xfrm>
            <a:off x="4499428" y="1967885"/>
            <a:ext cx="7692571" cy="4890115"/>
          </a:xfrm>
          <a:prstGeom prst="rect">
            <a:avLst/>
          </a:prstGeom>
        </p:spPr>
      </p:pic>
      <p:sp>
        <p:nvSpPr>
          <p:cNvPr id="4" name="TextBox 3">
            <a:extLst>
              <a:ext uri="{FF2B5EF4-FFF2-40B4-BE49-F238E27FC236}">
                <a16:creationId xmlns:a16="http://schemas.microsoft.com/office/drawing/2014/main" id="{391B9E47-2716-694A-9E1D-FA9F401C5FE9}"/>
              </a:ext>
            </a:extLst>
          </p:cNvPr>
          <p:cNvSpPr txBox="1"/>
          <p:nvPr/>
        </p:nvSpPr>
        <p:spPr>
          <a:xfrm>
            <a:off x="4760685" y="246047"/>
            <a:ext cx="3585028" cy="1323439"/>
          </a:xfrm>
          <a:prstGeom prst="rect">
            <a:avLst/>
          </a:prstGeom>
          <a:noFill/>
        </p:spPr>
        <p:txBody>
          <a:bodyPr wrap="square" rtlCol="0">
            <a:spAutoFit/>
          </a:bodyPr>
          <a:lstStyle/>
          <a:p>
            <a:r>
              <a:rPr lang="en-US" sz="2000" dirty="0"/>
              <a:t>Alhaji </a:t>
            </a:r>
            <a:r>
              <a:rPr lang="en-US" sz="2000" dirty="0" err="1"/>
              <a:t>Grunshi</a:t>
            </a:r>
            <a:r>
              <a:rPr lang="en-US" sz="2000" dirty="0"/>
              <a:t>, Gold Coast Regiment. First soldier under British command to fire a shot in WWI. Photographed 1918.</a:t>
            </a:r>
          </a:p>
        </p:txBody>
      </p:sp>
      <p:sp>
        <p:nvSpPr>
          <p:cNvPr id="5" name="TextBox 4">
            <a:extLst>
              <a:ext uri="{FF2B5EF4-FFF2-40B4-BE49-F238E27FC236}">
                <a16:creationId xmlns:a16="http://schemas.microsoft.com/office/drawing/2014/main" id="{84912FA5-DA03-234F-AD01-7F5A467B66B0}"/>
              </a:ext>
            </a:extLst>
          </p:cNvPr>
          <p:cNvSpPr txBox="1"/>
          <p:nvPr/>
        </p:nvSpPr>
        <p:spPr>
          <a:xfrm>
            <a:off x="1890340" y="6211669"/>
            <a:ext cx="2609088" cy="646331"/>
          </a:xfrm>
          <a:prstGeom prst="rect">
            <a:avLst/>
          </a:prstGeom>
          <a:noFill/>
        </p:spPr>
        <p:txBody>
          <a:bodyPr wrap="square" rtlCol="0">
            <a:spAutoFit/>
          </a:bodyPr>
          <a:lstStyle/>
          <a:p>
            <a:pPr algn="r"/>
            <a:r>
              <a:rPr lang="en-US" dirty="0"/>
              <a:t>Wireless Station, </a:t>
            </a:r>
            <a:r>
              <a:rPr lang="en-US" dirty="0" err="1"/>
              <a:t>Kamina</a:t>
            </a:r>
            <a:r>
              <a:rPr lang="en-US" dirty="0"/>
              <a:t>. In German Togo</a:t>
            </a:r>
          </a:p>
        </p:txBody>
      </p:sp>
    </p:spTree>
    <p:extLst>
      <p:ext uri="{BB962C8B-B14F-4D97-AF65-F5344CB8AC3E}">
        <p14:creationId xmlns:p14="http://schemas.microsoft.com/office/powerpoint/2010/main" val="26754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B07E8-FC5A-8549-9423-1D6C998B4329}"/>
              </a:ext>
            </a:extLst>
          </p:cNvPr>
          <p:cNvSpPr txBox="1"/>
          <p:nvPr/>
        </p:nvSpPr>
        <p:spPr>
          <a:xfrm>
            <a:off x="845763" y="179940"/>
            <a:ext cx="4775199" cy="7325082"/>
          </a:xfrm>
          <a:prstGeom prst="rect">
            <a:avLst/>
          </a:prstGeom>
          <a:noFill/>
        </p:spPr>
        <p:txBody>
          <a:bodyPr wrap="square" rtlCol="0">
            <a:spAutoFit/>
          </a:bodyPr>
          <a:lstStyle/>
          <a:p>
            <a:r>
              <a:rPr lang="en-US" sz="2800" dirty="0"/>
              <a:t>The War of Movement in Africa:</a:t>
            </a:r>
          </a:p>
          <a:p>
            <a:endParaRPr lang="en-US" dirty="0"/>
          </a:p>
          <a:p>
            <a:pPr marL="285750" indent="-285750">
              <a:buFont typeface="Arial" panose="020B0604020202020204" pitchFamily="34" charset="0"/>
              <a:buChar char="•"/>
            </a:pPr>
            <a:r>
              <a:rPr lang="en-US" dirty="0"/>
              <a:t>British/French invasion &amp; capture of German Togo, starting 12 Aug 1914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British/French invasion of German Cameroon, captured Duala on 27 Sept 1914, but war extends into 1916</a:t>
            </a:r>
          </a:p>
          <a:p>
            <a:endParaRPr lang="en-US" dirty="0"/>
          </a:p>
          <a:p>
            <a:pPr marL="285750" indent="-285750">
              <a:buFont typeface="Arial" panose="020B0604020202020204" pitchFamily="34" charset="0"/>
              <a:buChar char="•"/>
            </a:pPr>
            <a:r>
              <a:rPr lang="en-US" dirty="0"/>
              <a:t>South African invasion of German South West Africa (delayed by Afrikaner Rebellion) begins Jan. 1915 and is captured that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East African Theatre of War is messiest, lasts all 4 years but begins in 1914 with naval bombings and fighting on German East African Coast. </a:t>
            </a:r>
          </a:p>
          <a:p>
            <a:pPr marL="742950" lvl="1" indent="-285750">
              <a:buFont typeface="Arial" panose="020B0604020202020204" pitchFamily="34" charset="0"/>
              <a:buChar char="•"/>
            </a:pPr>
            <a:r>
              <a:rPr lang="en-US" dirty="0"/>
              <a:t>The War in East Africa will not end until 2 weeks after the end of the war in Europe</a:t>
            </a:r>
          </a:p>
          <a:p>
            <a:endParaRPr lang="en-US" dirty="0"/>
          </a:p>
          <a:p>
            <a:endParaRPr lang="en-US" dirty="0"/>
          </a:p>
          <a:p>
            <a:endParaRPr lang="en-US" dirty="0"/>
          </a:p>
        </p:txBody>
      </p:sp>
      <p:pic>
        <p:nvPicPr>
          <p:cNvPr id="6" name="Picture 5" descr="A close up of a map&#10;&#10;Description automatically generated">
            <a:extLst>
              <a:ext uri="{FF2B5EF4-FFF2-40B4-BE49-F238E27FC236}">
                <a16:creationId xmlns:a16="http://schemas.microsoft.com/office/drawing/2014/main" id="{1F990D4A-A13C-0347-80F2-C15CCC1FF3B7}"/>
              </a:ext>
            </a:extLst>
          </p:cNvPr>
          <p:cNvPicPr>
            <a:picLocks noChangeAspect="1"/>
          </p:cNvPicPr>
          <p:nvPr/>
        </p:nvPicPr>
        <p:blipFill rotWithShape="1">
          <a:blip r:embed="rId2"/>
          <a:srcRect l="8177" t="9259" r="13757" b="15000"/>
          <a:stretch/>
        </p:blipFill>
        <p:spPr>
          <a:xfrm>
            <a:off x="6286500" y="0"/>
            <a:ext cx="4775199" cy="6828869"/>
          </a:xfrm>
          <a:prstGeom prst="rect">
            <a:avLst/>
          </a:prstGeom>
        </p:spPr>
      </p:pic>
    </p:spTree>
    <p:extLst>
      <p:ext uri="{BB962C8B-B14F-4D97-AF65-F5344CB8AC3E}">
        <p14:creationId xmlns:p14="http://schemas.microsoft.com/office/powerpoint/2010/main" val="67749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map&#10;&#10;Description automatically generated">
            <a:extLst>
              <a:ext uri="{FF2B5EF4-FFF2-40B4-BE49-F238E27FC236}">
                <a16:creationId xmlns:a16="http://schemas.microsoft.com/office/drawing/2014/main" id="{429E0173-535F-F74E-81AC-5788559DCC03}"/>
              </a:ext>
            </a:extLst>
          </p:cNvPr>
          <p:cNvPicPr>
            <a:picLocks noChangeAspect="1"/>
          </p:cNvPicPr>
          <p:nvPr/>
        </p:nvPicPr>
        <p:blipFill rotWithShape="1">
          <a:blip r:embed="rId3"/>
          <a:srcRect l="11393" t="34628" r="18048" b="21018"/>
          <a:stretch/>
        </p:blipFill>
        <p:spPr>
          <a:xfrm>
            <a:off x="759306" y="0"/>
            <a:ext cx="6860946" cy="6357035"/>
          </a:xfrm>
          <a:prstGeom prst="rect">
            <a:avLst/>
          </a:prstGeom>
        </p:spPr>
      </p:pic>
      <p:sp>
        <p:nvSpPr>
          <p:cNvPr id="16" name="Donut 15">
            <a:extLst>
              <a:ext uri="{FF2B5EF4-FFF2-40B4-BE49-F238E27FC236}">
                <a16:creationId xmlns:a16="http://schemas.microsoft.com/office/drawing/2014/main" id="{DAC6C635-B27E-F94F-A65F-1CB0552FF938}"/>
              </a:ext>
            </a:extLst>
          </p:cNvPr>
          <p:cNvSpPr/>
          <p:nvPr/>
        </p:nvSpPr>
        <p:spPr>
          <a:xfrm>
            <a:off x="5361851" y="2226181"/>
            <a:ext cx="1000233" cy="1307437"/>
          </a:xfrm>
          <a:prstGeom prst="donut">
            <a:avLst>
              <a:gd name="adj" fmla="val 2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a:extLst>
              <a:ext uri="{FF2B5EF4-FFF2-40B4-BE49-F238E27FC236}">
                <a16:creationId xmlns:a16="http://schemas.microsoft.com/office/drawing/2014/main" id="{8B1C1AB1-7AC5-044B-B3CF-AC487F995E9C}"/>
              </a:ext>
            </a:extLst>
          </p:cNvPr>
          <p:cNvSpPr/>
          <p:nvPr/>
        </p:nvSpPr>
        <p:spPr>
          <a:xfrm>
            <a:off x="6269776" y="1434466"/>
            <a:ext cx="1000234" cy="1393055"/>
          </a:xfrm>
          <a:prstGeom prst="donut">
            <a:avLst>
              <a:gd name="adj" fmla="val 2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4E9F05A5-5BC4-AE48-9A4B-A0D0AE55A87D}"/>
              </a:ext>
            </a:extLst>
          </p:cNvPr>
          <p:cNvSpPr txBox="1"/>
          <p:nvPr/>
        </p:nvSpPr>
        <p:spPr>
          <a:xfrm>
            <a:off x="7845181" y="67515"/>
            <a:ext cx="2943224" cy="369332"/>
          </a:xfrm>
          <a:prstGeom prst="rect">
            <a:avLst/>
          </a:prstGeom>
          <a:noFill/>
        </p:spPr>
        <p:txBody>
          <a:bodyPr wrap="square" rtlCol="0">
            <a:spAutoFit/>
          </a:bodyPr>
          <a:lstStyle/>
          <a:p>
            <a:r>
              <a:rPr lang="en-US" u="sng" dirty="0"/>
              <a:t>The East African Front</a:t>
            </a:r>
          </a:p>
        </p:txBody>
      </p:sp>
      <p:sp>
        <p:nvSpPr>
          <p:cNvPr id="2" name="TextBox 1">
            <a:extLst>
              <a:ext uri="{FF2B5EF4-FFF2-40B4-BE49-F238E27FC236}">
                <a16:creationId xmlns:a16="http://schemas.microsoft.com/office/drawing/2014/main" id="{C24C5507-DD71-5A41-90DF-E943399571C9}"/>
              </a:ext>
            </a:extLst>
          </p:cNvPr>
          <p:cNvSpPr txBox="1"/>
          <p:nvPr/>
        </p:nvSpPr>
        <p:spPr>
          <a:xfrm>
            <a:off x="8385243" y="1750979"/>
            <a:ext cx="3501957" cy="1477328"/>
          </a:xfrm>
          <a:prstGeom prst="rect">
            <a:avLst/>
          </a:prstGeom>
          <a:noFill/>
        </p:spPr>
        <p:txBody>
          <a:bodyPr wrap="square" rtlCol="0">
            <a:spAutoFit/>
          </a:bodyPr>
          <a:lstStyle/>
          <a:p>
            <a:r>
              <a:rPr lang="en-US" dirty="0"/>
              <a:t>German East Africa = present-day Burundi, Rwanda, part of Tanzania, part of Mozambique</a:t>
            </a:r>
          </a:p>
          <a:p>
            <a:endParaRPr lang="en-US" dirty="0"/>
          </a:p>
          <a:p>
            <a:r>
              <a:rPr lang="en-US" dirty="0"/>
              <a:t>British East Africa = Kenya </a:t>
            </a:r>
          </a:p>
        </p:txBody>
      </p:sp>
    </p:spTree>
    <p:extLst>
      <p:ext uri="{BB962C8B-B14F-4D97-AF65-F5344CB8AC3E}">
        <p14:creationId xmlns:p14="http://schemas.microsoft.com/office/powerpoint/2010/main" val="231298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AAF88-6413-694D-85DE-FFC445165182}"/>
              </a:ext>
            </a:extLst>
          </p:cNvPr>
          <p:cNvSpPr>
            <a:spLocks noGrp="1"/>
          </p:cNvSpPr>
          <p:nvPr>
            <p:ph type="ctrTitle"/>
          </p:nvPr>
        </p:nvSpPr>
        <p:spPr/>
        <p:txBody>
          <a:bodyPr/>
          <a:lstStyle/>
          <a:p>
            <a:pPr algn="l"/>
            <a:r>
              <a:rPr lang="en-US" sz="4000" b="1" dirty="0"/>
              <a:t>Cultures of the Dead </a:t>
            </a:r>
            <a:endParaRPr lang="en-US" sz="4000" dirty="0"/>
          </a:p>
        </p:txBody>
      </p:sp>
    </p:spTree>
    <p:extLst>
      <p:ext uri="{BB962C8B-B14F-4D97-AF65-F5344CB8AC3E}">
        <p14:creationId xmlns:p14="http://schemas.microsoft.com/office/powerpoint/2010/main" val="59289675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1510</TotalTime>
  <Words>1532</Words>
  <Application>Microsoft Macintosh PowerPoint</Application>
  <PresentationFormat>Widescreen</PresentationFormat>
  <Paragraphs>161</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Aharoni</vt:lpstr>
      <vt:lpstr>Arial</vt:lpstr>
      <vt:lpstr>Calibri</vt:lpstr>
      <vt:lpstr>Franklin Gothic Book</vt:lpstr>
      <vt:lpstr>Gill Sans MT</vt:lpstr>
      <vt:lpstr>Crop</vt:lpstr>
      <vt:lpstr>Interwar</vt:lpstr>
      <vt:lpstr>The Interwar (1918-1939)</vt:lpstr>
      <vt:lpstr>The First World War in Africa – colonial warfare in the colonies </vt:lpstr>
      <vt:lpstr>Indian Army troops arrive in Marseilles, 1914 </vt:lpstr>
      <vt:lpstr>PowerPoint Presentation</vt:lpstr>
      <vt:lpstr>PowerPoint Presentation</vt:lpstr>
      <vt:lpstr>PowerPoint Presentation</vt:lpstr>
      <vt:lpstr>PowerPoint Presentation</vt:lpstr>
      <vt:lpstr>Cultures of the Dead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Passing the New Menin Gate,” Sigfried Sassoon, 1927  Who will remember, passing through this Gate, the unheroic dead who fed the guns? Who shall absolve the foulness of their fate,- Those doomed, conscripted, unvictorious ones?      Crudely renewed, the Salient holds its own.     Paid are its dim defenders by this pomp;     Paid, with a pile of peace-complacent stone,     The armies who endured that sullen swamp.  Here was the world's worst wound. And here with pride 'Their name liveth for ever', the Gateway claims. Was ever an immolation so belied as these intolerably nameless names? Well might the Dead who struggled in the slime Rise and deride this sepulchre of crime.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Adolf Hitler, watercolor, 1919 (ghi)</vt:lpstr>
      <vt:lpstr>PowerPoint Presentation</vt:lpstr>
      <vt:lpstr>Early Nazi Party platform, in a nutshell:</vt:lpstr>
      <vt:lpstr>PowerPoint Presentation</vt:lpstr>
      <vt:lpstr>PowerPoint Presentation</vt:lpstr>
      <vt:lpstr>PowerPoint Presentation</vt:lpstr>
      <vt:lpstr>Growth of the Nazi party 1924-1933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CAMPS (Pt. 1)</dc:title>
  <dc:creator>Taylor M. Soja</dc:creator>
  <cp:lastModifiedBy>Laurie M.</cp:lastModifiedBy>
  <cp:revision>37</cp:revision>
  <dcterms:created xsi:type="dcterms:W3CDTF">2020-11-03T03:14:12Z</dcterms:created>
  <dcterms:modified xsi:type="dcterms:W3CDTF">2021-11-01T23:19:59Z</dcterms:modified>
</cp:coreProperties>
</file>