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6"/>
  </p:notesMasterIdLst>
  <p:sldIdLst>
    <p:sldId id="256" r:id="rId2"/>
    <p:sldId id="281" r:id="rId3"/>
    <p:sldId id="308" r:id="rId4"/>
    <p:sldId id="282" r:id="rId5"/>
    <p:sldId id="284" r:id="rId6"/>
    <p:sldId id="283" r:id="rId7"/>
    <p:sldId id="285" r:id="rId8"/>
    <p:sldId id="286" r:id="rId9"/>
    <p:sldId id="287" r:id="rId10"/>
    <p:sldId id="331" r:id="rId11"/>
    <p:sldId id="330" r:id="rId12"/>
    <p:sldId id="288" r:id="rId13"/>
    <p:sldId id="289" r:id="rId14"/>
    <p:sldId id="329" r:id="rId15"/>
    <p:sldId id="294" r:id="rId16"/>
    <p:sldId id="295" r:id="rId17"/>
    <p:sldId id="296" r:id="rId18"/>
    <p:sldId id="298" r:id="rId19"/>
    <p:sldId id="323" r:id="rId20"/>
    <p:sldId id="307" r:id="rId21"/>
    <p:sldId id="259" r:id="rId22"/>
    <p:sldId id="269" r:id="rId23"/>
    <p:sldId id="270" r:id="rId24"/>
    <p:sldId id="271" r:id="rId25"/>
    <p:sldId id="272" r:id="rId26"/>
    <p:sldId id="273" r:id="rId27"/>
    <p:sldId id="274" r:id="rId28"/>
    <p:sldId id="311" r:id="rId29"/>
    <p:sldId id="279" r:id="rId30"/>
    <p:sldId id="309" r:id="rId31"/>
    <p:sldId id="310" r:id="rId32"/>
    <p:sldId id="275" r:id="rId33"/>
    <p:sldId id="277" r:id="rId34"/>
    <p:sldId id="27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54"/>
    <p:restoredTop sz="94620"/>
  </p:normalViewPr>
  <p:slideViewPr>
    <p:cSldViewPr snapToGrid="0" snapToObjects="1">
      <p:cViewPr varScale="1">
        <p:scale>
          <a:sx n="110" d="100"/>
          <a:sy n="110" d="100"/>
        </p:scale>
        <p:origin x="17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17592-0B3D-AA47-8F3C-7CC129E45AA8}" type="datetimeFigureOut">
              <a:rPr lang="en-US" smtClean="0"/>
              <a:t>11/2/21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C2BD0-B9CF-3F4A-B5FD-21EBB1B3738D}" type="slidenum">
              <a:rPr lang="en-US" smtClean="0"/>
              <a:t>‹#›</a:t>
            </a:fld>
            <a:endParaRPr lang="en-US"/>
          </a:p>
        </p:txBody>
      </p:sp>
    </p:spTree>
    <p:extLst>
      <p:ext uri="{BB962C8B-B14F-4D97-AF65-F5344CB8AC3E}">
        <p14:creationId xmlns:p14="http://schemas.microsoft.com/office/powerpoint/2010/main" val="391620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62CF3D2-8CB2-5449-9973-8EF717977633}" type="datetimeFigureOut">
              <a:rPr lang="en-US" smtClean="0"/>
              <a:t>11/2/21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B8BFF13-FBD2-EF4B-A925-C14854BCBDB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886477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335740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184781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42099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62CF3D2-8CB2-5449-9973-8EF717977633}" type="datetimeFigureOut">
              <a:rPr lang="en-US" smtClean="0"/>
              <a:t>11/2/21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43009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CF3D2-8CB2-5449-9973-8EF717977633}" type="datetimeFigureOut">
              <a:rPr lang="en-US" smtClean="0"/>
              <a:t>11/2/21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2703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CF3D2-8CB2-5449-9973-8EF717977633}" type="datetimeFigureOut">
              <a:rPr lang="en-US" smtClean="0"/>
              <a:t>11/2/21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5216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CF3D2-8CB2-5449-9973-8EF717977633}" type="datetimeFigureOut">
              <a:rPr lang="en-US" smtClean="0"/>
              <a:t>11/2/21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013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CF3D2-8CB2-5449-9973-8EF717977633}" type="datetimeFigureOut">
              <a:rPr lang="en-US" smtClean="0"/>
              <a:t>11/2/21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88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11/2/21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11/2/21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01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62CF3D2-8CB2-5449-9973-8EF717977633}" type="datetimeFigureOut">
              <a:rPr lang="en-US" smtClean="0"/>
              <a:t>11/2/21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B8BFF13-FBD2-EF4B-A925-C14854BCBDB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198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lackpast.org/global-african-history/second-italo-abyssinian-war-1935-1936/"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nytimes.com/2017/04/20/books/with-the-old-breed-e-b-sledge-world-war-ii-memoir.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loc.gov/item/0065214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ationalarchives.gov.uk/pathways/firstworldwar/aftermath/p_versailles.htm"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C41-167D-3448-8A63-9B98D12CAA92}"/>
              </a:ext>
            </a:extLst>
          </p:cNvPr>
          <p:cNvSpPr>
            <a:spLocks noGrp="1"/>
          </p:cNvSpPr>
          <p:nvPr>
            <p:ph type="ctrTitle"/>
          </p:nvPr>
        </p:nvSpPr>
        <p:spPr>
          <a:xfrm>
            <a:off x="1915123" y="2353552"/>
            <a:ext cx="8361229" cy="2098226"/>
          </a:xfrm>
        </p:spPr>
        <p:txBody>
          <a:bodyPr/>
          <a:lstStyle/>
          <a:p>
            <a:r>
              <a:rPr lang="en-US" sz="5000" dirty="0">
                <a:latin typeface="Aharoni" panose="02010803020104030203" pitchFamily="2" charset="-79"/>
                <a:cs typeface="Aharoni" panose="02010803020104030203" pitchFamily="2" charset="-79"/>
              </a:rPr>
              <a:t>Interwar day #2 plus </a:t>
            </a:r>
            <a:br>
              <a:rPr lang="en-US" sz="5000" dirty="0">
                <a:latin typeface="Aharoni" panose="02010803020104030203" pitchFamily="2" charset="-79"/>
                <a:cs typeface="Aharoni" panose="02010803020104030203" pitchFamily="2" charset="-79"/>
              </a:rPr>
            </a:br>
            <a:r>
              <a:rPr lang="en-US" sz="5000" dirty="0">
                <a:latin typeface="Aharoni" panose="02010803020104030203" pitchFamily="2" charset="-79"/>
                <a:cs typeface="Aharoni" panose="02010803020104030203" pitchFamily="2" charset="-79"/>
              </a:rPr>
              <a:t>Workshop 3:</a:t>
            </a:r>
            <a:br>
              <a:rPr lang="en-US" sz="5000" dirty="0">
                <a:latin typeface="Aharoni" panose="02010803020104030203" pitchFamily="2" charset="-79"/>
                <a:cs typeface="Aharoni" panose="02010803020104030203" pitchFamily="2" charset="-79"/>
              </a:rPr>
            </a:br>
            <a:r>
              <a:rPr lang="en-US" sz="5000" dirty="0">
                <a:latin typeface="Aharoni" panose="02010803020104030203" pitchFamily="2" charset="-79"/>
                <a:cs typeface="Aharoni" panose="02010803020104030203" pitchFamily="2" charset="-79"/>
              </a:rPr>
              <a:t>digital public history</a:t>
            </a:r>
          </a:p>
        </p:txBody>
      </p:sp>
      <p:sp>
        <p:nvSpPr>
          <p:cNvPr id="3" name="Subtitle 2">
            <a:extLst>
              <a:ext uri="{FF2B5EF4-FFF2-40B4-BE49-F238E27FC236}">
                <a16:creationId xmlns:a16="http://schemas.microsoft.com/office/drawing/2014/main" id="{6691CF97-E6B0-E24F-8DE6-48073C750F05}"/>
              </a:ext>
            </a:extLst>
          </p:cNvPr>
          <p:cNvSpPr>
            <a:spLocks noGrp="1"/>
          </p:cNvSpPr>
          <p:nvPr>
            <p:ph type="subTitle" idx="1"/>
          </p:nvPr>
        </p:nvSpPr>
        <p:spPr>
          <a:xfrm>
            <a:off x="2679900" y="4685458"/>
            <a:ext cx="6831673" cy="1086237"/>
          </a:xfrm>
        </p:spPr>
        <p:txBody>
          <a:bodyPr>
            <a:normAutofit/>
          </a:bodyPr>
          <a:lstStyle/>
          <a:p>
            <a:r>
              <a:rPr lang="en-US" dirty="0"/>
              <a:t>HSTCMP 202, DIGITAL WORLD WARS</a:t>
            </a:r>
          </a:p>
          <a:p>
            <a:endParaRPr lang="en-US" dirty="0"/>
          </a:p>
        </p:txBody>
      </p:sp>
    </p:spTree>
    <p:extLst>
      <p:ext uri="{BB962C8B-B14F-4D97-AF65-F5344CB8AC3E}">
        <p14:creationId xmlns:p14="http://schemas.microsoft.com/office/powerpoint/2010/main" val="15723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4D94-1212-5342-AD4F-D250091E94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BFA6F8-1821-DC47-AD56-45E5C81F3C6D}"/>
              </a:ext>
            </a:extLst>
          </p:cNvPr>
          <p:cNvSpPr>
            <a:spLocks noGrp="1"/>
          </p:cNvSpPr>
          <p:nvPr>
            <p:ph idx="1"/>
          </p:nvPr>
        </p:nvSpPr>
        <p:spPr>
          <a:xfrm>
            <a:off x="1140106" y="4977114"/>
            <a:ext cx="2714263" cy="1607915"/>
          </a:xfrm>
        </p:spPr>
        <p:txBody>
          <a:bodyPr>
            <a:normAutofit fontScale="92500"/>
          </a:bodyPr>
          <a:lstStyle/>
          <a:p>
            <a:pPr marL="0" indent="0">
              <a:buNone/>
            </a:pPr>
            <a:r>
              <a:rPr lang="en-US" dirty="0"/>
              <a:t>Italian L3/35 “tankettes” and infantry marching into Ethiopia, circa 1935</a:t>
            </a:r>
          </a:p>
          <a:p>
            <a:pPr marL="0" indent="0">
              <a:buNone/>
            </a:pPr>
            <a:r>
              <a:rPr lang="en-US" dirty="0"/>
              <a:t> (Imperial War Museum)</a:t>
            </a:r>
          </a:p>
        </p:txBody>
      </p:sp>
      <p:pic>
        <p:nvPicPr>
          <p:cNvPr id="9218" name="Picture 2" descr="Italians invade Ethiopia">
            <a:extLst>
              <a:ext uri="{FF2B5EF4-FFF2-40B4-BE49-F238E27FC236}">
                <a16:creationId xmlns:a16="http://schemas.microsoft.com/office/drawing/2014/main" id="{90379198-C231-F142-B248-09A7391C9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543" y="451413"/>
            <a:ext cx="7941870" cy="562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3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74D0-1131-A54A-B0DD-6CED6A6FC382}"/>
              </a:ext>
            </a:extLst>
          </p:cNvPr>
          <p:cNvSpPr>
            <a:spLocks noGrp="1"/>
          </p:cNvSpPr>
          <p:nvPr>
            <p:ph type="title"/>
          </p:nvPr>
        </p:nvSpPr>
        <p:spPr>
          <a:xfrm>
            <a:off x="1458410" y="5919209"/>
            <a:ext cx="3447327" cy="678361"/>
          </a:xfrm>
        </p:spPr>
        <p:txBody>
          <a:bodyPr>
            <a:normAutofit fontScale="90000"/>
          </a:bodyPr>
          <a:lstStyle/>
          <a:p>
            <a:r>
              <a:rPr lang="en-US" sz="2200" dirty="0"/>
              <a:t>Female soldier, Ethiopian Army, 1935 (</a:t>
            </a:r>
            <a:r>
              <a:rPr lang="en-US" sz="2200" dirty="0" err="1">
                <a:hlinkClick r:id="rId2"/>
              </a:rPr>
              <a:t>blackpast.org</a:t>
            </a:r>
            <a:r>
              <a:rPr lang="en-US" sz="2200" dirty="0"/>
              <a:t>)</a:t>
            </a:r>
          </a:p>
        </p:txBody>
      </p:sp>
      <p:pic>
        <p:nvPicPr>
          <p:cNvPr id="5" name="Content Placeholder 4">
            <a:extLst>
              <a:ext uri="{FF2B5EF4-FFF2-40B4-BE49-F238E27FC236}">
                <a16:creationId xmlns:a16="http://schemas.microsoft.com/office/drawing/2014/main" id="{AC4B3301-0BB7-E44E-B863-F24E5B4BE756}"/>
              </a:ext>
            </a:extLst>
          </p:cNvPr>
          <p:cNvPicPr>
            <a:picLocks noGrp="1" noChangeAspect="1"/>
          </p:cNvPicPr>
          <p:nvPr>
            <p:ph idx="1"/>
          </p:nvPr>
        </p:nvPicPr>
        <p:blipFill>
          <a:blip r:embed="rId3"/>
          <a:stretch>
            <a:fillRect/>
          </a:stretch>
        </p:blipFill>
        <p:spPr>
          <a:xfrm>
            <a:off x="1458410" y="420824"/>
            <a:ext cx="3447327" cy="5016303"/>
          </a:xfrm>
        </p:spPr>
      </p:pic>
      <p:pic>
        <p:nvPicPr>
          <p:cNvPr id="8198" name="Picture 6">
            <a:extLst>
              <a:ext uri="{FF2B5EF4-FFF2-40B4-BE49-F238E27FC236}">
                <a16:creationId xmlns:a16="http://schemas.microsoft.com/office/drawing/2014/main" id="{83B5F9F8-3CF9-8643-A005-1B0AACFF0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914" y="755168"/>
            <a:ext cx="5080000" cy="40513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344584F-B631-AB40-B5B4-3334B79F25E6}"/>
              </a:ext>
            </a:extLst>
          </p:cNvPr>
          <p:cNvSpPr txBox="1">
            <a:spLocks/>
          </p:cNvSpPr>
          <p:nvPr/>
        </p:nvSpPr>
        <p:spPr>
          <a:xfrm>
            <a:off x="6240683" y="5775768"/>
            <a:ext cx="4986760" cy="821802"/>
          </a:xfrm>
          <a:prstGeom prst="rect">
            <a:avLst/>
          </a:prstGeom>
        </p:spPr>
        <p:txBody>
          <a:bodyPr vert="horz" lIns="91440" tIns="45720" rIns="91440" bIns="45720" rtlCol="0" anchor="t">
            <a:normAutofit fontScale="97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200" dirty="0"/>
              <a:t>Ethiopian soldiers with captured Italian machine guns (</a:t>
            </a:r>
            <a:r>
              <a:rPr lang="en-US" sz="2200" dirty="0">
                <a:hlinkClick r:id="rId2"/>
              </a:rPr>
              <a:t>blackpast.org</a:t>
            </a:r>
            <a:r>
              <a:rPr lang="en-US" sz="2200" dirty="0"/>
              <a:t>)</a:t>
            </a:r>
          </a:p>
        </p:txBody>
      </p:sp>
    </p:spTree>
    <p:extLst>
      <p:ext uri="{BB962C8B-B14F-4D97-AF65-F5344CB8AC3E}">
        <p14:creationId xmlns:p14="http://schemas.microsoft.com/office/powerpoint/2010/main" val="148251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6FDD-8305-194B-B8DC-D3C2144737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EAAA57-C3D3-EF4A-9BF5-E84256D92F32}"/>
              </a:ext>
            </a:extLst>
          </p:cNvPr>
          <p:cNvSpPr>
            <a:spLocks noGrp="1"/>
          </p:cNvSpPr>
          <p:nvPr>
            <p:ph idx="1"/>
          </p:nvPr>
        </p:nvSpPr>
        <p:spPr>
          <a:xfrm>
            <a:off x="988287" y="6195020"/>
            <a:ext cx="7782141" cy="643524"/>
          </a:xfrm>
        </p:spPr>
        <p:txBody>
          <a:bodyPr>
            <a:normAutofit lnSpcReduction="10000"/>
          </a:bodyPr>
          <a:lstStyle/>
          <a:p>
            <a:pPr marL="0" indent="0">
              <a:buNone/>
            </a:pPr>
            <a:r>
              <a:rPr lang="en-US" dirty="0"/>
              <a:t>Right: Francisco Franco. Left: Nationalist troops fighting in Irun, Spain, Spanish Civil War (Britannica) </a:t>
            </a:r>
          </a:p>
        </p:txBody>
      </p:sp>
      <p:pic>
        <p:nvPicPr>
          <p:cNvPr id="6146" name="Picture 2">
            <a:extLst>
              <a:ext uri="{FF2B5EF4-FFF2-40B4-BE49-F238E27FC236}">
                <a16:creationId xmlns:a16="http://schemas.microsoft.com/office/drawing/2014/main" id="{2A278743-544F-8549-80DC-1EA128ACF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428" y="1292162"/>
            <a:ext cx="2464763" cy="33253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CF367A6-3946-6946-82ED-34A00549F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09" y="505607"/>
            <a:ext cx="7195013" cy="519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9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2DFC3F8-726D-F940-B718-D838020E059A}"/>
              </a:ext>
            </a:extLst>
          </p:cNvPr>
          <p:cNvGraphicFramePr>
            <a:graphicFrameLocks noGrp="1"/>
          </p:cNvGraphicFramePr>
          <p:nvPr/>
        </p:nvGraphicFramePr>
        <p:xfrm>
          <a:off x="838200" y="0"/>
          <a:ext cx="10515600" cy="7101840"/>
        </p:xfrm>
        <a:graphic>
          <a:graphicData uri="http://schemas.openxmlformats.org/drawingml/2006/table">
            <a:tbl>
              <a:tblPr firstRow="1" firstCol="1" bandRow="1">
                <a:tableStyleId>{0660B408-B3CF-4A94-85FC-2B1E0A45F4A2}</a:tableStyleId>
              </a:tblPr>
              <a:tblGrid>
                <a:gridCol w="5257800">
                  <a:extLst>
                    <a:ext uri="{9D8B030D-6E8A-4147-A177-3AD203B41FA5}">
                      <a16:colId xmlns:a16="http://schemas.microsoft.com/office/drawing/2014/main" val="2059334276"/>
                    </a:ext>
                  </a:extLst>
                </a:gridCol>
                <a:gridCol w="5257800">
                  <a:extLst>
                    <a:ext uri="{9D8B030D-6E8A-4147-A177-3AD203B41FA5}">
                      <a16:colId xmlns:a16="http://schemas.microsoft.com/office/drawing/2014/main" val="3892446404"/>
                    </a:ext>
                  </a:extLst>
                </a:gridCol>
              </a:tblGrid>
              <a:tr h="288216">
                <a:tc>
                  <a:txBody>
                    <a:bodyPr/>
                    <a:lstStyle/>
                    <a:p>
                      <a:pPr marL="0" marR="0" algn="ctr">
                        <a:spcBef>
                          <a:spcPts val="0"/>
                        </a:spcBef>
                        <a:spcAft>
                          <a:spcPts val="0"/>
                        </a:spcAft>
                      </a:pPr>
                      <a:r>
                        <a:rPr lang="en-US" sz="1800" dirty="0">
                          <a:effectLst/>
                        </a:rPr>
                        <a:t>Left</a:t>
                      </a: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24" marR="64624" marT="0" marB="0">
                    <a:lnR w="12700"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2000" dirty="0">
                          <a:effectLst/>
                        </a:rPr>
                        <a:t>Right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24" marR="64624"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2818362"/>
                  </a:ext>
                </a:extLst>
              </a:tr>
              <a:tr h="403502">
                <a:tc>
                  <a:txBody>
                    <a:bodyPr/>
                    <a:lstStyle/>
                    <a:p>
                      <a:pPr marL="0" marR="0" algn="ctr">
                        <a:spcBef>
                          <a:spcPts val="0"/>
                        </a:spcBef>
                        <a:spcAft>
                          <a:spcPts val="0"/>
                        </a:spcAft>
                      </a:pPr>
                      <a:r>
                        <a:rPr lang="en-US" sz="2800" b="0" dirty="0">
                          <a:effectLst/>
                        </a:rPr>
                        <a:t>Republic/Loyalists/Popular Front</a:t>
                      </a:r>
                      <a:endParaRPr lang="en-US" sz="28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24" marR="64624" marT="0" marB="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800" dirty="0">
                          <a:effectLst/>
                        </a:rPr>
                        <a:t>Rebels/Nationalists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624" marR="64624" marT="0" marB="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7434426"/>
                  </a:ext>
                </a:extLst>
              </a:tr>
              <a:tr h="5582959">
                <a:tc>
                  <a:txBody>
                    <a:bodyPr/>
                    <a:lstStyle/>
                    <a:p>
                      <a:pPr marL="0" marR="0">
                        <a:spcBef>
                          <a:spcPts val="0"/>
                        </a:spcBef>
                        <a:spcAft>
                          <a:spcPts val="0"/>
                        </a:spcAft>
                      </a:pPr>
                      <a:r>
                        <a:rPr lang="en-US" sz="2000" b="0" dirty="0">
                          <a:effectLst/>
                        </a:rPr>
                        <a:t>Liberal Democrats/</a:t>
                      </a:r>
                      <a:r>
                        <a:rPr lang="en-US" sz="2000" b="1" dirty="0">
                          <a:effectLst/>
                        </a:rPr>
                        <a:t>Republicans</a:t>
                      </a:r>
                    </a:p>
                    <a:p>
                      <a:pPr marL="0" marR="0">
                        <a:spcBef>
                          <a:spcPts val="0"/>
                        </a:spcBef>
                        <a:spcAft>
                          <a:spcPts val="0"/>
                        </a:spcAft>
                      </a:pPr>
                      <a:endParaRPr lang="en-US" sz="2000" b="0" dirty="0">
                        <a:effectLst/>
                      </a:endParaRPr>
                    </a:p>
                    <a:p>
                      <a:pPr marL="0" marR="0">
                        <a:spcBef>
                          <a:spcPts val="0"/>
                        </a:spcBef>
                        <a:spcAft>
                          <a:spcPts val="0"/>
                        </a:spcAft>
                      </a:pPr>
                      <a:r>
                        <a:rPr lang="en-US" sz="2000" b="1" dirty="0">
                          <a:effectLst/>
                        </a:rPr>
                        <a:t>Socialists</a:t>
                      </a:r>
                    </a:p>
                    <a:p>
                      <a:pPr marL="0" marR="0">
                        <a:spcBef>
                          <a:spcPts val="0"/>
                        </a:spcBef>
                        <a:spcAft>
                          <a:spcPts val="0"/>
                        </a:spcAft>
                      </a:pPr>
                      <a:endParaRPr lang="en-US" sz="2000" b="0" dirty="0">
                        <a:effectLst/>
                      </a:endParaRPr>
                    </a:p>
                    <a:p>
                      <a:pPr marL="0" marR="0">
                        <a:spcBef>
                          <a:spcPts val="0"/>
                        </a:spcBef>
                        <a:spcAft>
                          <a:spcPts val="0"/>
                        </a:spcAft>
                      </a:pPr>
                      <a:r>
                        <a:rPr lang="en-US" sz="2000" b="0" dirty="0">
                          <a:effectLst/>
                        </a:rPr>
                        <a:t>Communists, (</a:t>
                      </a:r>
                      <a:r>
                        <a:rPr lang="en-US" sz="2000" b="1" dirty="0">
                          <a:effectLst/>
                        </a:rPr>
                        <a:t>PSUC</a:t>
                      </a:r>
                      <a:r>
                        <a:rPr lang="en-US" sz="2000" b="0" dirty="0">
                          <a:effectLst/>
                        </a:rPr>
                        <a:t>) – pro-Stalin communists, receiving financial backing from the Soviet Union and Communist International. Will sponsor the International Brigades (more on this later)</a:t>
                      </a:r>
                    </a:p>
                    <a:p>
                      <a:pPr marL="0" marR="0">
                        <a:spcBef>
                          <a:spcPts val="0"/>
                        </a:spcBef>
                        <a:spcAft>
                          <a:spcPts val="0"/>
                        </a:spcAft>
                      </a:pPr>
                      <a:endParaRPr lang="en-US" sz="20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effectLst/>
                        </a:rPr>
                        <a:t>Marxists, (</a:t>
                      </a:r>
                      <a:r>
                        <a:rPr lang="en-US" sz="2000" b="1" dirty="0">
                          <a:effectLst/>
                        </a:rPr>
                        <a:t>POUM</a:t>
                      </a:r>
                      <a:r>
                        <a:rPr lang="en-US" sz="2000" b="0" dirty="0">
                          <a:effectLst/>
                        </a:rPr>
                        <a:t>) – a non-Soviet communist party, Trotskyists and NOT Stalin, but embrace the Bolshevik Revolution/communist politics broadly </a:t>
                      </a:r>
                    </a:p>
                    <a:p>
                      <a:pPr marL="0" marR="0">
                        <a:spcBef>
                          <a:spcPts val="0"/>
                        </a:spcBef>
                        <a:spcAft>
                          <a:spcPts val="0"/>
                        </a:spcAft>
                      </a:pPr>
                      <a:endParaRPr lang="en-US" sz="2000" b="0" dirty="0">
                        <a:effectLst/>
                      </a:endParaRPr>
                    </a:p>
                    <a:p>
                      <a:pPr marL="0" marR="0">
                        <a:spcBef>
                          <a:spcPts val="0"/>
                        </a:spcBef>
                        <a:spcAft>
                          <a:spcPts val="0"/>
                        </a:spcAft>
                      </a:pPr>
                      <a:r>
                        <a:rPr lang="en-US" sz="2000" b="0" dirty="0">
                          <a:effectLst/>
                        </a:rPr>
                        <a:t>Anarchists, (</a:t>
                      </a:r>
                      <a:r>
                        <a:rPr lang="en-US" sz="2000" b="1" dirty="0">
                          <a:effectLst/>
                        </a:rPr>
                        <a:t>CNT</a:t>
                      </a:r>
                      <a:r>
                        <a:rPr lang="en-US" sz="2000" b="0" dirty="0">
                          <a:effectLst/>
                        </a:rPr>
                        <a:t>) – believe in no government and instead hyperlocal control, think of the state as only a way to protect property and property owners, use assassination tactics in Barcelona </a:t>
                      </a:r>
                      <a:r>
                        <a:rPr lang="en-US" sz="2000" b="0" dirty="0" err="1">
                          <a:effectLst/>
                        </a:rPr>
                        <a:t>esp</a:t>
                      </a:r>
                      <a:endParaRPr lang="en-US" sz="2000" b="0" dirty="0">
                        <a:effectLst/>
                      </a:endParaRPr>
                    </a:p>
                    <a:p>
                      <a:pPr marL="0" marR="0">
                        <a:spcBef>
                          <a:spcPts val="0"/>
                        </a:spcBef>
                        <a:spcAft>
                          <a:spcPts val="0"/>
                        </a:spcAft>
                      </a:pPr>
                      <a:endParaRPr lang="en-US" sz="1800" b="0" dirty="0">
                        <a:effectLst/>
                      </a:endParaRPr>
                    </a:p>
                  </a:txBody>
                  <a:tcPr marL="64624" marR="64624"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a:spcBef>
                          <a:spcPts val="0"/>
                        </a:spcBef>
                        <a:spcAft>
                          <a:spcPts val="0"/>
                        </a:spcAft>
                      </a:pPr>
                      <a:r>
                        <a:rPr lang="en-US" sz="2000" b="1" dirty="0">
                          <a:effectLst/>
                        </a:rPr>
                        <a:t>Catholic Church</a:t>
                      </a:r>
                    </a:p>
                    <a:p>
                      <a:pPr marL="0" marR="0">
                        <a:spcBef>
                          <a:spcPts val="0"/>
                        </a:spcBef>
                        <a:spcAft>
                          <a:spcPts val="0"/>
                        </a:spcAft>
                      </a:pPr>
                      <a:endParaRPr lang="en-US" sz="2000" dirty="0">
                        <a:effectLst/>
                      </a:endParaRPr>
                    </a:p>
                    <a:p>
                      <a:pPr marL="0" marR="0">
                        <a:spcBef>
                          <a:spcPts val="0"/>
                        </a:spcBef>
                        <a:spcAft>
                          <a:spcPts val="0"/>
                        </a:spcAft>
                      </a:pPr>
                      <a:r>
                        <a:rPr lang="en-US" sz="2000" b="1" dirty="0">
                          <a:effectLst/>
                        </a:rPr>
                        <a:t>Military</a:t>
                      </a:r>
                    </a:p>
                    <a:p>
                      <a:pPr marL="0" marR="0">
                        <a:spcBef>
                          <a:spcPts val="0"/>
                        </a:spcBef>
                        <a:spcAft>
                          <a:spcPts val="0"/>
                        </a:spcAft>
                      </a:pPr>
                      <a:endParaRPr lang="en-US" sz="20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Monarchists</a:t>
                      </a:r>
                      <a:r>
                        <a:rPr lang="en-US" sz="2000" dirty="0">
                          <a:effectLst/>
                        </a:rPr>
                        <a:t>/Carlists – want to reinstate Alfonso and the influence of the Catholic Church</a:t>
                      </a:r>
                    </a:p>
                    <a:p>
                      <a:pPr marL="0" marR="0">
                        <a:spcBef>
                          <a:spcPts val="0"/>
                        </a:spcBef>
                        <a:spcAft>
                          <a:spcPts val="0"/>
                        </a:spcAft>
                      </a:pPr>
                      <a:endParaRPr lang="en-US" sz="2000" dirty="0">
                        <a:effectLst/>
                      </a:endParaRPr>
                    </a:p>
                    <a:p>
                      <a:pPr marL="0" marR="0">
                        <a:spcBef>
                          <a:spcPts val="0"/>
                        </a:spcBef>
                        <a:spcAft>
                          <a:spcPts val="0"/>
                        </a:spcAft>
                      </a:pPr>
                      <a:r>
                        <a:rPr lang="en-US" sz="2000" dirty="0">
                          <a:effectLst/>
                        </a:rPr>
                        <a:t>Spanish Confederation of the Autonomous Right (</a:t>
                      </a:r>
                      <a:r>
                        <a:rPr lang="en-US" sz="2000" b="1" dirty="0">
                          <a:effectLst/>
                        </a:rPr>
                        <a:t>CEDA</a:t>
                      </a:r>
                      <a:r>
                        <a:rPr lang="en-US" sz="2000" dirty="0">
                          <a:effectLst/>
                        </a:rPr>
                        <a:t>) – rightwing coalition/party</a:t>
                      </a:r>
                    </a:p>
                    <a:p>
                      <a:pPr marL="0" marR="0">
                        <a:spcBef>
                          <a:spcPts val="0"/>
                        </a:spcBef>
                        <a:spcAft>
                          <a:spcPts val="0"/>
                        </a:spcAft>
                      </a:pPr>
                      <a:endParaRPr lang="en-US" sz="2000" dirty="0">
                        <a:effectLst/>
                      </a:endParaRPr>
                    </a:p>
                    <a:p>
                      <a:pPr marL="0" marR="0">
                        <a:spcBef>
                          <a:spcPts val="0"/>
                        </a:spcBef>
                        <a:spcAft>
                          <a:spcPts val="0"/>
                        </a:spcAft>
                      </a:pPr>
                      <a:r>
                        <a:rPr lang="en-US" sz="2000" b="1" dirty="0">
                          <a:effectLst/>
                        </a:rPr>
                        <a:t>Fascist</a:t>
                      </a:r>
                      <a:r>
                        <a:rPr lang="en-US" sz="2000" dirty="0">
                          <a:effectLst/>
                        </a:rPr>
                        <a:t> </a:t>
                      </a:r>
                      <a:r>
                        <a:rPr lang="en-US" sz="2000" b="1" i="1" dirty="0">
                          <a:effectLst/>
                        </a:rPr>
                        <a:t>Falange</a:t>
                      </a:r>
                      <a:r>
                        <a:rPr lang="en-US" sz="2000" dirty="0">
                          <a:effectLst/>
                        </a:rPr>
                        <a:t> – founded in 1933, inspired by the fascist parties of Europe</a:t>
                      </a:r>
                    </a:p>
                    <a:p>
                      <a:pPr marL="0" marR="0">
                        <a:spcBef>
                          <a:spcPts val="0"/>
                        </a:spcBef>
                        <a:spcAft>
                          <a:spcPts val="0"/>
                        </a:spcAft>
                      </a:pPr>
                      <a:endParaRPr lang="en-US" sz="2000" dirty="0">
                        <a:effectLst/>
                      </a:endParaRPr>
                    </a:p>
                    <a:p>
                      <a:pPr marL="0" marR="0">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624" marR="64624"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16867244"/>
                  </a:ext>
                </a:extLst>
              </a:tr>
            </a:tbl>
          </a:graphicData>
        </a:graphic>
      </p:graphicFrame>
    </p:spTree>
    <p:extLst>
      <p:ext uri="{BB962C8B-B14F-4D97-AF65-F5344CB8AC3E}">
        <p14:creationId xmlns:p14="http://schemas.microsoft.com/office/powerpoint/2010/main" val="321918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5848E6-EA1A-0D45-8F8F-47AB3EB69521}"/>
              </a:ext>
            </a:extLst>
          </p:cNvPr>
          <p:cNvSpPr txBox="1"/>
          <p:nvPr/>
        </p:nvSpPr>
        <p:spPr>
          <a:xfrm>
            <a:off x="1903751" y="584616"/>
            <a:ext cx="8019738" cy="3477875"/>
          </a:xfrm>
          <a:prstGeom prst="rect">
            <a:avLst/>
          </a:prstGeom>
          <a:noFill/>
        </p:spPr>
        <p:txBody>
          <a:bodyPr wrap="square" rtlCol="0">
            <a:spAutoFit/>
          </a:bodyPr>
          <a:lstStyle/>
          <a:p>
            <a:r>
              <a:rPr lang="en-US" sz="2800" b="1" u="sng" dirty="0"/>
              <a:t>What are we fighting for?</a:t>
            </a:r>
          </a:p>
          <a:p>
            <a:endParaRPr lang="en-US" sz="2400" dirty="0"/>
          </a:p>
          <a:p>
            <a:pPr marL="342900" indent="-342900">
              <a:buAutoNum type="arabicPeriod"/>
            </a:pPr>
            <a:r>
              <a:rPr lang="en-US" sz="2400" dirty="0"/>
              <a:t>To the people of Spain, for the future of their country</a:t>
            </a:r>
          </a:p>
          <a:p>
            <a:pPr marL="342900" indent="-342900">
              <a:buAutoNum type="arabicPeriod"/>
            </a:pPr>
            <a:endParaRPr lang="en-US" sz="2400" dirty="0"/>
          </a:p>
          <a:p>
            <a:pPr marL="342900" indent="-342900">
              <a:buAutoNum type="arabicPeriod"/>
            </a:pPr>
            <a:r>
              <a:rPr lang="en-US" sz="2400" dirty="0"/>
              <a:t>To some participants, a fight between fascism and communism</a:t>
            </a:r>
          </a:p>
          <a:p>
            <a:pPr marL="342900" indent="-342900">
              <a:buAutoNum type="arabicPeriod"/>
            </a:pPr>
            <a:endParaRPr lang="en-US" sz="2400" dirty="0"/>
          </a:p>
          <a:p>
            <a:pPr marL="342900" indent="-342900">
              <a:buAutoNum type="arabicPeriod"/>
            </a:pPr>
            <a:r>
              <a:rPr lang="en-US" sz="2400" dirty="0"/>
              <a:t>To most participants, fighting </a:t>
            </a:r>
            <a:r>
              <a:rPr lang="en-US" sz="2400" i="1" dirty="0"/>
              <a:t>against</a:t>
            </a:r>
            <a:r>
              <a:rPr lang="en-US" sz="2400" dirty="0"/>
              <a:t> fascism (but not really </a:t>
            </a:r>
            <a:r>
              <a:rPr lang="en-US" sz="2400" i="1" dirty="0"/>
              <a:t>for </a:t>
            </a:r>
            <a:r>
              <a:rPr lang="en-US" sz="2400" dirty="0"/>
              <a:t>communism) and </a:t>
            </a:r>
            <a:r>
              <a:rPr lang="en-US" sz="2400" i="1" dirty="0"/>
              <a:t>for</a:t>
            </a:r>
            <a:r>
              <a:rPr lang="en-US" sz="2400" dirty="0"/>
              <a:t> democracy. </a:t>
            </a:r>
          </a:p>
        </p:txBody>
      </p:sp>
    </p:spTree>
    <p:extLst>
      <p:ext uri="{BB962C8B-B14F-4D97-AF65-F5344CB8AC3E}">
        <p14:creationId xmlns:p14="http://schemas.microsoft.com/office/powerpoint/2010/main" val="2744183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E72A70-75A4-1C4C-B471-01A10FEDDD2D}"/>
              </a:ext>
            </a:extLst>
          </p:cNvPr>
          <p:cNvSpPr txBox="1"/>
          <p:nvPr/>
        </p:nvSpPr>
        <p:spPr>
          <a:xfrm>
            <a:off x="888374" y="231977"/>
            <a:ext cx="7520152" cy="1815882"/>
          </a:xfrm>
          <a:prstGeom prst="rect">
            <a:avLst/>
          </a:prstGeom>
          <a:noFill/>
        </p:spPr>
        <p:txBody>
          <a:bodyPr wrap="square" rtlCol="0">
            <a:spAutoFit/>
          </a:bodyPr>
          <a:lstStyle/>
          <a:p>
            <a:r>
              <a:rPr lang="en-US" sz="2800" b="1" dirty="0"/>
              <a:t>The International Brigades</a:t>
            </a:r>
            <a:r>
              <a:rPr lang="en-US" sz="2800" dirty="0"/>
              <a:t>, est. 18 September 1936 by the Communist International – volunteers from around the world who fought for the Republicans </a:t>
            </a:r>
          </a:p>
        </p:txBody>
      </p:sp>
      <p:sp>
        <p:nvSpPr>
          <p:cNvPr id="3" name="Rectangle 2">
            <a:extLst>
              <a:ext uri="{FF2B5EF4-FFF2-40B4-BE49-F238E27FC236}">
                <a16:creationId xmlns:a16="http://schemas.microsoft.com/office/drawing/2014/main" id="{182A089B-2F11-884E-AC18-C9F514BE15FD}"/>
              </a:ext>
            </a:extLst>
          </p:cNvPr>
          <p:cNvSpPr/>
          <p:nvPr/>
        </p:nvSpPr>
        <p:spPr>
          <a:xfrm>
            <a:off x="1728951" y="2056685"/>
            <a:ext cx="8003628" cy="4154984"/>
          </a:xfrm>
          <a:prstGeom prst="rect">
            <a:avLst/>
          </a:prstGeom>
        </p:spPr>
        <p:txBody>
          <a:bodyPr wrap="square">
            <a:spAutoFit/>
          </a:bodyPr>
          <a:lstStyle/>
          <a:p>
            <a:r>
              <a:rPr lang="en-US" sz="2400" dirty="0">
                <a:latin typeface="Gill Sans MT" panose="020B0502020104020203" pitchFamily="34" charset="77"/>
                <a:ea typeface="Calibri" panose="020F0502020204030204" pitchFamily="34" charset="0"/>
                <a:cs typeface="Times New Roman" panose="02020603050405020304" pitchFamily="18" charset="0"/>
              </a:rPr>
              <a:t>35,000 total (but never more than 20,000 at any one time)</a:t>
            </a:r>
          </a:p>
          <a:p>
            <a:r>
              <a:rPr lang="en-US" sz="2400" dirty="0">
                <a:latin typeface="Gill Sans MT" panose="020B0502020104020203" pitchFamily="34" charset="77"/>
                <a:ea typeface="Calibri" panose="020F0502020204030204" pitchFamily="34" charset="0"/>
                <a:cs typeface="Times New Roman" panose="02020603050405020304" pitchFamily="18" charset="0"/>
              </a:rPr>
              <a:t>10,000 died in combat, from 50 different countries</a:t>
            </a:r>
          </a:p>
          <a:p>
            <a:r>
              <a:rPr lang="en-US" sz="2400" dirty="0">
                <a:latin typeface="Gill Sans MT" panose="020B0502020104020203" pitchFamily="34" charset="77"/>
                <a:ea typeface="Calibri" panose="020F0502020204030204" pitchFamily="34" charset="0"/>
                <a:cs typeface="Times New Roman" panose="02020603050405020304" pitchFamily="18" charset="0"/>
              </a:rPr>
              <a:t> </a:t>
            </a:r>
          </a:p>
          <a:p>
            <a:r>
              <a:rPr lang="en-US" sz="2400" dirty="0">
                <a:latin typeface="Gill Sans MT" panose="020B0502020104020203" pitchFamily="34" charset="77"/>
                <a:ea typeface="Calibri" panose="020F0502020204030204" pitchFamily="34" charset="0"/>
                <a:cs typeface="Times New Roman" panose="02020603050405020304" pitchFamily="18" charset="0"/>
              </a:rPr>
              <a:t>9000 Frenchmen volunteered</a:t>
            </a:r>
          </a:p>
          <a:p>
            <a:r>
              <a:rPr lang="en-US" sz="2400" dirty="0">
                <a:latin typeface="Gill Sans MT" panose="020B0502020104020203" pitchFamily="34" charset="77"/>
                <a:ea typeface="Calibri" panose="020F0502020204030204" pitchFamily="34" charset="0"/>
                <a:cs typeface="Times New Roman" panose="02020603050405020304" pitchFamily="18" charset="0"/>
              </a:rPr>
              <a:t>2000 Germans</a:t>
            </a:r>
          </a:p>
          <a:p>
            <a:r>
              <a:rPr lang="en-US" sz="2400" dirty="0">
                <a:latin typeface="Gill Sans MT" panose="020B0502020104020203" pitchFamily="34" charset="77"/>
                <a:ea typeface="Calibri" panose="020F0502020204030204" pitchFamily="34" charset="0"/>
                <a:cs typeface="Times New Roman" panose="02020603050405020304" pitchFamily="18" charset="0"/>
              </a:rPr>
              <a:t>1000 Austrians</a:t>
            </a:r>
          </a:p>
          <a:p>
            <a:r>
              <a:rPr lang="en-US" sz="2400" dirty="0">
                <a:latin typeface="Gill Sans MT" panose="020B0502020104020203" pitchFamily="34" charset="77"/>
                <a:ea typeface="Calibri" panose="020F0502020204030204" pitchFamily="34" charset="0"/>
                <a:cs typeface="Times New Roman" panose="02020603050405020304" pitchFamily="18" charset="0"/>
              </a:rPr>
              <a:t>2000 Brits</a:t>
            </a:r>
          </a:p>
          <a:p>
            <a:r>
              <a:rPr lang="en-US" sz="2400" dirty="0">
                <a:latin typeface="Gill Sans MT" panose="020B0502020104020203" pitchFamily="34" charset="77"/>
                <a:ea typeface="Calibri" panose="020F0502020204030204" pitchFamily="34" charset="0"/>
                <a:cs typeface="Times New Roman" panose="02020603050405020304" pitchFamily="18" charset="0"/>
              </a:rPr>
              <a:t>2500 North Americans</a:t>
            </a:r>
          </a:p>
          <a:p>
            <a:r>
              <a:rPr lang="en-US" sz="2400" dirty="0">
                <a:latin typeface="Gill Sans MT" panose="020B0502020104020203" pitchFamily="34" charset="77"/>
                <a:ea typeface="Calibri" panose="020F0502020204030204" pitchFamily="34" charset="0"/>
                <a:cs typeface="Times New Roman" panose="02020603050405020304" pitchFamily="18" charset="0"/>
              </a:rPr>
              <a:t>150 Portuguese</a:t>
            </a:r>
          </a:p>
          <a:p>
            <a:r>
              <a:rPr lang="en-US" sz="2400" dirty="0">
                <a:latin typeface="Gill Sans MT" panose="020B0502020104020203" pitchFamily="34" charset="77"/>
                <a:ea typeface="Calibri" panose="020F0502020204030204" pitchFamily="34" charset="0"/>
                <a:cs typeface="Times New Roman" panose="02020603050405020304" pitchFamily="18" charset="0"/>
              </a:rPr>
              <a:t>Plus more from Poland, Italy, Germany, USSR, Bulgaria, most other European countries, also China, the Philippines</a:t>
            </a:r>
          </a:p>
        </p:txBody>
      </p:sp>
      <p:sp>
        <p:nvSpPr>
          <p:cNvPr id="4" name="TextBox 3">
            <a:extLst>
              <a:ext uri="{FF2B5EF4-FFF2-40B4-BE49-F238E27FC236}">
                <a16:creationId xmlns:a16="http://schemas.microsoft.com/office/drawing/2014/main" id="{3689BD66-A339-9746-A9E7-43AE25476AA2}"/>
              </a:ext>
            </a:extLst>
          </p:cNvPr>
          <p:cNvSpPr txBox="1"/>
          <p:nvPr/>
        </p:nvSpPr>
        <p:spPr>
          <a:xfrm>
            <a:off x="9732579" y="6211669"/>
            <a:ext cx="2459421" cy="646331"/>
          </a:xfrm>
          <a:prstGeom prst="rect">
            <a:avLst/>
          </a:prstGeom>
          <a:noFill/>
        </p:spPr>
        <p:txBody>
          <a:bodyPr wrap="square" rtlCol="0">
            <a:spAutoFit/>
          </a:bodyPr>
          <a:lstStyle/>
          <a:p>
            <a:r>
              <a:rPr lang="en-US" dirty="0"/>
              <a:t>Numbers from Casanova, (2013)</a:t>
            </a:r>
          </a:p>
        </p:txBody>
      </p:sp>
    </p:spTree>
    <p:extLst>
      <p:ext uri="{BB962C8B-B14F-4D97-AF65-F5344CB8AC3E}">
        <p14:creationId xmlns:p14="http://schemas.microsoft.com/office/powerpoint/2010/main" val="3154531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4D72A-D9EC-8349-8E53-4137531249DE}"/>
              </a:ext>
            </a:extLst>
          </p:cNvPr>
          <p:cNvPicPr>
            <a:picLocks noChangeAspect="1"/>
          </p:cNvPicPr>
          <p:nvPr/>
        </p:nvPicPr>
        <p:blipFill>
          <a:blip r:embed="rId2"/>
          <a:stretch>
            <a:fillRect/>
          </a:stretch>
        </p:blipFill>
        <p:spPr>
          <a:xfrm>
            <a:off x="3900648" y="315311"/>
            <a:ext cx="8003341" cy="5333136"/>
          </a:xfrm>
          <a:prstGeom prst="rect">
            <a:avLst/>
          </a:prstGeom>
        </p:spPr>
      </p:pic>
      <p:sp>
        <p:nvSpPr>
          <p:cNvPr id="3" name="TextBox 2">
            <a:extLst>
              <a:ext uri="{FF2B5EF4-FFF2-40B4-BE49-F238E27FC236}">
                <a16:creationId xmlns:a16="http://schemas.microsoft.com/office/drawing/2014/main" id="{3C9E931D-BA87-424F-9511-06904FE5B10B}"/>
              </a:ext>
            </a:extLst>
          </p:cNvPr>
          <p:cNvSpPr txBox="1"/>
          <p:nvPr/>
        </p:nvSpPr>
        <p:spPr>
          <a:xfrm>
            <a:off x="1058811" y="315311"/>
            <a:ext cx="2396358" cy="2400657"/>
          </a:xfrm>
          <a:prstGeom prst="rect">
            <a:avLst/>
          </a:prstGeom>
          <a:noFill/>
        </p:spPr>
        <p:txBody>
          <a:bodyPr wrap="square" rtlCol="0">
            <a:spAutoFit/>
          </a:bodyPr>
          <a:lstStyle/>
          <a:p>
            <a:r>
              <a:rPr lang="en-US" sz="2400" b="1" dirty="0"/>
              <a:t>The Lincoln Battalion</a:t>
            </a:r>
          </a:p>
          <a:p>
            <a:r>
              <a:rPr lang="en-US" sz="2400" b="1" dirty="0"/>
              <a:t>American</a:t>
            </a:r>
          </a:p>
          <a:p>
            <a:endParaRPr lang="en-US" sz="2400" b="1" dirty="0"/>
          </a:p>
          <a:p>
            <a:r>
              <a:rPr lang="en-US" dirty="0"/>
              <a:t>volunteers for the Republican side, Spanish Civil War </a:t>
            </a:r>
          </a:p>
        </p:txBody>
      </p:sp>
      <p:sp>
        <p:nvSpPr>
          <p:cNvPr id="4" name="TextBox 3">
            <a:extLst>
              <a:ext uri="{FF2B5EF4-FFF2-40B4-BE49-F238E27FC236}">
                <a16:creationId xmlns:a16="http://schemas.microsoft.com/office/drawing/2014/main" id="{AA5136B4-85A9-854E-A778-42EF908FF67A}"/>
              </a:ext>
            </a:extLst>
          </p:cNvPr>
          <p:cNvSpPr txBox="1"/>
          <p:nvPr/>
        </p:nvSpPr>
        <p:spPr>
          <a:xfrm>
            <a:off x="4016414" y="5914663"/>
            <a:ext cx="7887575" cy="646331"/>
          </a:xfrm>
          <a:prstGeom prst="rect">
            <a:avLst/>
          </a:prstGeom>
          <a:noFill/>
        </p:spPr>
        <p:txBody>
          <a:bodyPr wrap="square" rtlCol="0">
            <a:spAutoFit/>
          </a:bodyPr>
          <a:lstStyle/>
          <a:p>
            <a:r>
              <a:rPr lang="en-US" dirty="0"/>
              <a:t>Oliver Law (left) and other members of the Lincoln Brigade in Spain (Lincoln Archives)</a:t>
            </a:r>
          </a:p>
        </p:txBody>
      </p:sp>
      <p:pic>
        <p:nvPicPr>
          <p:cNvPr id="10242" name="Picture 2" descr="Lincoln Battalion - Wikipedia">
            <a:extLst>
              <a:ext uri="{FF2B5EF4-FFF2-40B4-BE49-F238E27FC236}">
                <a16:creationId xmlns:a16="http://schemas.microsoft.com/office/drawing/2014/main" id="{01C48FE4-1ED2-8346-8870-9AF61C862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64" y="3485211"/>
            <a:ext cx="2794000" cy="311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4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8F0FB-E09A-444E-852E-3CF1D9C0A35F}"/>
              </a:ext>
            </a:extLst>
          </p:cNvPr>
          <p:cNvPicPr>
            <a:picLocks noChangeAspect="1"/>
          </p:cNvPicPr>
          <p:nvPr/>
        </p:nvPicPr>
        <p:blipFill>
          <a:blip r:embed="rId2"/>
          <a:stretch>
            <a:fillRect/>
          </a:stretch>
        </p:blipFill>
        <p:spPr>
          <a:xfrm>
            <a:off x="767385" y="0"/>
            <a:ext cx="2112320" cy="6858000"/>
          </a:xfrm>
          <a:prstGeom prst="rect">
            <a:avLst/>
          </a:prstGeom>
        </p:spPr>
      </p:pic>
      <p:sp>
        <p:nvSpPr>
          <p:cNvPr id="3" name="TextBox 2">
            <a:extLst>
              <a:ext uri="{FF2B5EF4-FFF2-40B4-BE49-F238E27FC236}">
                <a16:creationId xmlns:a16="http://schemas.microsoft.com/office/drawing/2014/main" id="{456BC6C3-F8C9-AC45-B00F-9704DB4B8292}"/>
              </a:ext>
            </a:extLst>
          </p:cNvPr>
          <p:cNvSpPr txBox="1"/>
          <p:nvPr/>
        </p:nvSpPr>
        <p:spPr>
          <a:xfrm>
            <a:off x="3389585" y="331076"/>
            <a:ext cx="5719909" cy="3508653"/>
          </a:xfrm>
          <a:prstGeom prst="rect">
            <a:avLst/>
          </a:prstGeom>
          <a:noFill/>
        </p:spPr>
        <p:txBody>
          <a:bodyPr wrap="square" rtlCol="0">
            <a:spAutoFit/>
          </a:bodyPr>
          <a:lstStyle/>
          <a:p>
            <a:r>
              <a:rPr lang="en-US" sz="2400" b="1" dirty="0"/>
              <a:t>Thane Summers</a:t>
            </a:r>
            <a:r>
              <a:rPr lang="en-US" sz="2400" dirty="0"/>
              <a:t>, UW undergrad in philosophy</a:t>
            </a:r>
          </a:p>
          <a:p>
            <a:endParaRPr lang="en-US" sz="2400" dirty="0"/>
          </a:p>
          <a:p>
            <a:r>
              <a:rPr lang="en-US" sz="2400" dirty="0"/>
              <a:t>Travelled to Spain in Spring 1937</a:t>
            </a:r>
          </a:p>
          <a:p>
            <a:endParaRPr lang="en-US" sz="2400" dirty="0"/>
          </a:p>
          <a:p>
            <a:r>
              <a:rPr lang="en-US" sz="2400" dirty="0"/>
              <a:t>Fought in </a:t>
            </a:r>
            <a:r>
              <a:rPr lang="en-US" sz="2400" dirty="0" err="1"/>
              <a:t>MacKenzie</a:t>
            </a:r>
            <a:r>
              <a:rPr lang="en-US" sz="2400" dirty="0"/>
              <a:t>-Papineau Battalion of the Lincoln Brigade</a:t>
            </a:r>
          </a:p>
          <a:p>
            <a:endParaRPr lang="en-US" dirty="0"/>
          </a:p>
          <a:p>
            <a:endParaRPr lang="en-US" dirty="0"/>
          </a:p>
          <a:p>
            <a:endParaRPr lang="en-US" dirty="0"/>
          </a:p>
        </p:txBody>
      </p:sp>
    </p:spTree>
    <p:extLst>
      <p:ext uri="{BB962C8B-B14F-4D97-AF65-F5344CB8AC3E}">
        <p14:creationId xmlns:p14="http://schemas.microsoft.com/office/powerpoint/2010/main" val="1139611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4CB06-1903-5A4E-AFD5-5627EA06EB2B}"/>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494659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F49EF-90BE-EE4E-8AD4-68060B0430BB}"/>
              </a:ext>
            </a:extLst>
          </p:cNvPr>
          <p:cNvPicPr>
            <a:picLocks noChangeAspect="1"/>
          </p:cNvPicPr>
          <p:nvPr/>
        </p:nvPicPr>
        <p:blipFill>
          <a:blip r:embed="rId2"/>
          <a:stretch>
            <a:fillRect/>
          </a:stretch>
        </p:blipFill>
        <p:spPr>
          <a:xfrm>
            <a:off x="732886" y="645184"/>
            <a:ext cx="5067300" cy="5981700"/>
          </a:xfrm>
          <a:prstGeom prst="rect">
            <a:avLst/>
          </a:prstGeom>
        </p:spPr>
      </p:pic>
      <p:sp>
        <p:nvSpPr>
          <p:cNvPr id="5" name="TextBox 4">
            <a:extLst>
              <a:ext uri="{FF2B5EF4-FFF2-40B4-BE49-F238E27FC236}">
                <a16:creationId xmlns:a16="http://schemas.microsoft.com/office/drawing/2014/main" id="{E9028C27-37F1-DC4A-922E-A50F383B80C8}"/>
              </a:ext>
            </a:extLst>
          </p:cNvPr>
          <p:cNvSpPr txBox="1"/>
          <p:nvPr/>
        </p:nvSpPr>
        <p:spPr>
          <a:xfrm>
            <a:off x="6435306" y="1259457"/>
            <a:ext cx="4710022" cy="4401205"/>
          </a:xfrm>
          <a:prstGeom prst="rect">
            <a:avLst/>
          </a:prstGeom>
          <a:noFill/>
        </p:spPr>
        <p:txBody>
          <a:bodyPr wrap="square" rtlCol="0">
            <a:spAutoFit/>
          </a:bodyPr>
          <a:lstStyle/>
          <a:p>
            <a:r>
              <a:rPr lang="en-US" sz="2000" b="1" dirty="0"/>
              <a:t>Memorial to the Spanish Civil War, outside the HUB:</a:t>
            </a:r>
          </a:p>
          <a:p>
            <a:endParaRPr lang="en-US" sz="2000" dirty="0"/>
          </a:p>
          <a:p>
            <a:r>
              <a:rPr lang="en-US" sz="2000" dirty="0"/>
              <a:t>“The 11 UW students that the memorial honors are: Charles Harvey Boyer, Charles P. Clyde, John Hollis Jenkins, Edgar A. Lehmann, Jack Lucid, David </a:t>
            </a:r>
            <a:r>
              <a:rPr lang="en-US" sz="2000" dirty="0" err="1"/>
              <a:t>Nieder</a:t>
            </a:r>
            <a:r>
              <a:rPr lang="en-US" sz="2000" dirty="0"/>
              <a:t>, James </a:t>
            </a:r>
            <a:r>
              <a:rPr lang="en-US" sz="2000" dirty="0" err="1"/>
              <a:t>Norie</a:t>
            </a:r>
            <a:r>
              <a:rPr lang="en-US" sz="2000" dirty="0"/>
              <a:t>, Franklin Plumb, Robert </a:t>
            </a:r>
            <a:r>
              <a:rPr lang="en-US" sz="2000" dirty="0" err="1"/>
              <a:t>Pettijohn</a:t>
            </a:r>
            <a:r>
              <a:rPr lang="en-US" sz="2000" dirty="0"/>
              <a:t>, Robert L. Reed, and Thane Summers. Three out of the eleven volunteers either went MIA or KIA during the war. These students were James </a:t>
            </a:r>
            <a:r>
              <a:rPr lang="en-US" sz="2000" dirty="0" err="1"/>
              <a:t>Norie</a:t>
            </a:r>
            <a:r>
              <a:rPr lang="en-US" sz="2000" dirty="0"/>
              <a:t>, Robert </a:t>
            </a:r>
            <a:r>
              <a:rPr lang="en-US" sz="2000" dirty="0" err="1"/>
              <a:t>Pettijohn</a:t>
            </a:r>
            <a:r>
              <a:rPr lang="en-US" sz="2000" dirty="0"/>
              <a:t>, and Thane Summers.”</a:t>
            </a:r>
          </a:p>
        </p:txBody>
      </p:sp>
    </p:spTree>
    <p:extLst>
      <p:ext uri="{BB962C8B-B14F-4D97-AF65-F5344CB8AC3E}">
        <p14:creationId xmlns:p14="http://schemas.microsoft.com/office/powerpoint/2010/main" val="3146136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612D-3B10-204C-BD35-10FED80A1879}"/>
              </a:ext>
            </a:extLst>
          </p:cNvPr>
          <p:cNvSpPr>
            <a:spLocks noGrp="1"/>
          </p:cNvSpPr>
          <p:nvPr>
            <p:ph type="title"/>
          </p:nvPr>
        </p:nvSpPr>
        <p:spPr>
          <a:xfrm>
            <a:off x="1377386" y="1238490"/>
            <a:ext cx="5348533" cy="5040389"/>
          </a:xfrm>
        </p:spPr>
        <p:txBody>
          <a:bodyPr>
            <a:normAutofit/>
          </a:bodyPr>
          <a:lstStyle/>
          <a:p>
            <a:r>
              <a:rPr lang="en-US" sz="2000" dirty="0"/>
              <a:t>A. The League of Nations</a:t>
            </a:r>
            <a:br>
              <a:rPr lang="en-US" sz="2000" dirty="0"/>
            </a:br>
            <a:br>
              <a:rPr lang="en-US" sz="2000" dirty="0"/>
            </a:br>
            <a:r>
              <a:rPr lang="en-US" sz="2000" dirty="0"/>
              <a:t>B. The Spanish Civil War </a:t>
            </a:r>
            <a:br>
              <a:rPr lang="en-US" sz="2000" dirty="0"/>
            </a:br>
            <a:br>
              <a:rPr lang="en-US" sz="2000" dirty="0"/>
            </a:br>
            <a:r>
              <a:rPr lang="en-US" sz="2000" dirty="0"/>
              <a:t>BREAK </a:t>
            </a:r>
            <a:br>
              <a:rPr lang="en-US" sz="2000" dirty="0"/>
            </a:br>
            <a:br>
              <a:rPr lang="en-US" sz="2000" dirty="0"/>
            </a:br>
            <a:r>
              <a:rPr lang="en-US" sz="2000" dirty="0"/>
              <a:t>C. Workshop 3: make a podcast! </a:t>
            </a:r>
          </a:p>
        </p:txBody>
      </p:sp>
      <p:sp>
        <p:nvSpPr>
          <p:cNvPr id="3" name="Content Placeholder 2">
            <a:extLst>
              <a:ext uri="{FF2B5EF4-FFF2-40B4-BE49-F238E27FC236}">
                <a16:creationId xmlns:a16="http://schemas.microsoft.com/office/drawing/2014/main" id="{435DEB5E-2674-A541-BD52-B09F3E4716D8}"/>
              </a:ext>
            </a:extLst>
          </p:cNvPr>
          <p:cNvSpPr>
            <a:spLocks noGrp="1"/>
          </p:cNvSpPr>
          <p:nvPr>
            <p:ph idx="1"/>
          </p:nvPr>
        </p:nvSpPr>
        <p:spPr>
          <a:xfrm>
            <a:off x="7893934" y="820258"/>
            <a:ext cx="3831220" cy="4446223"/>
          </a:xfrm>
          <a:solidFill>
            <a:schemeClr val="accent2">
              <a:lumMod val="60000"/>
              <a:lumOff val="40000"/>
            </a:schemeClr>
          </a:solidFill>
          <a:ln>
            <a:solidFill>
              <a:schemeClr val="tx1"/>
            </a:solidFill>
          </a:ln>
        </p:spPr>
        <p:txBody>
          <a:bodyPr>
            <a:normAutofit/>
          </a:bodyPr>
          <a:lstStyle/>
          <a:p>
            <a:pPr marL="0" indent="0">
              <a:buNone/>
            </a:pPr>
            <a:r>
              <a:rPr lang="en-US" u="sng" dirty="0"/>
              <a:t>Key terms &amp; ideas </a:t>
            </a:r>
          </a:p>
          <a:p>
            <a:pPr marL="0" indent="0">
              <a:buNone/>
            </a:pPr>
            <a:endParaRPr lang="en-US" u="sng" dirty="0"/>
          </a:p>
          <a:p>
            <a:pPr marL="0" indent="0">
              <a:buNone/>
            </a:pPr>
            <a:r>
              <a:rPr lang="en-US" dirty="0"/>
              <a:t>League of Nations </a:t>
            </a:r>
          </a:p>
          <a:p>
            <a:pPr marL="0" indent="0">
              <a:buNone/>
            </a:pPr>
            <a:r>
              <a:rPr lang="en-US" dirty="0"/>
              <a:t>Peer review </a:t>
            </a:r>
          </a:p>
          <a:p>
            <a:pPr marL="0" indent="0">
              <a:buNone/>
            </a:pPr>
            <a:r>
              <a:rPr lang="en-US" dirty="0"/>
              <a:t>Public history </a:t>
            </a:r>
          </a:p>
          <a:p>
            <a:pPr marL="0" indent="0">
              <a:buNone/>
            </a:pPr>
            <a:r>
              <a:rPr lang="en-US" dirty="0"/>
              <a:t>Haile Selassie </a:t>
            </a:r>
          </a:p>
          <a:p>
            <a:pPr marL="0" indent="0">
              <a:buNone/>
            </a:pPr>
            <a:r>
              <a:rPr lang="en-US" dirty="0"/>
              <a:t>Francisco Franco</a:t>
            </a:r>
          </a:p>
          <a:p>
            <a:pPr marL="0" indent="0">
              <a:buNone/>
            </a:pPr>
            <a:r>
              <a:rPr lang="en-US" dirty="0"/>
              <a:t>Italian invasion of Ethiopia (1935-1936)</a:t>
            </a:r>
          </a:p>
          <a:p>
            <a:pPr marL="0" indent="0">
              <a:buNone/>
            </a:pPr>
            <a:r>
              <a:rPr lang="en-US" dirty="0"/>
              <a:t>Spanish Civil War (1936-1939) </a:t>
            </a:r>
          </a:p>
        </p:txBody>
      </p:sp>
      <p:pic>
        <p:nvPicPr>
          <p:cNvPr id="4" name="Picture 2" descr="Lincoln Battalion - Wikipedia">
            <a:extLst>
              <a:ext uri="{FF2B5EF4-FFF2-40B4-BE49-F238E27FC236}">
                <a16:creationId xmlns:a16="http://schemas.microsoft.com/office/drawing/2014/main" id="{92BEF517-7A83-5B4D-83CB-6EA4C6E5D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58" y="4060280"/>
            <a:ext cx="1768732" cy="19697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League of Nations - Wikipedia">
            <a:extLst>
              <a:ext uri="{FF2B5EF4-FFF2-40B4-BE49-F238E27FC236}">
                <a16:creationId xmlns:a16="http://schemas.microsoft.com/office/drawing/2014/main" id="{AECDE599-5C3E-994A-85CD-235A1D4A2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256" y="3918087"/>
            <a:ext cx="3385344" cy="2254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BB8353-32CD-A241-98BC-FD709A5ECB5D}"/>
              </a:ext>
            </a:extLst>
          </p:cNvPr>
          <p:cNvSpPr txBox="1"/>
          <p:nvPr/>
        </p:nvSpPr>
        <p:spPr>
          <a:xfrm>
            <a:off x="1102810" y="209789"/>
            <a:ext cx="5856790" cy="369332"/>
          </a:xfrm>
          <a:prstGeom prst="rect">
            <a:avLst/>
          </a:prstGeom>
          <a:noFill/>
        </p:spPr>
        <p:txBody>
          <a:bodyPr wrap="square" rtlCol="0">
            <a:spAutoFit/>
          </a:bodyPr>
          <a:lstStyle/>
          <a:p>
            <a:r>
              <a:rPr lang="en-US" b="1" dirty="0"/>
              <a:t>An End to War? The League of Nations  </a:t>
            </a:r>
          </a:p>
        </p:txBody>
      </p:sp>
    </p:spTree>
    <p:extLst>
      <p:ext uri="{BB962C8B-B14F-4D97-AF65-F5344CB8AC3E}">
        <p14:creationId xmlns:p14="http://schemas.microsoft.com/office/powerpoint/2010/main" val="4009086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FC8BE-09DB-B343-8EF0-B45414F92590}"/>
              </a:ext>
            </a:extLst>
          </p:cNvPr>
          <p:cNvPicPr>
            <a:picLocks noChangeAspect="1"/>
          </p:cNvPicPr>
          <p:nvPr/>
        </p:nvPicPr>
        <p:blipFill>
          <a:blip r:embed="rId2"/>
          <a:stretch>
            <a:fillRect/>
          </a:stretch>
        </p:blipFill>
        <p:spPr>
          <a:xfrm>
            <a:off x="871701" y="914400"/>
            <a:ext cx="4457700" cy="3492500"/>
          </a:xfrm>
          <a:prstGeom prst="rect">
            <a:avLst/>
          </a:prstGeom>
        </p:spPr>
      </p:pic>
      <p:sp>
        <p:nvSpPr>
          <p:cNvPr id="5" name="TextBox 4">
            <a:extLst>
              <a:ext uri="{FF2B5EF4-FFF2-40B4-BE49-F238E27FC236}">
                <a16:creationId xmlns:a16="http://schemas.microsoft.com/office/drawing/2014/main" id="{658D1FF5-3866-3240-BD23-32816D30A239}"/>
              </a:ext>
            </a:extLst>
          </p:cNvPr>
          <p:cNvSpPr txBox="1"/>
          <p:nvPr/>
        </p:nvSpPr>
        <p:spPr>
          <a:xfrm>
            <a:off x="5580993" y="914400"/>
            <a:ext cx="5312979" cy="1384995"/>
          </a:xfrm>
          <a:prstGeom prst="rect">
            <a:avLst/>
          </a:prstGeom>
          <a:noFill/>
        </p:spPr>
        <p:txBody>
          <a:bodyPr wrap="square" rtlCol="0">
            <a:spAutoFit/>
          </a:bodyPr>
          <a:lstStyle/>
          <a:p>
            <a:r>
              <a:rPr lang="en-US" sz="2800" b="1" dirty="0"/>
              <a:t>Guernica</a:t>
            </a:r>
          </a:p>
          <a:p>
            <a:endParaRPr lang="en-US" sz="2800" dirty="0"/>
          </a:p>
          <a:p>
            <a:r>
              <a:rPr lang="en-US" sz="2800" dirty="0"/>
              <a:t>Bombed 26 April 1937</a:t>
            </a:r>
          </a:p>
        </p:txBody>
      </p:sp>
    </p:spTree>
    <p:extLst>
      <p:ext uri="{BB962C8B-B14F-4D97-AF65-F5344CB8AC3E}">
        <p14:creationId xmlns:p14="http://schemas.microsoft.com/office/powerpoint/2010/main" val="486359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828729-4642-4349-B3DE-2950285B0DC4}"/>
              </a:ext>
            </a:extLst>
          </p:cNvPr>
          <p:cNvPicPr>
            <a:picLocks noChangeAspect="1"/>
          </p:cNvPicPr>
          <p:nvPr/>
        </p:nvPicPr>
        <p:blipFill>
          <a:blip r:embed="rId2"/>
          <a:stretch>
            <a:fillRect/>
          </a:stretch>
        </p:blipFill>
        <p:spPr>
          <a:xfrm>
            <a:off x="2702877" y="0"/>
            <a:ext cx="9253673" cy="6858000"/>
          </a:xfrm>
          <a:prstGeom prst="rect">
            <a:avLst/>
          </a:prstGeom>
        </p:spPr>
      </p:pic>
      <p:sp>
        <p:nvSpPr>
          <p:cNvPr id="5" name="TextBox 4">
            <a:extLst>
              <a:ext uri="{FF2B5EF4-FFF2-40B4-BE49-F238E27FC236}">
                <a16:creationId xmlns:a16="http://schemas.microsoft.com/office/drawing/2014/main" id="{D31BE1E0-CDE2-274B-A980-3DB9141B873E}"/>
              </a:ext>
            </a:extLst>
          </p:cNvPr>
          <p:cNvSpPr txBox="1"/>
          <p:nvPr/>
        </p:nvSpPr>
        <p:spPr>
          <a:xfrm>
            <a:off x="801506" y="5657671"/>
            <a:ext cx="1901371" cy="1200329"/>
          </a:xfrm>
          <a:prstGeom prst="rect">
            <a:avLst/>
          </a:prstGeom>
          <a:noFill/>
        </p:spPr>
        <p:txBody>
          <a:bodyPr wrap="square" rtlCol="0">
            <a:spAutoFit/>
          </a:bodyPr>
          <a:lstStyle/>
          <a:p>
            <a:pPr algn="r"/>
            <a:r>
              <a:rPr lang="en-US" dirty="0"/>
              <a:t>Guernica in ruins.</a:t>
            </a:r>
          </a:p>
          <a:p>
            <a:pPr algn="r"/>
            <a:endParaRPr lang="en-US" dirty="0"/>
          </a:p>
          <a:p>
            <a:pPr algn="r"/>
            <a:r>
              <a:rPr lang="en-US" dirty="0"/>
              <a:t>Wikimedia Commons</a:t>
            </a:r>
          </a:p>
        </p:txBody>
      </p:sp>
    </p:spTree>
    <p:extLst>
      <p:ext uri="{BB962C8B-B14F-4D97-AF65-F5344CB8AC3E}">
        <p14:creationId xmlns:p14="http://schemas.microsoft.com/office/powerpoint/2010/main" val="400376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8A4A99-9CB6-8645-9DEC-DC283C07B8EE}"/>
              </a:ext>
            </a:extLst>
          </p:cNvPr>
          <p:cNvPicPr>
            <a:picLocks noChangeAspect="1"/>
          </p:cNvPicPr>
          <p:nvPr/>
        </p:nvPicPr>
        <p:blipFill>
          <a:blip r:embed="rId2"/>
          <a:stretch>
            <a:fillRect/>
          </a:stretch>
        </p:blipFill>
        <p:spPr>
          <a:xfrm>
            <a:off x="0" y="669148"/>
            <a:ext cx="12192000" cy="5519704"/>
          </a:xfrm>
          <a:prstGeom prst="rect">
            <a:avLst/>
          </a:prstGeom>
        </p:spPr>
      </p:pic>
      <p:sp>
        <p:nvSpPr>
          <p:cNvPr id="6" name="TextBox 5">
            <a:extLst>
              <a:ext uri="{FF2B5EF4-FFF2-40B4-BE49-F238E27FC236}">
                <a16:creationId xmlns:a16="http://schemas.microsoft.com/office/drawing/2014/main" id="{FEBC8DDE-3926-3B48-8AD8-D20334341525}"/>
              </a:ext>
            </a:extLst>
          </p:cNvPr>
          <p:cNvSpPr txBox="1"/>
          <p:nvPr/>
        </p:nvSpPr>
        <p:spPr>
          <a:xfrm>
            <a:off x="0" y="6188852"/>
            <a:ext cx="12192000" cy="400110"/>
          </a:xfrm>
          <a:prstGeom prst="rect">
            <a:avLst/>
          </a:prstGeom>
          <a:noFill/>
        </p:spPr>
        <p:txBody>
          <a:bodyPr wrap="square" rtlCol="0">
            <a:spAutoFit/>
          </a:bodyPr>
          <a:lstStyle/>
          <a:p>
            <a:pPr algn="ctr"/>
            <a:r>
              <a:rPr lang="en-US" sz="2000" dirty="0">
                <a:solidFill>
                  <a:schemeClr val="bg1"/>
                </a:solidFill>
              </a:rPr>
              <a:t>Pablo Picasso, </a:t>
            </a:r>
            <a:r>
              <a:rPr lang="en-US" sz="2000" i="1" dirty="0">
                <a:solidFill>
                  <a:schemeClr val="bg1"/>
                </a:solidFill>
              </a:rPr>
              <a:t>Guernica </a:t>
            </a:r>
            <a:r>
              <a:rPr lang="en-US" sz="2000" dirty="0">
                <a:solidFill>
                  <a:schemeClr val="bg1"/>
                </a:solidFill>
              </a:rPr>
              <a:t>(1937), at Museo Reina Sofia Madrid</a:t>
            </a:r>
          </a:p>
        </p:txBody>
      </p:sp>
      <p:sp>
        <p:nvSpPr>
          <p:cNvPr id="2" name="TextBox 1">
            <a:extLst>
              <a:ext uri="{FF2B5EF4-FFF2-40B4-BE49-F238E27FC236}">
                <a16:creationId xmlns:a16="http://schemas.microsoft.com/office/drawing/2014/main" id="{78088BF8-8D1D-FD46-BD7D-10B0726219C1}"/>
              </a:ext>
            </a:extLst>
          </p:cNvPr>
          <p:cNvSpPr txBox="1"/>
          <p:nvPr/>
        </p:nvSpPr>
        <p:spPr>
          <a:xfrm>
            <a:off x="243068" y="6331352"/>
            <a:ext cx="4282633" cy="369332"/>
          </a:xfrm>
          <a:prstGeom prst="rect">
            <a:avLst/>
          </a:prstGeom>
          <a:noFill/>
        </p:spPr>
        <p:txBody>
          <a:bodyPr wrap="square" rtlCol="0">
            <a:spAutoFit/>
          </a:bodyPr>
          <a:lstStyle/>
          <a:p>
            <a:r>
              <a:rPr lang="en-US" dirty="0"/>
              <a:t>Pablo Picasso, </a:t>
            </a:r>
            <a:r>
              <a:rPr lang="en-US" i="1" dirty="0"/>
              <a:t>Guernica </a:t>
            </a:r>
            <a:r>
              <a:rPr lang="en-US" dirty="0"/>
              <a:t>(1937)</a:t>
            </a:r>
          </a:p>
        </p:txBody>
      </p:sp>
    </p:spTree>
    <p:extLst>
      <p:ext uri="{BB962C8B-B14F-4D97-AF65-F5344CB8AC3E}">
        <p14:creationId xmlns:p14="http://schemas.microsoft.com/office/powerpoint/2010/main" val="2141583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AAF88-6413-694D-85DE-FFC445165182}"/>
              </a:ext>
            </a:extLst>
          </p:cNvPr>
          <p:cNvSpPr>
            <a:spLocks noGrp="1"/>
          </p:cNvSpPr>
          <p:nvPr>
            <p:ph type="ctrTitle"/>
          </p:nvPr>
        </p:nvSpPr>
        <p:spPr>
          <a:xfrm>
            <a:off x="1915385" y="947206"/>
            <a:ext cx="8361229" cy="2098226"/>
          </a:xfrm>
        </p:spPr>
        <p:txBody>
          <a:bodyPr/>
          <a:lstStyle/>
          <a:p>
            <a:pPr algn="l"/>
            <a:r>
              <a:rPr lang="en-US" sz="4000" b="1" dirty="0"/>
              <a:t>What is public history?</a:t>
            </a:r>
            <a:endParaRPr lang="en-US" sz="4000" dirty="0"/>
          </a:p>
        </p:txBody>
      </p:sp>
    </p:spTree>
    <p:extLst>
      <p:ext uri="{BB962C8B-B14F-4D97-AF65-F5344CB8AC3E}">
        <p14:creationId xmlns:p14="http://schemas.microsoft.com/office/powerpoint/2010/main" val="592896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1CF08B-581A-8C48-BDF0-DB79AD79DB32}"/>
              </a:ext>
            </a:extLst>
          </p:cNvPr>
          <p:cNvSpPr/>
          <p:nvPr/>
        </p:nvSpPr>
        <p:spPr>
          <a:xfrm>
            <a:off x="1804416" y="243840"/>
            <a:ext cx="4487747" cy="6505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A01A85C-A8EC-0948-ADBA-CDD7DE964B2F}"/>
              </a:ext>
            </a:extLst>
          </p:cNvPr>
          <p:cNvPicPr>
            <a:picLocks noGrp="1" noChangeAspect="1"/>
          </p:cNvPicPr>
          <p:nvPr>
            <p:ph idx="1"/>
          </p:nvPr>
        </p:nvPicPr>
        <p:blipFill>
          <a:blip r:embed="rId2"/>
          <a:stretch>
            <a:fillRect/>
          </a:stretch>
        </p:blipFill>
        <p:spPr>
          <a:xfrm>
            <a:off x="1664207" y="242969"/>
            <a:ext cx="4768163" cy="6741197"/>
          </a:xfrm>
        </p:spPr>
      </p:pic>
      <p:sp>
        <p:nvSpPr>
          <p:cNvPr id="7" name="Rectangle 6">
            <a:extLst>
              <a:ext uri="{FF2B5EF4-FFF2-40B4-BE49-F238E27FC236}">
                <a16:creationId xmlns:a16="http://schemas.microsoft.com/office/drawing/2014/main" id="{0EDA15F3-074E-4A46-A141-F08938340133}"/>
              </a:ext>
            </a:extLst>
          </p:cNvPr>
          <p:cNvSpPr/>
          <p:nvPr/>
        </p:nvSpPr>
        <p:spPr>
          <a:xfrm>
            <a:off x="6432370" y="1003453"/>
            <a:ext cx="5759630" cy="1323439"/>
          </a:xfrm>
          <a:prstGeom prst="rect">
            <a:avLst/>
          </a:prstGeom>
        </p:spPr>
        <p:txBody>
          <a:bodyPr wrap="square">
            <a:spAutoFit/>
          </a:bodyPr>
          <a:lstStyle/>
          <a:p>
            <a:r>
              <a:rPr lang="en-US" sz="2000" dirty="0" err="1">
                <a:solidFill>
                  <a:srgbClr val="000000"/>
                </a:solidFill>
                <a:latin typeface="Open Sans"/>
              </a:rPr>
              <a:t>Marhoefer</a:t>
            </a:r>
            <a:r>
              <a:rPr lang="en-US" sz="2000" dirty="0">
                <a:solidFill>
                  <a:srgbClr val="000000"/>
                </a:solidFill>
                <a:latin typeface="Open Sans"/>
              </a:rPr>
              <a:t>, Laurie. "Lesbianism, Transvestitism, and the Nazi State: A Microhistory of a Gestapo Investigation, 1939–1943." </a:t>
            </a:r>
            <a:r>
              <a:rPr lang="en-US" sz="2000" i="1" dirty="0">
                <a:solidFill>
                  <a:srgbClr val="000000"/>
                </a:solidFill>
                <a:latin typeface="Open Sans"/>
              </a:rPr>
              <a:t>The American Historical Review</a:t>
            </a:r>
            <a:r>
              <a:rPr lang="en-US" sz="2000" dirty="0">
                <a:solidFill>
                  <a:srgbClr val="000000"/>
                </a:solidFill>
                <a:latin typeface="Open Sans"/>
              </a:rPr>
              <a:t> 121, no. 4 (2016): 1167-195.</a:t>
            </a:r>
          </a:p>
        </p:txBody>
      </p:sp>
    </p:spTree>
    <p:extLst>
      <p:ext uri="{BB962C8B-B14F-4D97-AF65-F5344CB8AC3E}">
        <p14:creationId xmlns:p14="http://schemas.microsoft.com/office/powerpoint/2010/main" val="708574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eath the Surface">
            <a:extLst>
              <a:ext uri="{FF2B5EF4-FFF2-40B4-BE49-F238E27FC236}">
                <a16:creationId xmlns:a16="http://schemas.microsoft.com/office/drawing/2014/main" id="{875BF436-51D2-824E-AA99-4C577C095D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4685" y="367392"/>
            <a:ext cx="4082143" cy="6123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78BF72-C60C-974B-A6F8-883F1D51590B}"/>
              </a:ext>
            </a:extLst>
          </p:cNvPr>
          <p:cNvSpPr txBox="1"/>
          <p:nvPr/>
        </p:nvSpPr>
        <p:spPr>
          <a:xfrm>
            <a:off x="5599610" y="356832"/>
            <a:ext cx="4227141" cy="1323439"/>
          </a:xfrm>
          <a:prstGeom prst="rect">
            <a:avLst/>
          </a:prstGeom>
          <a:noFill/>
        </p:spPr>
        <p:txBody>
          <a:bodyPr wrap="square" rtlCol="0">
            <a:spAutoFit/>
          </a:bodyPr>
          <a:lstStyle/>
          <a:p>
            <a:r>
              <a:rPr lang="en-US" sz="2000" dirty="0"/>
              <a:t>Lynn M. Thomas, </a:t>
            </a:r>
            <a:r>
              <a:rPr lang="en-US" sz="2000" i="1" dirty="0"/>
              <a:t>Beneath the Surface: A Transnational History of Skin Lighteners </a:t>
            </a:r>
            <a:r>
              <a:rPr lang="en-US" sz="2000" dirty="0"/>
              <a:t>(Durham: Duke University Press, 2020)</a:t>
            </a:r>
          </a:p>
        </p:txBody>
      </p:sp>
    </p:spTree>
    <p:extLst>
      <p:ext uri="{BB962C8B-B14F-4D97-AF65-F5344CB8AC3E}">
        <p14:creationId xmlns:p14="http://schemas.microsoft.com/office/powerpoint/2010/main" val="53287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lumn: Coming: 2017's final 'Great Lives' talks | Columns |  fredericksburg.com">
            <a:extLst>
              <a:ext uri="{FF2B5EF4-FFF2-40B4-BE49-F238E27FC236}">
                <a16:creationId xmlns:a16="http://schemas.microsoft.com/office/drawing/2014/main" id="{B2FC4C13-7728-084A-B4CB-9065081963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46957"/>
            <a:ext cx="4376057" cy="6564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5E1027-82FC-BC43-A997-A29ACE2C2BFE}"/>
              </a:ext>
            </a:extLst>
          </p:cNvPr>
          <p:cNvSpPr txBox="1"/>
          <p:nvPr/>
        </p:nvSpPr>
        <p:spPr>
          <a:xfrm>
            <a:off x="5712534" y="1013678"/>
            <a:ext cx="5260266" cy="1015663"/>
          </a:xfrm>
          <a:prstGeom prst="rect">
            <a:avLst/>
          </a:prstGeom>
          <a:noFill/>
        </p:spPr>
        <p:txBody>
          <a:bodyPr wrap="square" rtlCol="0">
            <a:spAutoFit/>
          </a:bodyPr>
          <a:lstStyle/>
          <a:p>
            <a:r>
              <a:rPr lang="en-US" sz="2000" dirty="0"/>
              <a:t>Annette Gordon-Reed, </a:t>
            </a:r>
            <a:r>
              <a:rPr lang="en-US" sz="2000" i="1" dirty="0"/>
              <a:t>The </a:t>
            </a:r>
            <a:r>
              <a:rPr lang="en-US" sz="2000" i="1" dirty="0" err="1"/>
              <a:t>Hemingses</a:t>
            </a:r>
            <a:r>
              <a:rPr lang="en-US" sz="2000" i="1" dirty="0"/>
              <a:t> of Monticello: An American Family </a:t>
            </a:r>
            <a:r>
              <a:rPr lang="en-US" sz="2000" dirty="0"/>
              <a:t>(New York: W.W. Norton &amp; Company, 2008)</a:t>
            </a:r>
          </a:p>
        </p:txBody>
      </p:sp>
    </p:spTree>
    <p:extLst>
      <p:ext uri="{BB962C8B-B14F-4D97-AF65-F5344CB8AC3E}">
        <p14:creationId xmlns:p14="http://schemas.microsoft.com/office/powerpoint/2010/main" val="1469525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49015546-3E4B-6745-AD8F-7E805DE19337}"/>
              </a:ext>
            </a:extLst>
          </p:cNvPr>
          <p:cNvPicPr>
            <a:picLocks noGrp="1" noChangeAspect="1"/>
          </p:cNvPicPr>
          <p:nvPr>
            <p:ph idx="1"/>
          </p:nvPr>
        </p:nvPicPr>
        <p:blipFill rotWithShape="1">
          <a:blip r:embed="rId2"/>
          <a:srcRect l="2962" t="7421" r="8449" b="10699"/>
          <a:stretch/>
        </p:blipFill>
        <p:spPr>
          <a:xfrm>
            <a:off x="870858" y="246743"/>
            <a:ext cx="8316686" cy="4804229"/>
          </a:xfrm>
        </p:spPr>
      </p:pic>
      <p:pic>
        <p:nvPicPr>
          <p:cNvPr id="7" name="Picture 6" descr="Graphical user interface, text, application, Word&#10;&#10;Description automatically generated">
            <a:extLst>
              <a:ext uri="{FF2B5EF4-FFF2-40B4-BE49-F238E27FC236}">
                <a16:creationId xmlns:a16="http://schemas.microsoft.com/office/drawing/2014/main" id="{8C4B225A-30BE-5C45-BEBF-E8D6692860CB}"/>
              </a:ext>
            </a:extLst>
          </p:cNvPr>
          <p:cNvPicPr>
            <a:picLocks noChangeAspect="1"/>
          </p:cNvPicPr>
          <p:nvPr/>
        </p:nvPicPr>
        <p:blipFill rotWithShape="1">
          <a:blip r:embed="rId3"/>
          <a:srcRect l="2381" t="11640" r="10052" b="10688"/>
          <a:stretch/>
        </p:blipFill>
        <p:spPr>
          <a:xfrm>
            <a:off x="2583544" y="2648857"/>
            <a:ext cx="9608456" cy="5326743"/>
          </a:xfrm>
          <a:prstGeom prst="rect">
            <a:avLst/>
          </a:prstGeom>
        </p:spPr>
      </p:pic>
      <p:sp>
        <p:nvSpPr>
          <p:cNvPr id="8" name="TextBox 7">
            <a:extLst>
              <a:ext uri="{FF2B5EF4-FFF2-40B4-BE49-F238E27FC236}">
                <a16:creationId xmlns:a16="http://schemas.microsoft.com/office/drawing/2014/main" id="{C32AD866-78DD-E641-902F-80803308BA43}"/>
              </a:ext>
            </a:extLst>
          </p:cNvPr>
          <p:cNvSpPr txBox="1"/>
          <p:nvPr/>
        </p:nvSpPr>
        <p:spPr>
          <a:xfrm>
            <a:off x="9424416" y="146304"/>
            <a:ext cx="2304288" cy="1815882"/>
          </a:xfrm>
          <a:prstGeom prst="rect">
            <a:avLst/>
          </a:prstGeom>
          <a:noFill/>
        </p:spPr>
        <p:txBody>
          <a:bodyPr wrap="square" rtlCol="0">
            <a:spAutoFit/>
          </a:bodyPr>
          <a:lstStyle/>
          <a:p>
            <a:r>
              <a:rPr lang="en-US" sz="2800" dirty="0"/>
              <a:t>Good public history v. </a:t>
            </a:r>
          </a:p>
          <a:p>
            <a:r>
              <a:rPr lang="en-US" sz="2800" dirty="0"/>
              <a:t>bad public history</a:t>
            </a:r>
          </a:p>
        </p:txBody>
      </p:sp>
    </p:spTree>
    <p:extLst>
      <p:ext uri="{BB962C8B-B14F-4D97-AF65-F5344CB8AC3E}">
        <p14:creationId xmlns:p14="http://schemas.microsoft.com/office/powerpoint/2010/main" val="37643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E0FA-C81C-A949-A709-342B80117802}"/>
              </a:ext>
            </a:extLst>
          </p:cNvPr>
          <p:cNvSpPr>
            <a:spLocks noGrp="1"/>
          </p:cNvSpPr>
          <p:nvPr>
            <p:ph type="title"/>
          </p:nvPr>
        </p:nvSpPr>
        <p:spPr/>
        <p:txBody>
          <a:bodyPr/>
          <a:lstStyle/>
          <a:p>
            <a:r>
              <a:rPr lang="en-US" dirty="0"/>
              <a:t>Ask yourself: who wrote this? Was it peer-reviewed? </a:t>
            </a:r>
          </a:p>
        </p:txBody>
      </p:sp>
      <p:sp>
        <p:nvSpPr>
          <p:cNvPr id="3" name="Content Placeholder 2">
            <a:extLst>
              <a:ext uri="{FF2B5EF4-FFF2-40B4-BE49-F238E27FC236}">
                <a16:creationId xmlns:a16="http://schemas.microsoft.com/office/drawing/2014/main" id="{313F1AB4-9D88-9F45-9B42-7F1BA9FC4A35}"/>
              </a:ext>
            </a:extLst>
          </p:cNvPr>
          <p:cNvSpPr>
            <a:spLocks noGrp="1"/>
          </p:cNvSpPr>
          <p:nvPr>
            <p:ph idx="1"/>
          </p:nvPr>
        </p:nvSpPr>
        <p:spPr/>
        <p:txBody>
          <a:bodyPr/>
          <a:lstStyle/>
          <a:p>
            <a:pPr marL="0" indent="0">
              <a:buNone/>
            </a:pPr>
            <a:r>
              <a:rPr lang="en-US" dirty="0"/>
              <a:t>Author, section editor and translator of the article in the International Encyclopedia of WWI on the League of Nations:</a:t>
            </a:r>
          </a:p>
        </p:txBody>
      </p:sp>
      <p:pic>
        <p:nvPicPr>
          <p:cNvPr id="4" name="Picture 3">
            <a:extLst>
              <a:ext uri="{FF2B5EF4-FFF2-40B4-BE49-F238E27FC236}">
                <a16:creationId xmlns:a16="http://schemas.microsoft.com/office/drawing/2014/main" id="{867A5027-A61B-9347-9C36-9EDAE0A3C8FB}"/>
              </a:ext>
            </a:extLst>
          </p:cNvPr>
          <p:cNvPicPr>
            <a:picLocks noChangeAspect="1"/>
          </p:cNvPicPr>
          <p:nvPr/>
        </p:nvPicPr>
        <p:blipFill>
          <a:blip r:embed="rId2"/>
          <a:stretch>
            <a:fillRect/>
          </a:stretch>
        </p:blipFill>
        <p:spPr>
          <a:xfrm>
            <a:off x="1725432" y="3913448"/>
            <a:ext cx="6426200" cy="2781300"/>
          </a:xfrm>
          <a:prstGeom prst="rect">
            <a:avLst/>
          </a:prstGeom>
        </p:spPr>
      </p:pic>
      <p:pic>
        <p:nvPicPr>
          <p:cNvPr id="6" name="Picture 5">
            <a:extLst>
              <a:ext uri="{FF2B5EF4-FFF2-40B4-BE49-F238E27FC236}">
                <a16:creationId xmlns:a16="http://schemas.microsoft.com/office/drawing/2014/main" id="{5C0AF836-9CCD-8A41-AB95-04A5C280EED2}"/>
              </a:ext>
            </a:extLst>
          </p:cNvPr>
          <p:cNvPicPr>
            <a:picLocks noChangeAspect="1"/>
          </p:cNvPicPr>
          <p:nvPr/>
        </p:nvPicPr>
        <p:blipFill>
          <a:blip r:embed="rId3"/>
          <a:stretch>
            <a:fillRect/>
          </a:stretch>
        </p:blipFill>
        <p:spPr>
          <a:xfrm>
            <a:off x="5760997" y="3002907"/>
            <a:ext cx="5059403" cy="2147586"/>
          </a:xfrm>
          <a:prstGeom prst="rect">
            <a:avLst/>
          </a:prstGeom>
        </p:spPr>
      </p:pic>
    </p:spTree>
    <p:extLst>
      <p:ext uri="{BB962C8B-B14F-4D97-AF65-F5344CB8AC3E}">
        <p14:creationId xmlns:p14="http://schemas.microsoft.com/office/powerpoint/2010/main" val="160177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3620-5E50-674A-A1D5-4E6D6C93190D}"/>
              </a:ext>
            </a:extLst>
          </p:cNvPr>
          <p:cNvSpPr>
            <a:spLocks noGrp="1"/>
          </p:cNvSpPr>
          <p:nvPr>
            <p:ph type="title"/>
          </p:nvPr>
        </p:nvSpPr>
        <p:spPr/>
        <p:txBody>
          <a:bodyPr/>
          <a:lstStyle/>
          <a:p>
            <a:r>
              <a:rPr lang="en-US" dirty="0"/>
              <a:t>Is Wikipedia good public history?</a:t>
            </a:r>
          </a:p>
        </p:txBody>
      </p:sp>
    </p:spTree>
    <p:extLst>
      <p:ext uri="{BB962C8B-B14F-4D97-AF65-F5344CB8AC3E}">
        <p14:creationId xmlns:p14="http://schemas.microsoft.com/office/powerpoint/2010/main" val="262454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50A6-9B7D-E341-B83A-879591BE77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32A127-E660-6041-9A46-2B3A717CDF49}"/>
              </a:ext>
            </a:extLst>
          </p:cNvPr>
          <p:cNvSpPr>
            <a:spLocks noGrp="1"/>
          </p:cNvSpPr>
          <p:nvPr>
            <p:ph idx="1"/>
          </p:nvPr>
        </p:nvSpPr>
        <p:spPr>
          <a:xfrm>
            <a:off x="1371600" y="3599726"/>
            <a:ext cx="1927185" cy="2267673"/>
          </a:xfrm>
        </p:spPr>
        <p:txBody>
          <a:bodyPr>
            <a:normAutofit fontScale="92500" lnSpcReduction="20000"/>
          </a:bodyPr>
          <a:lstStyle/>
          <a:p>
            <a:pPr marL="0" indent="0">
              <a:buNone/>
            </a:pPr>
            <a:r>
              <a:rPr lang="en-US" dirty="0"/>
              <a:t>EB Sledge, right, with Hao Ching Foo, in Beijing, 1945. Hao worked for </a:t>
            </a:r>
            <a:r>
              <a:rPr lang="en-US" dirty="0" err="1"/>
              <a:t>Sledege’s</a:t>
            </a:r>
            <a:r>
              <a:rPr lang="en-US" dirty="0"/>
              <a:t> platoon. </a:t>
            </a:r>
          </a:p>
          <a:p>
            <a:pPr marL="0" indent="0">
              <a:buNone/>
            </a:pPr>
            <a:endParaRPr lang="en-US" dirty="0"/>
          </a:p>
          <a:p>
            <a:pPr marL="0" indent="0">
              <a:buNone/>
            </a:pPr>
            <a:r>
              <a:rPr lang="en-US" sz="1400" dirty="0"/>
              <a:t>(</a:t>
            </a:r>
            <a:r>
              <a:rPr lang="en-US" sz="1400" dirty="0">
                <a:hlinkClick r:id="rId2"/>
              </a:rPr>
              <a:t>NY Times</a:t>
            </a:r>
            <a:r>
              <a:rPr lang="en-US" sz="1400" dirty="0"/>
              <a:t>)</a:t>
            </a:r>
          </a:p>
        </p:txBody>
      </p:sp>
      <p:pic>
        <p:nvPicPr>
          <p:cNvPr id="7170" name="Picture 2">
            <a:extLst>
              <a:ext uri="{FF2B5EF4-FFF2-40B4-BE49-F238E27FC236}">
                <a16:creationId xmlns:a16="http://schemas.microsoft.com/office/drawing/2014/main" id="{FF481098-BAD2-5A46-B863-68E02ACC2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338" y="0"/>
            <a:ext cx="4757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41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3B82-4CAB-5B49-8E5F-40688AFBDC5C}"/>
              </a:ext>
            </a:extLst>
          </p:cNvPr>
          <p:cNvSpPr>
            <a:spLocks noGrp="1"/>
          </p:cNvSpPr>
          <p:nvPr>
            <p:ph type="title"/>
          </p:nvPr>
        </p:nvSpPr>
        <p:spPr>
          <a:xfrm>
            <a:off x="7315200" y="3454400"/>
            <a:ext cx="3657600" cy="1048152"/>
          </a:xfrm>
        </p:spPr>
        <p:txBody>
          <a:bodyPr>
            <a:normAutofit/>
          </a:bodyPr>
          <a:lstStyle/>
          <a:p>
            <a:r>
              <a:rPr lang="en-US" sz="1600" dirty="0"/>
              <a:t>From “One Woman’s Mission to Rewrite Nazi History on Wikipedia” </a:t>
            </a:r>
          </a:p>
        </p:txBody>
      </p:sp>
      <p:pic>
        <p:nvPicPr>
          <p:cNvPr id="5" name="Content Placeholder 4">
            <a:extLst>
              <a:ext uri="{FF2B5EF4-FFF2-40B4-BE49-F238E27FC236}">
                <a16:creationId xmlns:a16="http://schemas.microsoft.com/office/drawing/2014/main" id="{9B60558E-C877-0844-8693-F0DBA8FA28C5}"/>
              </a:ext>
            </a:extLst>
          </p:cNvPr>
          <p:cNvPicPr>
            <a:picLocks noGrp="1" noChangeAspect="1"/>
          </p:cNvPicPr>
          <p:nvPr>
            <p:ph idx="1"/>
          </p:nvPr>
        </p:nvPicPr>
        <p:blipFill>
          <a:blip r:embed="rId2"/>
          <a:stretch>
            <a:fillRect/>
          </a:stretch>
        </p:blipFill>
        <p:spPr>
          <a:xfrm>
            <a:off x="1643284" y="889000"/>
            <a:ext cx="4775200" cy="2565400"/>
          </a:xfrm>
        </p:spPr>
      </p:pic>
      <p:pic>
        <p:nvPicPr>
          <p:cNvPr id="7" name="Picture 6">
            <a:extLst>
              <a:ext uri="{FF2B5EF4-FFF2-40B4-BE49-F238E27FC236}">
                <a16:creationId xmlns:a16="http://schemas.microsoft.com/office/drawing/2014/main" id="{A3F873EF-C7F5-2B49-B193-D480E14E5A97}"/>
              </a:ext>
            </a:extLst>
          </p:cNvPr>
          <p:cNvPicPr>
            <a:picLocks noChangeAspect="1"/>
          </p:cNvPicPr>
          <p:nvPr/>
        </p:nvPicPr>
        <p:blipFill>
          <a:blip r:embed="rId3"/>
          <a:stretch>
            <a:fillRect/>
          </a:stretch>
        </p:blipFill>
        <p:spPr>
          <a:xfrm>
            <a:off x="1605184" y="4335362"/>
            <a:ext cx="4813300" cy="965200"/>
          </a:xfrm>
          <a:prstGeom prst="rect">
            <a:avLst/>
          </a:prstGeom>
        </p:spPr>
      </p:pic>
    </p:spTree>
    <p:extLst>
      <p:ext uri="{BB962C8B-B14F-4D97-AF65-F5344CB8AC3E}">
        <p14:creationId xmlns:p14="http://schemas.microsoft.com/office/powerpoint/2010/main" val="4238205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361F-6C66-E149-897D-0CCD16BD3DEF}"/>
              </a:ext>
            </a:extLst>
          </p:cNvPr>
          <p:cNvSpPr>
            <a:spLocks noGrp="1"/>
          </p:cNvSpPr>
          <p:nvPr>
            <p:ph type="title"/>
          </p:nvPr>
        </p:nvSpPr>
        <p:spPr/>
        <p:txBody>
          <a:bodyPr>
            <a:normAutofit/>
          </a:bodyPr>
          <a:lstStyle/>
          <a:p>
            <a:r>
              <a:rPr lang="en-US" sz="2200" dirty="0"/>
              <a:t>There’s a citation of my book on Wikipedia (Magnus Hirschfeld entry) that says the opposite of what my book says … I argue that surprisingly, von Papen didn’t crack down on “immorality,” though he made some vague gestures in that direction.</a:t>
            </a:r>
          </a:p>
        </p:txBody>
      </p:sp>
      <p:pic>
        <p:nvPicPr>
          <p:cNvPr id="5" name="Content Placeholder 4">
            <a:extLst>
              <a:ext uri="{FF2B5EF4-FFF2-40B4-BE49-F238E27FC236}">
                <a16:creationId xmlns:a16="http://schemas.microsoft.com/office/drawing/2014/main" id="{6F862C8C-2E1C-AB4E-8803-DB6E82B7B3CA}"/>
              </a:ext>
            </a:extLst>
          </p:cNvPr>
          <p:cNvPicPr>
            <a:picLocks noGrp="1" noChangeAspect="1"/>
          </p:cNvPicPr>
          <p:nvPr>
            <p:ph idx="1"/>
          </p:nvPr>
        </p:nvPicPr>
        <p:blipFill>
          <a:blip r:embed="rId2"/>
          <a:stretch>
            <a:fillRect/>
          </a:stretch>
        </p:blipFill>
        <p:spPr>
          <a:xfrm>
            <a:off x="4372417" y="4462443"/>
            <a:ext cx="6007100" cy="1612900"/>
          </a:xfrm>
        </p:spPr>
      </p:pic>
      <p:pic>
        <p:nvPicPr>
          <p:cNvPr id="6" name="Picture 5">
            <a:extLst>
              <a:ext uri="{FF2B5EF4-FFF2-40B4-BE49-F238E27FC236}">
                <a16:creationId xmlns:a16="http://schemas.microsoft.com/office/drawing/2014/main" id="{C4EECBE4-12B2-1846-965E-F51BE5CA0F8D}"/>
              </a:ext>
            </a:extLst>
          </p:cNvPr>
          <p:cNvPicPr>
            <a:picLocks noChangeAspect="1"/>
          </p:cNvPicPr>
          <p:nvPr/>
        </p:nvPicPr>
        <p:blipFill>
          <a:blip r:embed="rId3"/>
          <a:stretch>
            <a:fillRect/>
          </a:stretch>
        </p:blipFill>
        <p:spPr>
          <a:xfrm>
            <a:off x="1371600" y="2206664"/>
            <a:ext cx="7201253" cy="1674793"/>
          </a:xfrm>
          <a:prstGeom prst="rect">
            <a:avLst/>
          </a:prstGeom>
        </p:spPr>
      </p:pic>
    </p:spTree>
    <p:extLst>
      <p:ext uri="{BB962C8B-B14F-4D97-AF65-F5344CB8AC3E}">
        <p14:creationId xmlns:p14="http://schemas.microsoft.com/office/powerpoint/2010/main" val="1933504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133D6-1618-F848-A276-5D9D50EEEF86}"/>
              </a:ext>
            </a:extLst>
          </p:cNvPr>
          <p:cNvSpPr>
            <a:spLocks noGrp="1"/>
          </p:cNvSpPr>
          <p:nvPr>
            <p:ph idx="1"/>
          </p:nvPr>
        </p:nvSpPr>
        <p:spPr>
          <a:xfrm>
            <a:off x="1042416" y="451104"/>
            <a:ext cx="9601200" cy="6205728"/>
          </a:xfrm>
        </p:spPr>
        <p:txBody>
          <a:bodyPr>
            <a:normAutofit fontScale="55000" lnSpcReduction="20000"/>
          </a:bodyPr>
          <a:lstStyle/>
          <a:p>
            <a:pPr marL="0" indent="0">
              <a:buNone/>
            </a:pPr>
            <a:r>
              <a:rPr lang="en-US" sz="2500" u="sng" dirty="0"/>
              <a:t>UW History Graduate Students Recommend History Podcasts:</a:t>
            </a:r>
          </a:p>
          <a:p>
            <a:r>
              <a:rPr lang="en-US" sz="2500" b="1" i="1" dirty="0"/>
              <a:t>American History Tellers</a:t>
            </a:r>
            <a:r>
              <a:rPr lang="en-US" sz="2500" dirty="0"/>
              <a:t> (US history)</a:t>
            </a:r>
          </a:p>
          <a:p>
            <a:r>
              <a:rPr lang="en-US" sz="2500" b="1" i="1" dirty="0"/>
              <a:t>Arguing History</a:t>
            </a:r>
            <a:r>
              <a:rPr lang="en-US" sz="2500" dirty="0"/>
              <a:t> (historiography)</a:t>
            </a:r>
          </a:p>
          <a:p>
            <a:r>
              <a:rPr lang="en-US" sz="2500" b="1" i="1" dirty="0"/>
              <a:t>Beyond </a:t>
            </a:r>
            <a:r>
              <a:rPr lang="en-US" sz="2500" b="1" i="1" dirty="0" err="1"/>
              <a:t>Huaxia</a:t>
            </a:r>
            <a:r>
              <a:rPr lang="en-US" sz="2500" dirty="0"/>
              <a:t> (Chinese history)</a:t>
            </a:r>
          </a:p>
          <a:p>
            <a:r>
              <a:rPr lang="en-US" sz="2500" b="1" i="1" dirty="0"/>
              <a:t>History of Japan</a:t>
            </a:r>
            <a:r>
              <a:rPr lang="en-US" sz="2500" dirty="0"/>
              <a:t> (Japanese history, from alumnus Isaac Meyer)</a:t>
            </a:r>
          </a:p>
          <a:p>
            <a:r>
              <a:rPr lang="en-US" sz="2500" b="1" i="1" dirty="0"/>
              <a:t>History Workshop Podcast</a:t>
            </a:r>
            <a:r>
              <a:rPr lang="en-US" sz="2500" dirty="0"/>
              <a:t> (general)</a:t>
            </a:r>
          </a:p>
          <a:p>
            <a:r>
              <a:rPr lang="en-US" sz="2500" b="1" i="1" dirty="0"/>
              <a:t>The Making of a Historian</a:t>
            </a:r>
            <a:r>
              <a:rPr lang="en-US" sz="2500" dirty="0"/>
              <a:t> (general)</a:t>
            </a:r>
          </a:p>
          <a:p>
            <a:r>
              <a:rPr lang="en-US" sz="2500" b="1" i="1" dirty="0"/>
              <a:t>New Books in History</a:t>
            </a:r>
            <a:r>
              <a:rPr lang="en-US" sz="2500" dirty="0"/>
              <a:t> (general)</a:t>
            </a:r>
          </a:p>
          <a:p>
            <a:r>
              <a:rPr lang="en-US" sz="2500" b="1" i="1" dirty="0"/>
              <a:t>Nostalgia Trap</a:t>
            </a:r>
            <a:r>
              <a:rPr lang="en-US" sz="2500" dirty="0"/>
              <a:t> (history and politics)</a:t>
            </a:r>
          </a:p>
          <a:p>
            <a:r>
              <a:rPr lang="en-US" sz="2500" b="1" i="1" dirty="0"/>
              <a:t>Ottoman History Podcast</a:t>
            </a:r>
            <a:r>
              <a:rPr lang="en-US" sz="2500" dirty="0"/>
              <a:t> (Ottoman Empire and modern Middle East)</a:t>
            </a:r>
          </a:p>
          <a:p>
            <a:r>
              <a:rPr lang="en-US" sz="2500" b="1" i="1" dirty="0"/>
              <a:t>Radiolab Presents: More Perfect</a:t>
            </a:r>
            <a:r>
              <a:rPr lang="en-US" sz="2500" dirty="0"/>
              <a:t> (US legal history)</a:t>
            </a:r>
          </a:p>
          <a:p>
            <a:r>
              <a:rPr lang="en-US" sz="2500" b="1" i="1" dirty="0" err="1"/>
              <a:t>Retronauts</a:t>
            </a:r>
            <a:r>
              <a:rPr lang="en-US" sz="2500" dirty="0"/>
              <a:t> (video game history)</a:t>
            </a:r>
          </a:p>
          <a:p>
            <a:r>
              <a:rPr lang="en-US" sz="2500" b="1" i="1" dirty="0"/>
              <a:t>Sawbones: A Marital Tour of Misguided Medicine</a:t>
            </a:r>
            <a:r>
              <a:rPr lang="en-US" sz="2500" dirty="0"/>
              <a:t> (medical history)</a:t>
            </a:r>
          </a:p>
          <a:p>
            <a:r>
              <a:rPr lang="en-US" sz="2500" b="1" i="1" dirty="0"/>
              <a:t>Slow Burn</a:t>
            </a:r>
            <a:r>
              <a:rPr lang="en-US" sz="2500" dirty="0"/>
              <a:t> (political history)</a:t>
            </a:r>
          </a:p>
          <a:p>
            <a:r>
              <a:rPr lang="en-US" sz="2500" b="1" i="1" dirty="0"/>
              <a:t>SRB Podcast</a:t>
            </a:r>
            <a:r>
              <a:rPr lang="en-US" sz="2500" dirty="0"/>
              <a:t> (Russian history)</a:t>
            </a:r>
          </a:p>
          <a:p>
            <a:r>
              <a:rPr lang="en-US" sz="2500" b="1" i="1" dirty="0"/>
              <a:t>This Land</a:t>
            </a:r>
            <a:r>
              <a:rPr lang="en-US" sz="2500" dirty="0"/>
              <a:t> (American Indian legal history)</a:t>
            </a:r>
          </a:p>
          <a:p>
            <a:r>
              <a:rPr lang="en-US" sz="2500" b="1" i="1" dirty="0"/>
              <a:t>Tides of History</a:t>
            </a:r>
            <a:r>
              <a:rPr lang="en-US" sz="2500" dirty="0"/>
              <a:t> (early modern European history)</a:t>
            </a:r>
          </a:p>
          <a:p>
            <a:r>
              <a:rPr lang="en-US" sz="2500" b="1" i="1" dirty="0"/>
              <a:t>Who Makes Cents? A History of Capitalism Podcast</a:t>
            </a:r>
            <a:r>
              <a:rPr lang="en-US" sz="2500" dirty="0"/>
              <a:t> (history of capitalism)</a:t>
            </a:r>
          </a:p>
          <a:p>
            <a:r>
              <a:rPr lang="en-US" sz="2500" b="1" i="1" dirty="0"/>
              <a:t>You Must Remember This</a:t>
            </a:r>
            <a:r>
              <a:rPr lang="en-US" sz="2500" dirty="0"/>
              <a:t> (Hollywood and cinema history)</a:t>
            </a:r>
          </a:p>
          <a:p>
            <a:endParaRPr lang="en-US" dirty="0"/>
          </a:p>
        </p:txBody>
      </p:sp>
    </p:spTree>
    <p:extLst>
      <p:ext uri="{BB962C8B-B14F-4D97-AF65-F5344CB8AC3E}">
        <p14:creationId xmlns:p14="http://schemas.microsoft.com/office/powerpoint/2010/main" val="2301406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E9DA-E1F6-8E44-A602-28607A24752F}"/>
              </a:ext>
            </a:extLst>
          </p:cNvPr>
          <p:cNvSpPr>
            <a:spLocks noGrp="1"/>
          </p:cNvSpPr>
          <p:nvPr>
            <p:ph type="title"/>
          </p:nvPr>
        </p:nvSpPr>
        <p:spPr>
          <a:xfrm>
            <a:off x="1042416" y="356616"/>
            <a:ext cx="9601200" cy="1485900"/>
          </a:xfrm>
        </p:spPr>
        <p:txBody>
          <a:bodyPr>
            <a:normAutofit/>
          </a:bodyPr>
          <a:lstStyle/>
          <a:p>
            <a:r>
              <a:rPr lang="en-US" sz="4000" dirty="0"/>
              <a:t>Primary source or secondary source?</a:t>
            </a:r>
          </a:p>
        </p:txBody>
      </p:sp>
      <p:graphicFrame>
        <p:nvGraphicFramePr>
          <p:cNvPr id="4" name="Table 4">
            <a:extLst>
              <a:ext uri="{FF2B5EF4-FFF2-40B4-BE49-F238E27FC236}">
                <a16:creationId xmlns:a16="http://schemas.microsoft.com/office/drawing/2014/main" id="{5BFCF103-CF78-5344-B87C-0C2E12876223}"/>
              </a:ext>
            </a:extLst>
          </p:cNvPr>
          <p:cNvGraphicFramePr>
            <a:graphicFrameLocks noGrp="1"/>
          </p:cNvGraphicFramePr>
          <p:nvPr>
            <p:extLst>
              <p:ext uri="{D42A27DB-BD31-4B8C-83A1-F6EECF244321}">
                <p14:modId xmlns:p14="http://schemas.microsoft.com/office/powerpoint/2010/main" val="2945606695"/>
              </p:ext>
            </p:extLst>
          </p:nvPr>
        </p:nvGraphicFramePr>
        <p:xfrm>
          <a:off x="1893825" y="1365842"/>
          <a:ext cx="8127999" cy="320548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373211857"/>
                    </a:ext>
                  </a:extLst>
                </a:gridCol>
                <a:gridCol w="2709333">
                  <a:extLst>
                    <a:ext uri="{9D8B030D-6E8A-4147-A177-3AD203B41FA5}">
                      <a16:colId xmlns:a16="http://schemas.microsoft.com/office/drawing/2014/main" val="2532180040"/>
                    </a:ext>
                  </a:extLst>
                </a:gridCol>
                <a:gridCol w="2709333">
                  <a:extLst>
                    <a:ext uri="{9D8B030D-6E8A-4147-A177-3AD203B41FA5}">
                      <a16:colId xmlns:a16="http://schemas.microsoft.com/office/drawing/2014/main" val="2842959680"/>
                    </a:ext>
                  </a:extLst>
                </a:gridCol>
              </a:tblGrid>
              <a:tr h="370840">
                <a:tc>
                  <a:txBody>
                    <a:bodyPr/>
                    <a:lstStyle/>
                    <a:p>
                      <a:r>
                        <a:rPr lang="en-US" dirty="0"/>
                        <a:t>Primary 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Borderline?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Secondary 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2614882"/>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165571"/>
                  </a:ext>
                </a:extLst>
              </a:tr>
            </a:tbl>
          </a:graphicData>
        </a:graphic>
      </p:graphicFrame>
      <p:sp>
        <p:nvSpPr>
          <p:cNvPr id="3" name="TextBox 2">
            <a:extLst>
              <a:ext uri="{FF2B5EF4-FFF2-40B4-BE49-F238E27FC236}">
                <a16:creationId xmlns:a16="http://schemas.microsoft.com/office/drawing/2014/main" id="{51524460-683F-F348-AFA1-8CFDBDE70F6A}"/>
              </a:ext>
            </a:extLst>
          </p:cNvPr>
          <p:cNvSpPr txBox="1"/>
          <p:nvPr/>
        </p:nvSpPr>
        <p:spPr>
          <a:xfrm>
            <a:off x="1893825" y="5015485"/>
            <a:ext cx="9491240" cy="1384995"/>
          </a:xfrm>
          <a:prstGeom prst="rect">
            <a:avLst/>
          </a:prstGeom>
          <a:noFill/>
        </p:spPr>
        <p:txBody>
          <a:bodyPr wrap="square" rtlCol="0">
            <a:spAutoFit/>
          </a:bodyPr>
          <a:lstStyle/>
          <a:p>
            <a:r>
              <a:rPr lang="en-US" sz="1400" b="1" dirty="0"/>
              <a:t>Primary source </a:t>
            </a:r>
            <a:r>
              <a:rPr lang="en-US" sz="1400" dirty="0"/>
              <a:t>– written/made by the people we are studying, in the time period we’re studying (after the fact OK too if it’s a memoir or oral history or similar). Example: Sledge’s memoir, Picasso’s </a:t>
            </a:r>
            <a:r>
              <a:rPr lang="en-US" sz="1400" i="1" dirty="0"/>
              <a:t>Guernica</a:t>
            </a:r>
            <a:r>
              <a:rPr lang="en-US" sz="1400" dirty="0"/>
              <a:t>, the Treaty of Versailles, the letter from “S.” to the Scientific Humanitarian Committee, </a:t>
            </a:r>
            <a:r>
              <a:rPr lang="en-US" sz="1400" i="1" dirty="0"/>
              <a:t>All Quiet on the Western Front </a:t>
            </a:r>
            <a:r>
              <a:rPr lang="en-US" sz="1400" dirty="0"/>
              <a:t>(though it’s a novel, keep that in mind)</a:t>
            </a:r>
          </a:p>
          <a:p>
            <a:endParaRPr lang="en-US" sz="1400" dirty="0"/>
          </a:p>
          <a:p>
            <a:r>
              <a:rPr lang="en-US" sz="1400" b="1" dirty="0"/>
              <a:t>Secondary source </a:t>
            </a:r>
            <a:r>
              <a:rPr lang="en-US" sz="1400" dirty="0"/>
              <a:t>– written by historians (or journalists) after the fact, based on primary sources. Example: Morrow’s book, Proctor’s book. </a:t>
            </a:r>
          </a:p>
        </p:txBody>
      </p:sp>
    </p:spTree>
    <p:extLst>
      <p:ext uri="{BB962C8B-B14F-4D97-AF65-F5344CB8AC3E}">
        <p14:creationId xmlns:p14="http://schemas.microsoft.com/office/powerpoint/2010/main" val="1861547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DC72-B4F6-E449-82F7-C72D624470CD}"/>
              </a:ext>
            </a:extLst>
          </p:cNvPr>
          <p:cNvSpPr>
            <a:spLocks noGrp="1"/>
          </p:cNvSpPr>
          <p:nvPr>
            <p:ph type="title"/>
          </p:nvPr>
        </p:nvSpPr>
        <p:spPr>
          <a:xfrm>
            <a:off x="1295400" y="259080"/>
            <a:ext cx="9601200" cy="1485900"/>
          </a:xfrm>
        </p:spPr>
        <p:txBody>
          <a:bodyPr/>
          <a:lstStyle/>
          <a:p>
            <a:r>
              <a:rPr lang="en-US" dirty="0"/>
              <a:t>Questions</a:t>
            </a:r>
          </a:p>
        </p:txBody>
      </p:sp>
      <p:sp>
        <p:nvSpPr>
          <p:cNvPr id="3" name="Content Placeholder 2">
            <a:extLst>
              <a:ext uri="{FF2B5EF4-FFF2-40B4-BE49-F238E27FC236}">
                <a16:creationId xmlns:a16="http://schemas.microsoft.com/office/drawing/2014/main" id="{1222C389-F00D-4F4E-8130-57BB823FE57B}"/>
              </a:ext>
            </a:extLst>
          </p:cNvPr>
          <p:cNvSpPr>
            <a:spLocks noGrp="1"/>
          </p:cNvSpPr>
          <p:nvPr>
            <p:ph idx="1"/>
          </p:nvPr>
        </p:nvSpPr>
        <p:spPr>
          <a:xfrm>
            <a:off x="1295400" y="1531621"/>
            <a:ext cx="9601200" cy="3581400"/>
          </a:xfrm>
        </p:spPr>
        <p:txBody>
          <a:bodyPr>
            <a:normAutofit/>
          </a:bodyPr>
          <a:lstStyle/>
          <a:p>
            <a:r>
              <a:rPr lang="en-US" sz="2400" dirty="0"/>
              <a:t>What makes a good podcast? Chat a little about Angela King’s stories and the </a:t>
            </a:r>
            <a:r>
              <a:rPr lang="en-US" sz="2400" dirty="0" err="1"/>
              <a:t>RadioLab</a:t>
            </a:r>
            <a:r>
              <a:rPr lang="en-US" sz="2400" dirty="0"/>
              <a:t> episode you listened to. </a:t>
            </a:r>
          </a:p>
          <a:p>
            <a:r>
              <a:rPr lang="en-US" sz="2400" dirty="0"/>
              <a:t>How did the podcasts hook you at the beginning (if they did)? </a:t>
            </a:r>
          </a:p>
          <a:p>
            <a:r>
              <a:rPr lang="en-US" sz="2400" dirty="0"/>
              <a:t>How did they get you invested in listening to the story they told (if they did)? </a:t>
            </a:r>
          </a:p>
        </p:txBody>
      </p:sp>
    </p:spTree>
    <p:extLst>
      <p:ext uri="{BB962C8B-B14F-4D97-AF65-F5344CB8AC3E}">
        <p14:creationId xmlns:p14="http://schemas.microsoft.com/office/powerpoint/2010/main" val="21948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D69F-EDAC-104C-9012-604B7A971B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BE4AE8-9163-884E-BF72-A75EDC69667E}"/>
              </a:ext>
            </a:extLst>
          </p:cNvPr>
          <p:cNvSpPr>
            <a:spLocks noGrp="1"/>
          </p:cNvSpPr>
          <p:nvPr>
            <p:ph idx="1"/>
          </p:nvPr>
        </p:nvSpPr>
        <p:spPr/>
        <p:txBody>
          <a:bodyPr/>
          <a:lstStyle/>
          <a:p>
            <a:pPr marL="0" indent="0">
              <a:buNone/>
            </a:pPr>
            <a:r>
              <a:rPr lang="en-US" dirty="0"/>
              <a:t>The League of Nations – </a:t>
            </a:r>
            <a:r>
              <a:rPr lang="en-US"/>
              <a:t>To Prevent </a:t>
            </a:r>
            <a:r>
              <a:rPr lang="en-US" dirty="0"/>
              <a:t>War </a:t>
            </a:r>
          </a:p>
        </p:txBody>
      </p:sp>
    </p:spTree>
    <p:extLst>
      <p:ext uri="{BB962C8B-B14F-4D97-AF65-F5344CB8AC3E}">
        <p14:creationId xmlns:p14="http://schemas.microsoft.com/office/powerpoint/2010/main" val="367754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1E20-4D0D-BB42-8ACD-0A5DCAC7A3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E74A0B-D8FF-3C4D-9E63-D44827D13942}"/>
              </a:ext>
            </a:extLst>
          </p:cNvPr>
          <p:cNvSpPr>
            <a:spLocks noGrp="1"/>
          </p:cNvSpPr>
          <p:nvPr>
            <p:ph idx="1"/>
          </p:nvPr>
        </p:nvSpPr>
        <p:spPr>
          <a:xfrm>
            <a:off x="1087120" y="5163820"/>
            <a:ext cx="2824479" cy="1181099"/>
          </a:xfrm>
        </p:spPr>
        <p:txBody>
          <a:bodyPr>
            <a:normAutofit fontScale="92500"/>
          </a:bodyPr>
          <a:lstStyle/>
          <a:p>
            <a:pPr marL="0" indent="0">
              <a:buNone/>
            </a:pPr>
            <a:r>
              <a:rPr lang="en-US" dirty="0"/>
              <a:t>US Navy recruitment poster, published between 1916 and 1918 (</a:t>
            </a:r>
            <a:r>
              <a:rPr lang="en-US" dirty="0">
                <a:hlinkClick r:id="rId2"/>
              </a:rPr>
              <a:t>Library of Congress</a:t>
            </a:r>
            <a:r>
              <a:rPr lang="en-US" dirty="0"/>
              <a:t>)</a:t>
            </a:r>
          </a:p>
        </p:txBody>
      </p:sp>
      <p:pic>
        <p:nvPicPr>
          <p:cNvPr id="2050" name="Picture 2">
            <a:extLst>
              <a:ext uri="{FF2B5EF4-FFF2-40B4-BE49-F238E27FC236}">
                <a16:creationId xmlns:a16="http://schemas.microsoft.com/office/drawing/2014/main" id="{1C223846-32E3-D84B-A466-F42B3E2E6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079" y="213360"/>
            <a:ext cx="7771765" cy="623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3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74A8-591F-D54B-A4E7-6DACBFC5EA8F}"/>
              </a:ext>
            </a:extLst>
          </p:cNvPr>
          <p:cNvSpPr>
            <a:spLocks noGrp="1"/>
          </p:cNvSpPr>
          <p:nvPr>
            <p:ph type="title"/>
          </p:nvPr>
        </p:nvSpPr>
        <p:spPr>
          <a:xfrm>
            <a:off x="8189088" y="6095565"/>
            <a:ext cx="3304572" cy="517967"/>
          </a:xfrm>
        </p:spPr>
        <p:txBody>
          <a:bodyPr>
            <a:normAutofit/>
          </a:bodyPr>
          <a:lstStyle/>
          <a:p>
            <a:r>
              <a:rPr lang="en-US" sz="2000" dirty="0">
                <a:hlinkClick r:id="rId2"/>
              </a:rPr>
              <a:t>(National Archives, UK)</a:t>
            </a:r>
            <a:endParaRPr lang="en-US" sz="2000" dirty="0"/>
          </a:p>
        </p:txBody>
      </p:sp>
      <p:pic>
        <p:nvPicPr>
          <p:cNvPr id="5" name="Content Placeholder 4">
            <a:extLst>
              <a:ext uri="{FF2B5EF4-FFF2-40B4-BE49-F238E27FC236}">
                <a16:creationId xmlns:a16="http://schemas.microsoft.com/office/drawing/2014/main" id="{62F82963-E924-B946-9F32-9F51401D6FDB}"/>
              </a:ext>
            </a:extLst>
          </p:cNvPr>
          <p:cNvPicPr>
            <a:picLocks noGrp="1" noChangeAspect="1"/>
          </p:cNvPicPr>
          <p:nvPr>
            <p:ph idx="1"/>
          </p:nvPr>
        </p:nvPicPr>
        <p:blipFill rotWithShape="1">
          <a:blip r:embed="rId3"/>
          <a:srcRect l="15328" t="8972" r="26934"/>
          <a:stretch/>
        </p:blipFill>
        <p:spPr>
          <a:xfrm>
            <a:off x="879676" y="2013995"/>
            <a:ext cx="5216324" cy="4081570"/>
          </a:xfrm>
        </p:spPr>
      </p:pic>
      <p:pic>
        <p:nvPicPr>
          <p:cNvPr id="7" name="Picture 6">
            <a:extLst>
              <a:ext uri="{FF2B5EF4-FFF2-40B4-BE49-F238E27FC236}">
                <a16:creationId xmlns:a16="http://schemas.microsoft.com/office/drawing/2014/main" id="{979F65F4-8B27-AF41-AA44-9A9F5CBD6480}"/>
              </a:ext>
            </a:extLst>
          </p:cNvPr>
          <p:cNvPicPr>
            <a:picLocks noChangeAspect="1"/>
          </p:cNvPicPr>
          <p:nvPr/>
        </p:nvPicPr>
        <p:blipFill>
          <a:blip r:embed="rId4"/>
          <a:stretch>
            <a:fillRect/>
          </a:stretch>
        </p:blipFill>
        <p:spPr>
          <a:xfrm>
            <a:off x="6227180" y="1066799"/>
            <a:ext cx="5354336" cy="3964487"/>
          </a:xfrm>
          <a:prstGeom prst="rect">
            <a:avLst/>
          </a:prstGeom>
        </p:spPr>
      </p:pic>
    </p:spTree>
    <p:extLst>
      <p:ext uri="{BB962C8B-B14F-4D97-AF65-F5344CB8AC3E}">
        <p14:creationId xmlns:p14="http://schemas.microsoft.com/office/powerpoint/2010/main" val="33032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C8CBA3-5F0A-D441-80CA-442B05F6A3D9}"/>
              </a:ext>
            </a:extLst>
          </p:cNvPr>
          <p:cNvSpPr>
            <a:spLocks noGrp="1"/>
          </p:cNvSpPr>
          <p:nvPr>
            <p:ph idx="1"/>
          </p:nvPr>
        </p:nvSpPr>
        <p:spPr>
          <a:xfrm>
            <a:off x="8472667" y="347241"/>
            <a:ext cx="3368234" cy="6308201"/>
          </a:xfrm>
        </p:spPr>
        <p:txBody>
          <a:bodyPr>
            <a:normAutofit fontScale="92500" lnSpcReduction="20000"/>
          </a:bodyPr>
          <a:lstStyle/>
          <a:p>
            <a:pPr marL="0" indent="0">
              <a:buNone/>
            </a:pPr>
            <a:r>
              <a:rPr lang="en-US" dirty="0"/>
              <a:t>“It will be necessary for our enemies to pay for every step ahead with streams of blood. Large areas that so far has been unaffected by war will be wrecked completely. If the enemy wants to push us out of the occupied parts of northern France, and if they want to force a retreat from Belgium, they will have to count on an extended period of bloody battles and the completely useless destruction of their own territory.” </a:t>
            </a:r>
          </a:p>
          <a:p>
            <a:pPr marL="0" indent="0">
              <a:buNone/>
            </a:pPr>
            <a:endParaRPr lang="en-US" dirty="0"/>
          </a:p>
          <a:p>
            <a:pPr marL="0" indent="0">
              <a:buNone/>
            </a:pPr>
            <a:r>
              <a:rPr lang="en-US" dirty="0"/>
              <a:t>German officer Colonel </a:t>
            </a:r>
            <a:r>
              <a:rPr lang="en-US" dirty="0" err="1"/>
              <a:t>Schwertfeger</a:t>
            </a:r>
            <a:r>
              <a:rPr lang="en-US" dirty="0"/>
              <a:t> writing in a German newspaper, November 1918. Cited in Isabel Hull, </a:t>
            </a:r>
            <a:r>
              <a:rPr lang="en-US" i="1" dirty="0"/>
              <a:t>Absolute Destruction: Military Culture and the Practices of War in Imperial Germany </a:t>
            </a:r>
            <a:r>
              <a:rPr lang="en-US" dirty="0"/>
              <a:t>(Ithaca, NY: Cornell University Press, 2005), 261. </a:t>
            </a:r>
          </a:p>
        </p:txBody>
      </p:sp>
      <p:pic>
        <p:nvPicPr>
          <p:cNvPr id="4098" name="Picture 2">
            <a:extLst>
              <a:ext uri="{FF2B5EF4-FFF2-40B4-BE49-F238E27FC236}">
                <a16:creationId xmlns:a16="http://schemas.microsoft.com/office/drawing/2014/main" id="{62D93B70-5948-1D45-AB8B-657B2F111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57" y="474562"/>
            <a:ext cx="6647051" cy="4860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BAF699-1C62-CF4E-BDEB-E433C502295D}"/>
              </a:ext>
            </a:extLst>
          </p:cNvPr>
          <p:cNvSpPr txBox="1"/>
          <p:nvPr/>
        </p:nvSpPr>
        <p:spPr>
          <a:xfrm>
            <a:off x="1059557" y="5729468"/>
            <a:ext cx="6440838" cy="646331"/>
          </a:xfrm>
          <a:prstGeom prst="rect">
            <a:avLst/>
          </a:prstGeom>
          <a:noFill/>
        </p:spPr>
        <p:txBody>
          <a:bodyPr wrap="square" rtlCol="0">
            <a:spAutoFit/>
          </a:bodyPr>
          <a:lstStyle/>
          <a:p>
            <a:r>
              <a:rPr lang="en-US" dirty="0"/>
              <a:t>British troops passing through the ruins of the Belgium town Ypres, September 29, 1918 (Britannica)</a:t>
            </a:r>
          </a:p>
        </p:txBody>
      </p:sp>
    </p:spTree>
    <p:extLst>
      <p:ext uri="{BB962C8B-B14F-4D97-AF65-F5344CB8AC3E}">
        <p14:creationId xmlns:p14="http://schemas.microsoft.com/office/powerpoint/2010/main" val="2078308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3C82-8CC6-154C-ACE2-00ECF228842A}"/>
              </a:ext>
            </a:extLst>
          </p:cNvPr>
          <p:cNvSpPr>
            <a:spLocks noGrp="1"/>
          </p:cNvSpPr>
          <p:nvPr>
            <p:ph type="title"/>
          </p:nvPr>
        </p:nvSpPr>
        <p:spPr>
          <a:xfrm>
            <a:off x="5204556" y="5635423"/>
            <a:ext cx="6462725" cy="938997"/>
          </a:xfrm>
        </p:spPr>
        <p:txBody>
          <a:bodyPr>
            <a:normAutofit/>
          </a:bodyPr>
          <a:lstStyle/>
          <a:p>
            <a:r>
              <a:rPr lang="en-US" sz="2000" dirty="0"/>
              <a:t>League of Nations Headquarters: The Palace of Nations in Geneva, Switzerland. (The United Nations HQ in contrast is in New York City.) </a:t>
            </a:r>
          </a:p>
        </p:txBody>
      </p:sp>
      <p:sp>
        <p:nvSpPr>
          <p:cNvPr id="3" name="Content Placeholder 2">
            <a:extLst>
              <a:ext uri="{FF2B5EF4-FFF2-40B4-BE49-F238E27FC236}">
                <a16:creationId xmlns:a16="http://schemas.microsoft.com/office/drawing/2014/main" id="{20048025-DCCD-F346-94AC-AD74AED44943}"/>
              </a:ext>
            </a:extLst>
          </p:cNvPr>
          <p:cNvSpPr>
            <a:spLocks noGrp="1"/>
          </p:cNvSpPr>
          <p:nvPr>
            <p:ph idx="1"/>
          </p:nvPr>
        </p:nvSpPr>
        <p:spPr>
          <a:xfrm>
            <a:off x="1371600" y="1446835"/>
            <a:ext cx="3350871" cy="4420565"/>
          </a:xfrm>
        </p:spPr>
        <p:txBody>
          <a:bodyPr/>
          <a:lstStyle/>
          <a:p>
            <a:pPr marL="0" indent="0">
              <a:buNone/>
            </a:pPr>
            <a:r>
              <a:rPr lang="en-US" dirty="0"/>
              <a:t>The League of Nations: focus on four roles </a:t>
            </a:r>
          </a:p>
          <a:p>
            <a:pPr lvl="0"/>
            <a:r>
              <a:rPr lang="en-US" dirty="0"/>
              <a:t>Prevent war! </a:t>
            </a:r>
          </a:p>
          <a:p>
            <a:pPr lvl="0"/>
            <a:r>
              <a:rPr lang="en-US" dirty="0"/>
              <a:t>International cooperation – on health for example</a:t>
            </a:r>
          </a:p>
          <a:p>
            <a:pPr lvl="0"/>
            <a:r>
              <a:rPr lang="en-US" dirty="0"/>
              <a:t>Promote international law, including humanitarian law </a:t>
            </a:r>
          </a:p>
          <a:p>
            <a:pPr lvl="0"/>
            <a:r>
              <a:rPr lang="en-US" dirty="0"/>
              <a:t>The mandate system – colonialism light? </a:t>
            </a:r>
          </a:p>
          <a:p>
            <a:pPr marL="0" indent="0">
              <a:buNone/>
            </a:pPr>
            <a:endParaRPr lang="en-US" dirty="0"/>
          </a:p>
        </p:txBody>
      </p:sp>
      <p:pic>
        <p:nvPicPr>
          <p:cNvPr id="3074" name="Picture 2">
            <a:extLst>
              <a:ext uri="{FF2B5EF4-FFF2-40B4-BE49-F238E27FC236}">
                <a16:creationId xmlns:a16="http://schemas.microsoft.com/office/drawing/2014/main" id="{AD11E83B-BF92-C848-B32F-DBA36949C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298" y="717629"/>
            <a:ext cx="5927782" cy="386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0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0971-F2C1-7941-9E2F-07D1A437EE01}"/>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A67E451-8EB9-654B-ACA4-A2DF79B31B6F}"/>
              </a:ext>
            </a:extLst>
          </p:cNvPr>
          <p:cNvSpPr>
            <a:spLocks noGrp="1"/>
          </p:cNvSpPr>
          <p:nvPr>
            <p:ph idx="1"/>
          </p:nvPr>
        </p:nvSpPr>
        <p:spPr/>
        <p:txBody>
          <a:bodyPr/>
          <a:lstStyle/>
          <a:p>
            <a:endParaRPr lang="en-US"/>
          </a:p>
        </p:txBody>
      </p:sp>
      <p:pic>
        <p:nvPicPr>
          <p:cNvPr id="5124" name="Picture 4" descr="NPR">
            <a:extLst>
              <a:ext uri="{FF2B5EF4-FFF2-40B4-BE49-F238E27FC236}">
                <a16:creationId xmlns:a16="http://schemas.microsoft.com/office/drawing/2014/main" id="{B4EC7F7E-4D45-574F-8F74-46B53CDF2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736600"/>
            <a:ext cx="6985000" cy="53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9692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4 PPT" id="{DAE6F93A-362C-0240-8D09-8E699BE746C4}" vid="{2254983C-B598-0240-8F2D-93F0442D6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2108</TotalTime>
  <Words>1397</Words>
  <Application>Microsoft Macintosh PowerPoint</Application>
  <PresentationFormat>Widescreen</PresentationFormat>
  <Paragraphs>146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Aharoni</vt:lpstr>
      <vt:lpstr>Arial</vt:lpstr>
      <vt:lpstr>Calibri</vt:lpstr>
      <vt:lpstr>Franklin Gothic Book</vt:lpstr>
      <vt:lpstr>Gill Sans MT</vt:lpstr>
      <vt:lpstr>Open Sans</vt:lpstr>
      <vt:lpstr>Times New Roman</vt:lpstr>
      <vt:lpstr>Crop</vt:lpstr>
      <vt:lpstr>Interwar day #2 plus  Workshop 3: digital public history</vt:lpstr>
      <vt:lpstr>A. The League of Nations  B. The Spanish Civil War   BREAK   C. Workshop 3: make a podcast! </vt:lpstr>
      <vt:lpstr>PowerPoint Presentation</vt:lpstr>
      <vt:lpstr>PowerPoint Presentation</vt:lpstr>
      <vt:lpstr>PowerPoint Presentation</vt:lpstr>
      <vt:lpstr>(National Archives, UK)</vt:lpstr>
      <vt:lpstr>PowerPoint Presentation</vt:lpstr>
      <vt:lpstr>League of Nations Headquarters: The Palace of Nations in Geneva, Switzerland. (The United Nations HQ in contrast is in New York City.) </vt:lpstr>
      <vt:lpstr>PowerPoint Presentation</vt:lpstr>
      <vt:lpstr>PowerPoint Presentation</vt:lpstr>
      <vt:lpstr>Female soldier, Ethiopian Army, 1935 (blackpast.org)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public history?</vt:lpstr>
      <vt:lpstr>PowerPoint Presentation</vt:lpstr>
      <vt:lpstr>PowerPoint Presentation</vt:lpstr>
      <vt:lpstr>PowerPoint Presentation</vt:lpstr>
      <vt:lpstr>PowerPoint Presentation</vt:lpstr>
      <vt:lpstr>Ask yourself: who wrote this? Was it peer-reviewed? </vt:lpstr>
      <vt:lpstr>Is Wikipedia good public history?</vt:lpstr>
      <vt:lpstr>From “One Woman’s Mission to Rewrite Nazi History on Wikipedia” </vt:lpstr>
      <vt:lpstr>There’s a citation of my book on Wikipedia (Magnus Hirschfeld entry) that says the opposite of what my book says … I argue that surprisingly, von Papen didn’t crack down on “immorality,” though he made some vague gestures in that direction.</vt:lpstr>
      <vt:lpstr>PowerPoint Presentation</vt:lpstr>
      <vt:lpstr>Primary source or secondary source?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3: digital public history</dc:title>
  <dc:creator>Taylor M. Soja</dc:creator>
  <cp:lastModifiedBy>Laurie M.</cp:lastModifiedBy>
  <cp:revision>41</cp:revision>
  <dcterms:created xsi:type="dcterms:W3CDTF">2020-11-05T16:47:51Z</dcterms:created>
  <dcterms:modified xsi:type="dcterms:W3CDTF">2021-11-03T23:31:14Z</dcterms:modified>
</cp:coreProperties>
</file>