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6" r:id="rId3"/>
    <p:sldId id="260" r:id="rId4"/>
    <p:sldId id="257" r:id="rId5"/>
    <p:sldId id="273" r:id="rId6"/>
    <p:sldId id="258" r:id="rId7"/>
    <p:sldId id="259" r:id="rId8"/>
    <p:sldId id="262" r:id="rId9"/>
    <p:sldId id="263" r:id="rId10"/>
    <p:sldId id="261" r:id="rId11"/>
    <p:sldId id="274" r:id="rId12"/>
    <p:sldId id="264" r:id="rId13"/>
    <p:sldId id="265" r:id="rId14"/>
    <p:sldId id="266" r:id="rId15"/>
    <p:sldId id="267" r:id="rId16"/>
    <p:sldId id="268" r:id="rId17"/>
    <p:sldId id="269" r:id="rId18"/>
    <p:sldId id="272" r:id="rId19"/>
    <p:sldId id="270" r:id="rId20"/>
    <p:sldId id="271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/>
    <p:restoredTop sz="91493"/>
  </p:normalViewPr>
  <p:slideViewPr>
    <p:cSldViewPr snapToGrid="0" snapToObjects="1">
      <p:cViewPr varScale="1">
        <p:scale>
          <a:sx n="105" d="100"/>
          <a:sy n="105" d="100"/>
        </p:scale>
        <p:origin x="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BCD6-743F-E24A-AF06-99E18319D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B1301-E117-0441-B0DB-6D74D9C3A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12D96-D83C-5640-87BD-8DD6020A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9B2E5-88F2-B242-BA9E-B6A47B9A8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DEC98-1CC3-BD46-9953-4C388931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7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3DC4-11E8-6A41-AFE3-78AD85AC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A2B61-55CA-A349-81E0-4923BB79D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F545F-0D81-854B-8327-1AF1C1AB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939F5-A5F5-A942-AA08-88D1C3ED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2F7D5-FDB2-FA49-8CC3-38DFDEE5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6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39B92-AFFF-D948-A4A7-D5803D78E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E37AC-435F-EF43-A143-C779A2CF6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FC8BA-13DB-E749-8D3F-AA51761E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C2172-265B-4049-B76A-5ED5DC5C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AB3A0-5C31-E740-8F76-EA738168F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E4D0E-3E37-0C48-8684-22B9249C4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A6FF4-D7E8-BA49-B854-1F4DFD8C7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0322E-D58F-0340-B983-2FC47ADF0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ACD5B-BAA6-234F-98FF-424FF426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5718F-ADE6-B44A-B6C0-0B262C2E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4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531C-E796-F24F-B056-A5127761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0972F-953A-5C4B-B289-92919E77A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11B6F-E8C5-634E-8A30-3FDA4FFA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5D33D-2384-A14D-8F46-A46211F9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A090C-4AB7-EC46-87D6-A155239D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F744-A205-7749-83C6-EBF2E0476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72CFE-9EC1-A241-B69A-993455A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CB763-7E39-F94D-BDE9-68C7CB788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FF887-0206-3245-9281-9326EBD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673A1-D06B-0C4D-818C-7AC299AC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36F48-17B5-274F-BBFD-41B8AA85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98B53-CA5F-4946-88A0-554C48E3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FAEF7-734A-7B4B-8941-6F2FF22E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8F569-9C51-CE4B-B6B0-3FC3CA3CA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9DE1A-C13D-E84C-BA7B-52AA9242D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054AD-D01D-9B47-B213-465CB3F13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334AC-5B79-124E-BA37-5945CC0A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D1243D-AC9A-3549-B99A-F785DF74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9DADD-F7EC-1048-9A3B-140EC53F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8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13D00-C017-8341-B3F3-253D5F883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980C9-5CB2-2349-BE77-43C8E444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CBBF8-94BB-8B4E-908A-104779B4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A4AFA-5ECD-064C-B10E-9A1E36D4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7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9F8BD6-6ECB-3B47-98FC-26391FF6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55AF2-85F5-424D-8C60-3582FD2C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22103-156A-F04F-8F02-E1CD1AA3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DE57F-5060-FF47-BB42-607FD20E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AD41-C216-904C-9FC3-4A84C4E90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6072D-70D7-D042-B381-EDBEE0AEB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22559-8782-1440-9CBA-C82D7163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0EEBB-949B-2B40-AAE5-6C852F91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90727-86D2-CE47-9E73-8F11F26B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3C35-E4BF-6A48-A089-97A6063D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520CB-7EE4-4B4A-91BC-2ADAD55B4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1D50F-1238-3F40-97F2-A521B830A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7E8CF-D12A-E849-8E95-36FBFAC6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32804-BACE-9244-A1D6-E5DFEB92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9C346-695A-E048-904B-90AEB2B6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1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69A4F5-AA18-834D-8C3A-D73927F3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90001-A1C4-394D-9698-49D83DE2F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3F65A-87C4-B146-B6FC-AE7782EB7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89653-AE27-7445-8025-94CB476E56FE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CDCAF-4FD9-FD4A-BFB5-8632093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22C9E-1BFF-E94C-8F04-D3601A4F5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0F31B-48EC-6843-BEAA-20AEAEC81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germanhistorydocs.ghi-dc.org/sub_image.cfm?image_id=1093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germanhistorydocs.ghi-dc.org/sub_image.cfm?image_id=100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germanhistorydocs.ghi-dc.org/sub_image.cfm?image_id=2515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dw.com/en/dismantling-the-german-myth-of-tr%C3%BCmmerfrauen/a-18083725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nyti.ms/13Jz8J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dhm.de/lemo/bestand/objekt/ba00866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dhm.de/lemo/bestand/objekt/96006016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4610F-3D5E-8044-8D3A-3B3988624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494" y="439457"/>
            <a:ext cx="4861367" cy="4005222"/>
          </a:xfrm>
        </p:spPr>
        <p:txBody>
          <a:bodyPr>
            <a:normAutofit/>
          </a:bodyPr>
          <a:lstStyle/>
          <a:p>
            <a:r>
              <a:rPr lang="en-US" sz="4400" b="1" i="1" dirty="0"/>
              <a:t>Night Witches, Rubble Frauen, and Hamsters: Women and the Second World War 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C1C58-0498-B64E-8C64-FB46354E0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6080" y="5227678"/>
            <a:ext cx="6007778" cy="1416190"/>
          </a:xfrm>
        </p:spPr>
        <p:txBody>
          <a:bodyPr>
            <a:normAutofit/>
          </a:bodyPr>
          <a:lstStyle/>
          <a:p>
            <a:pPr algn="l"/>
            <a:r>
              <a:rPr lang="en-US" sz="2200" dirty="0"/>
              <a:t>A Red Army soldier directing traffic in Berlin after the German surrender (1945). The ruins of the Reichstag, the parliament building, are behind her to the left. (</a:t>
            </a:r>
            <a:r>
              <a:rPr lang="en-US" sz="2200" dirty="0">
                <a:hlinkClick r:id="rId2"/>
              </a:rPr>
              <a:t>GHI</a:t>
            </a:r>
            <a:r>
              <a:rPr lang="en-US" sz="2200" dirty="0"/>
              <a:t>)</a:t>
            </a:r>
          </a:p>
        </p:txBody>
      </p:sp>
      <p:pic>
        <p:nvPicPr>
          <p:cNvPr id="10242" name="Picture 2" descr="Directing Traffic in Postwar Berlin (1945)">
            <a:extLst>
              <a:ext uri="{FF2B5EF4-FFF2-40B4-BE49-F238E27FC236}">
                <a16:creationId xmlns:a16="http://schemas.microsoft.com/office/drawing/2014/main" id="{C958791C-6A8D-904A-BF51-1A9468C6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80" y="547708"/>
            <a:ext cx="6007778" cy="410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0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DCEB-B6FD-2B4D-803B-A5BA171A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C014F-7013-F245-80F7-1CB0A9EA3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384" y="613458"/>
            <a:ext cx="4397415" cy="556350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Women as symbols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“Hamster, shame on you.”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German, around 1942. “</a:t>
            </a:r>
            <a:r>
              <a:rPr lang="en-US" dirty="0" err="1"/>
              <a:t>Hamsterkaeufe</a:t>
            </a:r>
            <a:r>
              <a:rPr lang="en-US" dirty="0"/>
              <a:t>” is a German word, “hamster shopping,” meaning hoarding.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Exponat: Plakat: &quot;Hamsterin schäme dich&quot;, um 1942">
            <a:extLst>
              <a:ext uri="{FF2B5EF4-FFF2-40B4-BE49-F238E27FC236}">
                <a16:creationId xmlns:a16="http://schemas.microsoft.com/office/drawing/2014/main" id="{F336B94D-5634-1F46-A349-E1F0B1EF5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74" y="0"/>
            <a:ext cx="4770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388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19F5B-34D2-4846-960C-D04CB3E50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8303"/>
            <a:ext cx="10402824" cy="14586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Choose Cheese </a:t>
            </a:r>
          </a:p>
          <a:p>
            <a:pPr marL="0" indent="0">
              <a:buNone/>
            </a:pPr>
            <a:r>
              <a:rPr lang="en-US" dirty="0"/>
              <a:t>(Imperial War Museum, Great Britain, 1940)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8B1949-2887-5345-B727-A9172CB6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www.iwm.org.uk</a:t>
            </a:r>
            <a:r>
              <a:rPr lang="en-US" dirty="0"/>
              <a:t>/collections/item/object/1060021825</a:t>
            </a:r>
          </a:p>
        </p:txBody>
      </p:sp>
    </p:spTree>
    <p:extLst>
      <p:ext uri="{BB962C8B-B14F-4D97-AF65-F5344CB8AC3E}">
        <p14:creationId xmlns:p14="http://schemas.microsoft.com/office/powerpoint/2010/main" val="49973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B4632-0533-D34D-A3BA-264304EC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4A27C-705B-5C4E-B8C5-2FEAE1061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72" y="4236334"/>
            <a:ext cx="2095018" cy="19406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Berlin, 1 May 1945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>
                <a:hlinkClick r:id="rId2"/>
              </a:rPr>
              <a:t>GHI</a:t>
            </a:r>
            <a:r>
              <a:rPr lang="en-US" dirty="0"/>
              <a:t>)</a:t>
            </a:r>
          </a:p>
        </p:txBody>
      </p:sp>
      <p:pic>
        <p:nvPicPr>
          <p:cNvPr id="4098" name="Picture 2" descr="After the &quot;Storming of Berlin&quot;: Bombed-out People on the Street (May 1, 1945)">
            <a:extLst>
              <a:ext uri="{FF2B5EF4-FFF2-40B4-BE49-F238E27FC236}">
                <a16:creationId xmlns:a16="http://schemas.microsoft.com/office/drawing/2014/main" id="{5DE64A3C-DFC6-9B44-A3A5-72049AF2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59" y="543930"/>
            <a:ext cx="7493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333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E916-15FD-4F47-A961-4E81C2F3D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44F41-CBC1-EB44-908F-DDF27C702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2219" y="1261641"/>
            <a:ext cx="3359781" cy="49539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Berlin, 1945, border between Kreuzberg (in the American Zone) and Mitte (part of the Soviet Zone).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/>
              <a:t>This is near </a:t>
            </a:r>
            <a:r>
              <a:rPr lang="en-US" sz="2200" dirty="0" err="1"/>
              <a:t>Potdamer</a:t>
            </a:r>
            <a:r>
              <a:rPr lang="en-US" sz="2200" dirty="0"/>
              <a:t> Platz. The domed building was the Haus </a:t>
            </a:r>
            <a:r>
              <a:rPr lang="en-US" sz="2200" dirty="0" err="1"/>
              <a:t>Vaterland</a:t>
            </a:r>
            <a:r>
              <a:rPr lang="en-US" sz="2200" dirty="0"/>
              <a:t> restaurant/entertainment palace.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(</a:t>
            </a:r>
            <a:r>
              <a:rPr lang="en-US" sz="2200" dirty="0">
                <a:hlinkClick r:id="rId2"/>
              </a:rPr>
              <a:t>GHI</a:t>
            </a:r>
            <a:r>
              <a:rPr lang="en-US" sz="2200" dirty="0"/>
              <a:t>)</a:t>
            </a:r>
          </a:p>
        </p:txBody>
      </p:sp>
      <p:pic>
        <p:nvPicPr>
          <p:cNvPr id="5122" name="Picture 2" descr="Sign Demarcating the Zonal Borders in Destroyed Berlin (1945)">
            <a:extLst>
              <a:ext uri="{FF2B5EF4-FFF2-40B4-BE49-F238E27FC236}">
                <a16:creationId xmlns:a16="http://schemas.microsoft.com/office/drawing/2014/main" id="{D435AC6C-812E-4247-9C41-D7530949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3" y="113736"/>
            <a:ext cx="8687536" cy="653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4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B5455-2224-E04F-9FA3-21ED2AEE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7D9C-EC45-B345-8F6C-5C0672969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69" y="6364207"/>
            <a:ext cx="11076008" cy="4937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Source: </a:t>
            </a:r>
            <a:r>
              <a:rPr lang="en-US" dirty="0">
                <a:hlinkClick r:id="rId2"/>
              </a:rPr>
              <a:t>DW</a:t>
            </a:r>
            <a:endParaRPr lang="en-US" dirty="0"/>
          </a:p>
        </p:txBody>
      </p:sp>
      <p:pic>
        <p:nvPicPr>
          <p:cNvPr id="6146" name="Picture 2" descr="Deutschland Nachkriegszeit Trümmerfrauen in Hamburg">
            <a:extLst>
              <a:ext uri="{FF2B5EF4-FFF2-40B4-BE49-F238E27FC236}">
                <a16:creationId xmlns:a16="http://schemas.microsoft.com/office/drawing/2014/main" id="{30BDD6C4-C62A-4742-BDC8-F06E463FF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569"/>
            <a:ext cx="10246522" cy="57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01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BEC4-8FEA-274D-A0F0-7C675A33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0F233-9F1B-CF46-AEB5-9CF1018D2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099" y="6285053"/>
            <a:ext cx="9582874" cy="5820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Teufelsberg</a:t>
            </a:r>
            <a:r>
              <a:rPr lang="en-US" dirty="0"/>
              <a:t>: mountain of rubble </a:t>
            </a:r>
          </a:p>
        </p:txBody>
      </p:sp>
      <p:pic>
        <p:nvPicPr>
          <p:cNvPr id="7170" name="Picture 2" descr="Antennas of the former NSA listening station are seen at Berlin's Teufelsberg hill, or Devil's Mountain.">
            <a:extLst>
              <a:ext uri="{FF2B5EF4-FFF2-40B4-BE49-F238E27FC236}">
                <a16:creationId xmlns:a16="http://schemas.microsoft.com/office/drawing/2014/main" id="{D91116E4-AE73-A841-A945-7D668D9F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99" y="0"/>
            <a:ext cx="9473939" cy="618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91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C33B-E857-6A41-B5A0-30A6BC43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B0A2F-B0E1-D449-A553-1E029FD6C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870" y="4676171"/>
            <a:ext cx="5716929" cy="150079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Left: Getty Images. They laid some narrow gauge track to dump sites so it would be easier to transport the rubble. Berlin.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Right: Getty, July of 1945, Berlin. </a:t>
            </a:r>
          </a:p>
        </p:txBody>
      </p:sp>
      <p:pic>
        <p:nvPicPr>
          <p:cNvPr id="8194" name="Picture 2" descr="Women Transporting Rubble : News Photo">
            <a:extLst>
              <a:ext uri="{FF2B5EF4-FFF2-40B4-BE49-F238E27FC236}">
                <a16:creationId xmlns:a16="http://schemas.microsoft.com/office/drawing/2014/main" id="{5B1D0DA5-1CDE-6F4B-A706-36E2C69FE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0" y="0"/>
            <a:ext cx="5021845" cy="634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ain Gang : News Photo">
            <a:extLst>
              <a:ext uri="{FF2B5EF4-FFF2-40B4-BE49-F238E27FC236}">
                <a16:creationId xmlns:a16="http://schemas.microsoft.com/office/drawing/2014/main" id="{4C89EEC9-B2B7-524D-B214-0A402443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870" y="81023"/>
            <a:ext cx="6004188" cy="443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31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D922-EB0F-7D40-9635-ABE1731F3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73A0-8F0A-9146-B6D4-63B93B702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20" y="5509549"/>
            <a:ext cx="11180180" cy="6674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Getty: Berlin, 1945</a:t>
            </a:r>
          </a:p>
        </p:txBody>
      </p:sp>
      <p:pic>
        <p:nvPicPr>
          <p:cNvPr id="9218" name="Picture 2" descr="Berlin, East Germany. 1945. German women clearing up debris and rubble during the clean up in Berlin after the devastation of World War Two. : News Photo">
            <a:extLst>
              <a:ext uri="{FF2B5EF4-FFF2-40B4-BE49-F238E27FC236}">
                <a16:creationId xmlns:a16="http://schemas.microsoft.com/office/drawing/2014/main" id="{5CB686CA-DC1F-C345-BC62-B7F8B190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34" y="0"/>
            <a:ext cx="738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74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8FE2-D19D-E746-B472-5A94E4A8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C89AB-0483-EA4E-B6D1-BCE5F4729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87" y="6130452"/>
            <a:ext cx="5087587" cy="7024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Murderers Are Among Us (1946)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AB3B6E1-B2F7-E647-8A07-D541275E5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70" y="886279"/>
            <a:ext cx="6302126" cy="44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urderers Among Us (1946) - IMDb">
            <a:extLst>
              <a:ext uri="{FF2B5EF4-FFF2-40B4-BE49-F238E27FC236}">
                <a16:creationId xmlns:a16="http://schemas.microsoft.com/office/drawing/2014/main" id="{CA6E2FC8-67E3-6F4B-9C39-B47F06470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6" y="-81560"/>
            <a:ext cx="4189882" cy="597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76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79EA-1536-AA46-9B88-F6F26E30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D9D05-BF89-E44D-838D-E1D9722A5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70" y="1690688"/>
            <a:ext cx="3710651" cy="40009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The Night Witches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Nadezhda </a:t>
            </a:r>
            <a:r>
              <a:rPr lang="en-US" dirty="0" err="1"/>
              <a:t>Vasilyevna</a:t>
            </a:r>
            <a:r>
              <a:rPr lang="en-US" dirty="0"/>
              <a:t> Popova (standing) and other Soviet pilots. Popova volunteered for the 588</a:t>
            </a:r>
            <a:r>
              <a:rPr lang="en-US" baseline="30000" dirty="0"/>
              <a:t>th</a:t>
            </a:r>
            <a:r>
              <a:rPr lang="en-US" dirty="0"/>
              <a:t> Night Bomber Regiment.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500" dirty="0"/>
              <a:t>(Source: </a:t>
            </a:r>
            <a:r>
              <a:rPr lang="en-US" sz="1500" i="1" dirty="0">
                <a:hlinkClick r:id="rId2"/>
              </a:rPr>
              <a:t>New York Times</a:t>
            </a:r>
            <a:r>
              <a:rPr lang="en-US" sz="1500" dirty="0"/>
              <a:t>)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1281BB8-5116-8F48-9788-8377DA2E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65" y="0"/>
            <a:ext cx="738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56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7214C-15B2-854F-9E6C-B331B329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9E22-0D46-204B-9621-6BBACBD30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a peer-reviewed (academic) secondary source? </a:t>
            </a:r>
          </a:p>
        </p:txBody>
      </p:sp>
    </p:spTree>
    <p:extLst>
      <p:ext uri="{BB962C8B-B14F-4D97-AF65-F5344CB8AC3E}">
        <p14:creationId xmlns:p14="http://schemas.microsoft.com/office/powerpoint/2010/main" val="4157998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0C40-770D-FF4D-8D61-60E5BF2E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091A1-F562-8048-9AA4-4DA9BAAD4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557" y="5243331"/>
            <a:ext cx="11404467" cy="13638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Right: the </a:t>
            </a:r>
            <a:r>
              <a:rPr lang="en-US" dirty="0" err="1"/>
              <a:t>Polikarpov</a:t>
            </a:r>
            <a:r>
              <a:rPr lang="en-US" dirty="0"/>
              <a:t> U-2 biplane, wood and canvas </a:t>
            </a:r>
          </a:p>
          <a:p>
            <a:pPr marL="0" indent="0">
              <a:buNone/>
            </a:pPr>
            <a:r>
              <a:rPr lang="en-US" dirty="0"/>
              <a:t>Left: the Messerschmitt Me 109, all metal, enclosed cockpit, retractable landing gear, etc. (</a:t>
            </a:r>
            <a:r>
              <a:rPr lang="en-US" dirty="0" err="1"/>
              <a:t>Bundesarchiv</a:t>
            </a:r>
            <a:r>
              <a:rPr lang="en-US" dirty="0"/>
              <a:t> photo, 1943)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3F42EE5-D6B6-994A-BA1C-2B6913322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43" y="250825"/>
            <a:ext cx="541301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882F2E95-6D96-F740-988B-571C00388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" y="250825"/>
            <a:ext cx="5870443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854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C9316-705B-314D-BDAB-E7FFCD717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82625"/>
            <a:ext cx="5257800" cy="4994338"/>
          </a:xfrm>
        </p:spPr>
        <p:txBody>
          <a:bodyPr/>
          <a:lstStyle/>
          <a:p>
            <a:r>
              <a:rPr lang="en-US" dirty="0"/>
              <a:t>What surprised you (if </a:t>
            </a:r>
            <a:r>
              <a:rPr lang="en-US" dirty="0" err="1"/>
              <a:t>anyting</a:t>
            </a:r>
            <a:r>
              <a:rPr lang="en-US" dirty="0"/>
              <a:t> did) in Takei’s memoir? (pronounced: “T-kay”, rhymes with “hey”) </a:t>
            </a:r>
          </a:p>
          <a:p>
            <a:endParaRPr lang="en-US" dirty="0"/>
          </a:p>
          <a:p>
            <a:r>
              <a:rPr lang="en-US" dirty="0"/>
              <a:t>How does the incarceration of Japanese Americans in the US fit into the broader history of camps? (continuity – discontinuity?) </a:t>
            </a:r>
          </a:p>
        </p:txBody>
      </p:sp>
      <p:pic>
        <p:nvPicPr>
          <p:cNvPr id="1026" name="Picture 2" descr="They Called Us Enemy: Expanded Edition: Takei, George, Eisinger, Justin,  Scott, Steven, Becker, Harmony: 9781603094702: Amazon.com: Books">
            <a:extLst>
              <a:ext uri="{FF2B5EF4-FFF2-40B4-BE49-F238E27FC236}">
                <a16:creationId xmlns:a16="http://schemas.microsoft.com/office/drawing/2014/main" id="{E385C0C3-FC15-2D4E-8AB2-951487043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84" y="426657"/>
            <a:ext cx="4217659" cy="57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EA35-4E5F-004C-930C-AD195EB52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29499-AC7E-4E4C-96E5-5C9CA69B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1763"/>
            <a:ext cx="2090738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iconic US poster of “Rosie the Riveter” </a:t>
            </a:r>
          </a:p>
        </p:txBody>
      </p:sp>
      <p:pic>
        <p:nvPicPr>
          <p:cNvPr id="1026" name="Picture 2" descr="Woman flexing bicep.">
            <a:extLst>
              <a:ext uri="{FF2B5EF4-FFF2-40B4-BE49-F238E27FC236}">
                <a16:creationId xmlns:a16="http://schemas.microsoft.com/office/drawing/2014/main" id="{58D5DDE9-FF50-AE42-97AF-CCC31FFE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0"/>
            <a:ext cx="5302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807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915C7-823F-2446-B4E8-D32909CE4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3913" y="4234406"/>
            <a:ext cx="3505200" cy="2520950"/>
          </a:xfrm>
        </p:spPr>
        <p:txBody>
          <a:bodyPr>
            <a:normAutofit/>
          </a:bodyPr>
          <a:lstStyle/>
          <a:p>
            <a:r>
              <a:rPr lang="en-US" sz="2200" dirty="0"/>
              <a:t>Workers who built the B-29 wing assemblies pose with a finished B-29 super fortress, Boeing factory, Renton (Museum of Flight/Boeing)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C1B981-2A05-F948-BCD7-4310A98DC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75" t="1634" r="10621" b="7734"/>
          <a:stretch/>
        </p:blipFill>
        <p:spPr>
          <a:xfrm rot="10800000">
            <a:off x="242888" y="365125"/>
            <a:ext cx="7972424" cy="6390230"/>
          </a:xfrm>
        </p:spPr>
      </p:pic>
    </p:spTree>
    <p:extLst>
      <p:ext uri="{BB962C8B-B14F-4D97-AF65-F5344CB8AC3E}">
        <p14:creationId xmlns:p14="http://schemas.microsoft.com/office/powerpoint/2010/main" val="216809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08B2-8CB9-4745-9AA2-C3E7D103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05D5E-2272-AE4D-B3DD-2D287230B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6601" y="2487168"/>
            <a:ext cx="4037199" cy="36897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African Americans (including some women, such as the 6888th) served in the US military in segregated units; men often kept out of combat positions.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666</a:t>
            </a:r>
            <a:r>
              <a:rPr lang="en-US" baseline="30000" dirty="0"/>
              <a:t>th</a:t>
            </a:r>
            <a:r>
              <a:rPr lang="en-US" dirty="0"/>
              <a:t> Quartermaster Truck Company, 82</a:t>
            </a:r>
            <a:r>
              <a:rPr lang="en-US" baseline="30000" dirty="0"/>
              <a:t>nd</a:t>
            </a:r>
            <a:r>
              <a:rPr lang="en-US" dirty="0"/>
              <a:t> Airborne, European Theater (National Archives)</a:t>
            </a:r>
          </a:p>
        </p:txBody>
      </p:sp>
      <p:pic>
        <p:nvPicPr>
          <p:cNvPr id="14338" name="Picture 2" descr="refer to caption">
            <a:extLst>
              <a:ext uri="{FF2B5EF4-FFF2-40B4-BE49-F238E27FC236}">
                <a16:creationId xmlns:a16="http://schemas.microsoft.com/office/drawing/2014/main" id="{96D7605F-23B0-9D4B-9B96-A170830C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942"/>
            <a:ext cx="7122774" cy="48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26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2C00-6A19-FE48-B931-987F4D99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19638" cy="2706688"/>
          </a:xfrm>
        </p:spPr>
        <p:txBody>
          <a:bodyPr>
            <a:normAutofit/>
          </a:bodyPr>
          <a:lstStyle/>
          <a:p>
            <a:r>
              <a:rPr lang="en-US" sz="2200" dirty="0"/>
              <a:t>Workers clowning around, Boeing Factory. (Museum of Flight/Boeing)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89F25E-4914-1D44-9D04-574FFA349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73" t="5020" r="27092" b="6616"/>
          <a:stretch/>
        </p:blipFill>
        <p:spPr>
          <a:xfrm>
            <a:off x="5783880" y="0"/>
            <a:ext cx="5117484" cy="6632478"/>
          </a:xfrm>
        </p:spPr>
      </p:pic>
    </p:spTree>
    <p:extLst>
      <p:ext uri="{BB962C8B-B14F-4D97-AF65-F5344CB8AC3E}">
        <p14:creationId xmlns:p14="http://schemas.microsoft.com/office/powerpoint/2010/main" val="270279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B62B-BAA0-2A42-ABC8-BB703D72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338" y="365125"/>
            <a:ext cx="3776662" cy="2292350"/>
          </a:xfrm>
        </p:spPr>
        <p:txBody>
          <a:bodyPr>
            <a:normAutofit/>
          </a:bodyPr>
          <a:lstStyle/>
          <a:p>
            <a:r>
              <a:rPr lang="en-US" sz="2200" dirty="0"/>
              <a:t>Mary Ann Johnson pounding rivets on a B-17 </a:t>
            </a:r>
            <a:r>
              <a:rPr lang="en-US" sz="2200"/>
              <a:t>Flying Fortress </a:t>
            </a:r>
            <a:r>
              <a:rPr lang="en-US" sz="2200" dirty="0"/>
              <a:t>at Boeing (Plant 2) (Museum of Flight/Boeing)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79D0F5-464B-B242-AA97-832444FC5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44" t="8393" r="8529" b="22259"/>
          <a:stretch/>
        </p:blipFill>
        <p:spPr>
          <a:xfrm>
            <a:off x="60278" y="571499"/>
            <a:ext cx="8240760" cy="5600701"/>
          </a:xfrm>
        </p:spPr>
      </p:pic>
    </p:spTree>
    <p:extLst>
      <p:ext uri="{BB962C8B-B14F-4D97-AF65-F5344CB8AC3E}">
        <p14:creationId xmlns:p14="http://schemas.microsoft.com/office/powerpoint/2010/main" val="1808756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B539-8D9A-B345-914A-9404999C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01948-0EE3-5C4F-A333-83EE66C34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20" y="2974694"/>
            <a:ext cx="2599481" cy="3746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German student doing ‘substitute’ work in a munitions factory, 1941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(source: </a:t>
            </a:r>
            <a:r>
              <a:rPr lang="en-US" dirty="0">
                <a:hlinkClick r:id="rId2"/>
              </a:rPr>
              <a:t>LEMO</a:t>
            </a:r>
            <a:r>
              <a:rPr lang="en-US" dirty="0"/>
              <a:t>)</a:t>
            </a:r>
          </a:p>
        </p:txBody>
      </p:sp>
      <p:pic>
        <p:nvPicPr>
          <p:cNvPr id="1026" name="Picture 2" descr="Exponat: Foto: Studentin beim Einsatz in einer Munitionsfabrik, 1941">
            <a:extLst>
              <a:ext uri="{FF2B5EF4-FFF2-40B4-BE49-F238E27FC236}">
                <a16:creationId xmlns:a16="http://schemas.microsoft.com/office/drawing/2014/main" id="{CFA1A121-0ACD-BF42-91CF-DF96F89C9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28" y="0"/>
            <a:ext cx="849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9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5C7FD-1224-E34E-8C1D-4718B8620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86" y="1088020"/>
            <a:ext cx="3935392" cy="55442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Women as symbols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“Worker! By working for Europe, you are protecting your country and your home.”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Poster produced by German occupation authorities in northern France, aimed at French workers. </a:t>
            </a:r>
          </a:p>
          <a:p>
            <a:pPr marL="0" indent="0">
              <a:buNone/>
            </a:pPr>
            <a:br>
              <a:rPr lang="en-US" i="1" dirty="0"/>
            </a:br>
            <a:r>
              <a:rPr lang="en-US" i="1" dirty="0"/>
              <a:t>Reading this image/do you know your mid-20</a:t>
            </a:r>
            <a:r>
              <a:rPr lang="en-US" i="1" baseline="30000" dirty="0"/>
              <a:t>th</a:t>
            </a:r>
            <a:r>
              <a:rPr lang="en-US" i="1" dirty="0"/>
              <a:t> C European iconography?: Bear in a red fog, with a red star hat = … who?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(Source: </a:t>
            </a:r>
            <a:r>
              <a:rPr lang="en-US" dirty="0">
                <a:hlinkClick r:id="rId2"/>
              </a:rPr>
              <a:t>LEMO</a:t>
            </a:r>
            <a:r>
              <a:rPr lang="en-US" dirty="0"/>
              <a:t>)</a:t>
            </a:r>
          </a:p>
        </p:txBody>
      </p:sp>
      <p:pic>
        <p:nvPicPr>
          <p:cNvPr id="2050" name="Picture 2" descr="Exponat: Plakat: &quot;Ouvrier&quot;, 1943">
            <a:extLst>
              <a:ext uri="{FF2B5EF4-FFF2-40B4-BE49-F238E27FC236}">
                <a16:creationId xmlns:a16="http://schemas.microsoft.com/office/drawing/2014/main" id="{F2318391-892C-324E-A85D-364D007E8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089" y="92597"/>
            <a:ext cx="451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801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543</Words>
  <Application>Microsoft Macintosh PowerPoint</Application>
  <PresentationFormat>Widescreen</PresentationFormat>
  <Paragraphs>54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Night Witches, Rubble Frauen, and Hamsters: Women and the Second World War </vt:lpstr>
      <vt:lpstr>PowerPoint Presentation</vt:lpstr>
      <vt:lpstr>PowerPoint Presentation</vt:lpstr>
      <vt:lpstr>Workers who built the B-29 wing assemblies pose with a finished B-29 super fortress, Boeing factory, Renton (Museum of Flight/Boeing)</vt:lpstr>
      <vt:lpstr>PowerPoint Presentation</vt:lpstr>
      <vt:lpstr>Workers clowning around, Boeing Factory. (Museum of Flight/Boeing) </vt:lpstr>
      <vt:lpstr>Mary Ann Johnson pounding rivets on a B-17 Flying Fortress at Boeing (Plant 2) (Museum of Flight/Boeing)  </vt:lpstr>
      <vt:lpstr>PowerPoint Presentation</vt:lpstr>
      <vt:lpstr>PowerPoint Presentation</vt:lpstr>
      <vt:lpstr>PowerPoint Presentation</vt:lpstr>
      <vt:lpstr>https://www.iwm.org.uk/collections/item/object/1060021825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Laurie M.</cp:lastModifiedBy>
  <cp:revision>28</cp:revision>
  <dcterms:created xsi:type="dcterms:W3CDTF">2020-11-16T22:10:24Z</dcterms:created>
  <dcterms:modified xsi:type="dcterms:W3CDTF">2021-11-30T00:12:54Z</dcterms:modified>
</cp:coreProperties>
</file>