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5" r:id="rId4"/>
    <p:sldId id="349" r:id="rId5"/>
    <p:sldId id="327" r:id="rId6"/>
    <p:sldId id="324" r:id="rId7"/>
    <p:sldId id="301" r:id="rId8"/>
    <p:sldId id="302" r:id="rId9"/>
    <p:sldId id="328" r:id="rId10"/>
    <p:sldId id="325" r:id="rId11"/>
    <p:sldId id="329" r:id="rId12"/>
    <p:sldId id="320" r:id="rId13"/>
    <p:sldId id="298" r:id="rId14"/>
    <p:sldId id="326" r:id="rId15"/>
    <p:sldId id="338" r:id="rId16"/>
    <p:sldId id="346" r:id="rId17"/>
    <p:sldId id="330" r:id="rId18"/>
    <p:sldId id="294" r:id="rId19"/>
    <p:sldId id="295" r:id="rId20"/>
    <p:sldId id="296" r:id="rId21"/>
    <p:sldId id="344" r:id="rId22"/>
    <p:sldId id="259" r:id="rId23"/>
    <p:sldId id="345" r:id="rId24"/>
    <p:sldId id="337" r:id="rId25"/>
    <p:sldId id="347" r:id="rId26"/>
    <p:sldId id="34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EC62-0CF5-224B-BBE8-397A1C23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47FA8-8889-1344-8979-AC3988491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A70C2-BCA5-AE4E-A369-0423512A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6E767-17FA-B94C-B498-54D6920E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41937-04BD-B545-8C20-A9CBD3D3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5986-5706-C54F-A1C7-9F856A02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157A6-85CE-8049-A71F-30EF6B4F0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3C15D-5B23-F849-8EC7-7893ED06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4AB99-FD97-9F45-B6D3-B0BBC260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B7DCB-08A6-114C-88D6-2EE6BB70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5F74A0-4574-CE49-91D4-69F9B4250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5597C-BD4B-4145-8B76-EF6F7974D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DF8D0-EBEA-994A-B92D-0EC7F87D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B5734-EBD1-8F44-BD9F-B80D2764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A8D6A-3D10-7242-95C2-D8870FB5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4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BBAE-EC71-AC48-BA24-5C60E567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A8D1D-9EF5-9746-8EBD-37F6C075C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00D37-8117-604B-8000-3490D610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6C8A1-1D6F-0143-93FE-E32D84E0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4FC8F-A98B-8A44-A4E7-F4EC16BB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4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9A51-B636-0440-974C-20B8628C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6E768-85E5-814F-BA96-69FB18FF7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9B5E6-947E-7549-B8F1-41B41D88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6351-119E-F447-A076-990C5FAF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2E0C5-D0A2-964F-AB3C-03644137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5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CA41-2AEB-294F-9D97-70C344E9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9FC8-B08A-F544-85F8-47DC2E9E9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78B39-F708-0441-AB74-CA5E7E8DF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D85C5-BE19-C34F-A40E-11D643C3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51DF5-9B19-424C-91E2-05A42C31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3931E-E5E4-CA49-B4C7-F031AFCB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5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7E1B-AC10-034E-8D8B-D448C061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3018E-35A2-5343-A26D-14D1193B1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44304-7EC1-3E48-BFAD-D3ECF3624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4701B-1620-6544-A63A-F00C50F64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86408F-8379-594D-BBDF-22808657F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E9938-8504-F14E-A424-61F32657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C5BD3-F29D-2D4A-B0B0-9D3FAF69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0A63A2-1271-1649-8B72-10708E17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5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8685-7617-BF40-B18E-76EC4BB7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CD798-D17C-A148-BEBB-9DECA6034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F304D-8546-7142-8015-10B5D294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AC6C1-8DC0-0B49-9E48-380612AF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2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02AF4-71DE-7C4E-93FE-1B63EDA3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9ADE5-7A0A-7442-AD25-58AFD53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89ADE-7A59-6A4A-AEBC-C51E2459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4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1A39-F244-EC41-8C80-267F0134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A5B1-B23D-B14C-9E37-A35334002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B6980-4AB6-E64E-803C-CF79B8288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F76BF-2EEB-0B40-A9D0-82AE2297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62860-DB07-3948-8F0C-E230B40F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B2C71-B41C-BF4E-BDDC-1606ADAE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926C-3D87-4C4F-9794-19750C13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8B8C2-BE35-0E4C-9DA1-DE7649AC1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EF154-D140-5343-86DE-7BB7B179B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01F8B-F37D-D443-A441-5CB63922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4FAEE-0FC4-554A-B74D-7E41472A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38893-EA57-B548-8C85-931E0F55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7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3F6EB-1B8B-F948-A245-C21CB2A1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1E84D-279B-9B4B-A65C-B8DD92FBB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2F5B-9CE6-BE4E-912E-233120B8E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7AF6-83E6-B74F-B9B1-2520CD47225F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81CD2-643E-7C48-B3F3-451C72F22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D3DB-0A9C-2D42-B182-ED0AACAEF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C0072-17BA-AD45-8154-30E86D89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2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ncyclopedia.ushmm.org/content/en/photo/rations-for-soviet-prisoners-of-war?parent=en%2F1014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ffingtonpost.com/2015/01/29/auschwitz-drone_n_6574130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BF3C-E00F-4E4B-ABAF-CAA4C8D52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5" y="1024392"/>
            <a:ext cx="5252357" cy="3949700"/>
          </a:xfrm>
        </p:spPr>
        <p:txBody>
          <a:bodyPr>
            <a:normAutofit/>
          </a:bodyPr>
          <a:lstStyle/>
          <a:p>
            <a:r>
              <a:rPr lang="en-US" dirty="0"/>
              <a:t>Camps, Part II (The Holocaust)</a:t>
            </a:r>
            <a:br>
              <a:rPr lang="en-US" dirty="0"/>
            </a:br>
            <a:r>
              <a:rPr lang="en-US" dirty="0"/>
              <a:t>HSTCMP202 Fall 2021</a:t>
            </a:r>
          </a:p>
        </p:txBody>
      </p:sp>
    </p:spTree>
    <p:extLst>
      <p:ext uri="{BB962C8B-B14F-4D97-AF65-F5344CB8AC3E}">
        <p14:creationId xmlns:p14="http://schemas.microsoft.com/office/powerpoint/2010/main" val="130074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607218"/>
            <a:ext cx="10033000" cy="5643562"/>
          </a:xfrm>
          <a:ln w="190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886408" cy="6858000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4E52-77B4-A14C-8991-0BC2717A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8293-4A1F-F948-B2E1-01EA58ABC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Interlocking system of “camps,” part III – 1941 and after,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Killing centers plus ghettos plus mass shootings (not in camps) – a widening, even more violent genocide </a:t>
            </a:r>
          </a:p>
        </p:txBody>
      </p:sp>
    </p:spTree>
    <p:extLst>
      <p:ext uri="{BB962C8B-B14F-4D97-AF65-F5344CB8AC3E}">
        <p14:creationId xmlns:p14="http://schemas.microsoft.com/office/powerpoint/2010/main" val="246000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257800"/>
            <a:ext cx="8229600" cy="114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“Jewish residential area </a:t>
            </a:r>
            <a:r>
              <a:rPr lang="mr-IN" dirty="0"/>
              <a:t>–</a:t>
            </a:r>
            <a:r>
              <a:rPr lang="en-US" dirty="0"/>
              <a:t> entry forbidden.” Entrance to the Lodz ghetto. This is a German postcard. </a:t>
            </a:r>
            <a:r>
              <a:rPr lang="en-US" sz="1500" dirty="0"/>
              <a:t>(</a:t>
            </a:r>
            <a:r>
              <a:rPr lang="en-US" sz="1500" dirty="0" err="1"/>
              <a:t>ushmm</a:t>
            </a:r>
            <a:r>
              <a:rPr lang="en-US" sz="15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274639"/>
            <a:ext cx="8243888" cy="48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905001"/>
            <a:ext cx="3124200" cy="42211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USHMM: People being deported to </a:t>
            </a:r>
            <a:r>
              <a:rPr lang="en-US"/>
              <a:t>their deaths </a:t>
            </a:r>
            <a:r>
              <a:rPr lang="en-US" dirty="0"/>
              <a:t>from the Lodz Ghetto during the final liquidation of that ghetto, in summer 1944. The guards are regular German army soldiers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458" y="177556"/>
            <a:ext cx="4375514" cy="65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2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607218"/>
            <a:ext cx="10033000" cy="5643562"/>
          </a:xfrm>
          <a:ln w="190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886408" cy="6858000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914" y="4938712"/>
            <a:ext cx="4419600" cy="15541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A portion of the camp network during the war.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585" y="-1"/>
            <a:ext cx="7400693" cy="48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8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FF972-9B50-564B-9183-503176D4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75" y="5873769"/>
            <a:ext cx="10515600" cy="8132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 Dachau subcamps, ‘38-’45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6F84D-25FF-7742-9B2D-3FBD10B5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75" y="171005"/>
            <a:ext cx="8173313" cy="53637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494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4946-3880-B242-B9C9-598E034D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8A4F-F9C1-2A48-9699-888A8A8E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Victim groups,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Soviet POWs, 1941 and 1942 especially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2-3 million people, mass shootings (many in concentration camps), murdered by starvation, exposure, disease in camps (POW camps for the most part)</a:t>
            </a:r>
          </a:p>
        </p:txBody>
      </p:sp>
    </p:spTree>
    <p:extLst>
      <p:ext uri="{BB962C8B-B14F-4D97-AF65-F5344CB8AC3E}">
        <p14:creationId xmlns:p14="http://schemas.microsoft.com/office/powerpoint/2010/main" val="207031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061A-62F4-9442-8EDA-88B5481F6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war against Russia will be such that it cannot be conducted in a knightly fashion; the struggle is one of ideologies and racial differences and will have to be conducted with unprecedented, unmerciful and unrelenting harshness … German soldiers guilty of breaking international law … will be excused. Russia has not participated in the Hague Convention and therefore has no rights under it.”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(Hitler, 30 March 1941, speech to his generals. Quoted in John Keegan, </a:t>
            </a:r>
            <a:r>
              <a:rPr lang="en-US" i="1" dirty="0"/>
              <a:t>The Second World War </a:t>
            </a:r>
            <a:r>
              <a:rPr lang="en-US" dirty="0"/>
              <a:t>(New York: Penguin, 1989), 186. </a:t>
            </a:r>
          </a:p>
        </p:txBody>
      </p:sp>
    </p:spTree>
    <p:extLst>
      <p:ext uri="{BB962C8B-B14F-4D97-AF65-F5344CB8AC3E}">
        <p14:creationId xmlns:p14="http://schemas.microsoft.com/office/powerpoint/2010/main" val="96375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47A8-AB6B-9148-8599-84883D5E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7CE4-C9C0-2942-B9D3-116F5EDFA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0348" y="4425043"/>
            <a:ext cx="3041652" cy="17519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Camp for Soviet POWs, south of Hamburg, at </a:t>
            </a:r>
            <a:r>
              <a:rPr lang="en-US" dirty="0" err="1"/>
              <a:t>Wietzendorf</a:t>
            </a:r>
            <a:r>
              <a:rPr lang="en-US" dirty="0"/>
              <a:t>, Germany, 1941-2. Images shows holes the Red Army soldiers dug for shelter. (USHMM)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BCDB349-FFCA-9541-98EA-537CCA25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8" y="557437"/>
            <a:ext cx="7669893" cy="56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5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0104-619C-0645-9665-D3A0C66A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254" y="591015"/>
            <a:ext cx="5174166" cy="596218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600" dirty="0"/>
              <a:t>Mass killing of Soviet POWS by Germans and their allies, 1941-5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Deportation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Ghettos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Einsatzgruppen </a:t>
            </a:r>
            <a:r>
              <a:rPr lang="mr-IN" sz="1600" dirty="0"/>
              <a:t>–</a:t>
            </a:r>
            <a:r>
              <a:rPr lang="en-US" sz="1600" dirty="0"/>
              <a:t> “special squads” </a:t>
            </a:r>
            <a:r>
              <a:rPr lang="mr-IN" sz="1600" dirty="0"/>
              <a:t>–</a:t>
            </a:r>
            <a:r>
              <a:rPr lang="en-US" sz="1600" dirty="0"/>
              <a:t> Nazi mobile death squads that carry out mass shooting (they are part of the SS)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Babi Yar (in today’s Ukraine; then in the occupied Soviet Union)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Killing centers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T-4 program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Auschwitz-Birkenau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POW (prisoner of war) – not a civilian, but entitled to basic protection?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The concentration camps system/forced labor as an giant network of camps inter-related with ghettos, mass shooting, and the five killing centers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Stutthof (a concentration camp near Danzig, today in Poland)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A8F5E-564A-0343-8190-4AFC97E35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2" y="185057"/>
            <a:ext cx="6094672" cy="6368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Holocaust</a:t>
            </a:r>
          </a:p>
          <a:p>
            <a:pPr marL="514350" indent="-514350">
              <a:buAutoNum type="arabicPeriod"/>
            </a:pPr>
            <a:r>
              <a:rPr lang="en-US" dirty="0"/>
              <a:t>Discussion of Takei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Holocaust mini lecture – stages of genocide </a:t>
            </a:r>
          </a:p>
          <a:p>
            <a:r>
              <a:rPr lang="en-US" sz="2200" dirty="0"/>
              <a:t>Interlocking networks of different kinds of “camps” </a:t>
            </a:r>
          </a:p>
          <a:p>
            <a:r>
              <a:rPr lang="en-US" sz="2200" dirty="0"/>
              <a:t>Interlocking phases of killing, with varying victim groups 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dirty="0"/>
              <a:t>3. Discussion of Hinda </a:t>
            </a:r>
            <a:r>
              <a:rPr lang="en-US" dirty="0" err="1"/>
              <a:t>Kibort’s</a:t>
            </a:r>
            <a:r>
              <a:rPr lang="en-US" dirty="0"/>
              <a:t> oral history</a:t>
            </a:r>
          </a:p>
          <a:p>
            <a:pPr marL="0" indent="0">
              <a:buNone/>
            </a:pPr>
            <a:r>
              <a:rPr lang="en-US" dirty="0"/>
              <a:t>4. Discussion of America and the Holocaust</a:t>
            </a:r>
          </a:p>
        </p:txBody>
      </p:sp>
    </p:spTree>
    <p:extLst>
      <p:ext uri="{BB962C8B-B14F-4D97-AF65-F5344CB8AC3E}">
        <p14:creationId xmlns:p14="http://schemas.microsoft.com/office/powerpoint/2010/main" val="3333662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31D7-EAD8-4749-A58C-835F9F4A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D87F-CCC9-1444-AAB1-9CAA9BA6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528" y="1338943"/>
            <a:ext cx="4022271" cy="48380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“Rations” for Soviet POWs – this is “substitute” flour, wood flour (finely powered wood/sawdust) that the Germans at a camp in occupied Poland used to make “bread” that was the ration for POWs, officially the Soviet POWS got less than five ounces a day of this. 1942 or ‘43 (</a:t>
            </a:r>
            <a:r>
              <a:rPr lang="en-US" dirty="0">
                <a:hlinkClick r:id="rId2"/>
              </a:rPr>
              <a:t>USHMM</a:t>
            </a:r>
            <a:r>
              <a:rPr lang="en-US" dirty="0"/>
              <a:t>)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7571B57-A9EC-9542-B81C-06B37CAB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4"/>
            <a:ext cx="4272644" cy="617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0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PING THE WEST  Europe at War’s End, 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04" y="252983"/>
            <a:ext cx="5955792" cy="63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9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AFDD-9D93-A846-8B64-C6210AB0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B30270-6390-CB43-A346-B9591309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Victim groups, 3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European Jews, total of about 6 </a:t>
            </a:r>
            <a:r>
              <a:rPr lang="en-US"/>
              <a:t>million people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45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419601"/>
            <a:ext cx="8382000" cy="170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Map of the Auschwitz camp in 1944 (</a:t>
            </a:r>
            <a:r>
              <a:rPr lang="en-US" dirty="0" err="1"/>
              <a:t>ushmm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400" dirty="0"/>
              <a:t>Note Auschwitz II/Birkenau, the killing/labor facility (left), the IG </a:t>
            </a:r>
            <a:r>
              <a:rPr lang="en-US" sz="2400" dirty="0" err="1"/>
              <a:t>Farben</a:t>
            </a:r>
            <a:r>
              <a:rPr lang="en-US" sz="2400" dirty="0"/>
              <a:t> plant (right), and Auschwitz I, the original labor/concentration camp (middle).</a:t>
            </a:r>
          </a:p>
        </p:txBody>
      </p:sp>
      <p:pic>
        <p:nvPicPr>
          <p:cNvPr id="1026" name="Picture 2" descr="http://upload.wikimedia.org/wikipedia/commons/6/6c/Map_of_Auschwitz_and_environs%2C_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25" y="274638"/>
            <a:ext cx="5270189" cy="3459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Recent remote-controlled small aircraft footage of the site: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http://www.huffingtonpost.com/2015/01/29/auschwitz-drone_n_6574130.html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8DBF-FEE5-E644-B308-5E735DA9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72FD-A64E-A64A-9787-0EAC165D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98" y="1940312"/>
            <a:ext cx="2685585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Hinda </a:t>
            </a:r>
            <a:r>
              <a:rPr lang="en-US" dirty="0" err="1"/>
              <a:t>Kibort’s</a:t>
            </a:r>
            <a:r>
              <a:rPr lang="en-US" dirty="0"/>
              <a:t> oral 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087EE-9E25-9142-AB0A-DBE2EC96A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936" y="365125"/>
            <a:ext cx="8298366" cy="6339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88BC1F-11C3-434C-9823-BC966AC64500}"/>
              </a:ext>
            </a:extLst>
          </p:cNvPr>
          <p:cNvSpPr txBox="1"/>
          <p:nvPr/>
        </p:nvSpPr>
        <p:spPr>
          <a:xfrm>
            <a:off x="479502" y="3802566"/>
            <a:ext cx="2564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her give a much longer talk about the Holocaust in 1982, at the USHMM website: 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collections.ushmm.org</a:t>
            </a:r>
            <a:r>
              <a:rPr lang="en-US" dirty="0"/>
              <a:t>/search/catalog/irn512455</a:t>
            </a:r>
          </a:p>
        </p:txBody>
      </p:sp>
    </p:spTree>
    <p:extLst>
      <p:ext uri="{BB962C8B-B14F-4D97-AF65-F5344CB8AC3E}">
        <p14:creationId xmlns:p14="http://schemas.microsoft.com/office/powerpoint/2010/main" val="2758838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AD83-398E-6844-ADA1-A6DF3379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FE17F-B08C-4D46-B078-B553799B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Hinda </a:t>
            </a:r>
            <a:r>
              <a:rPr lang="en-US" b="1" dirty="0" err="1"/>
              <a:t>Kibort’s</a:t>
            </a:r>
            <a:r>
              <a:rPr lang="en-US" b="1" dirty="0"/>
              <a:t> oral history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Susan Glenn’s lecture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surprised you (if anything)?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think is important in these sources (one a primary source, the other a secondary source) in terms of the themes in our class? </a:t>
            </a:r>
          </a:p>
        </p:txBody>
      </p:sp>
    </p:spTree>
    <p:extLst>
      <p:ext uri="{BB962C8B-B14F-4D97-AF65-F5344CB8AC3E}">
        <p14:creationId xmlns:p14="http://schemas.microsoft.com/office/powerpoint/2010/main" val="67745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C9316-705B-314D-BDAB-E7FFCD71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82625"/>
            <a:ext cx="5257800" cy="4994338"/>
          </a:xfrm>
        </p:spPr>
        <p:txBody>
          <a:bodyPr/>
          <a:lstStyle/>
          <a:p>
            <a:r>
              <a:rPr lang="en-US" dirty="0"/>
              <a:t>What surprised you (if </a:t>
            </a:r>
            <a:r>
              <a:rPr lang="en-US" dirty="0" err="1"/>
              <a:t>anyting</a:t>
            </a:r>
            <a:r>
              <a:rPr lang="en-US" dirty="0"/>
              <a:t> did) in Takei’s memoir? (pronounced: “T-kay”, rhymes with “hey”) </a:t>
            </a:r>
          </a:p>
          <a:p>
            <a:endParaRPr lang="en-US" dirty="0"/>
          </a:p>
          <a:p>
            <a:r>
              <a:rPr lang="en-US" dirty="0"/>
              <a:t>How does the incarceration of Japanese Americans in the US fit into the broader history of camps? (continuity – discontinuity?) </a:t>
            </a:r>
          </a:p>
        </p:txBody>
      </p:sp>
      <p:pic>
        <p:nvPicPr>
          <p:cNvPr id="1026" name="Picture 2" descr="They Called Us Enemy: Expanded Edition: Takei, George, Eisinger, Justin,  Scott, Steven, Becker, Harmony: 9781603094702: Amazon.com: Books">
            <a:extLst>
              <a:ext uri="{FF2B5EF4-FFF2-40B4-BE49-F238E27FC236}">
                <a16:creationId xmlns:a16="http://schemas.microsoft.com/office/drawing/2014/main" id="{E385C0C3-FC15-2D4E-8AB2-95148704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84" y="426657"/>
            <a:ext cx="4217659" cy="57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B07F-7C8D-E746-88F3-E1C0B8D2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1861-731D-3645-B044-361726B1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Murder was illegal in this period in all of the countries involved, including in Germany. </a:t>
            </a:r>
          </a:p>
        </p:txBody>
      </p:sp>
    </p:spTree>
    <p:extLst>
      <p:ext uri="{BB962C8B-B14F-4D97-AF65-F5344CB8AC3E}">
        <p14:creationId xmlns:p14="http://schemas.microsoft.com/office/powerpoint/2010/main" val="98344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6AE8-0A7A-164C-AADE-E695689C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4437F-5E1E-0045-9A7E-33E023A69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Networks of “camps” part I, the “concentration camps” </a:t>
            </a:r>
          </a:p>
        </p:txBody>
      </p:sp>
    </p:spTree>
    <p:extLst>
      <p:ext uri="{BB962C8B-B14F-4D97-AF65-F5344CB8AC3E}">
        <p14:creationId xmlns:p14="http://schemas.microsoft.com/office/powerpoint/2010/main" val="424582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607218"/>
            <a:ext cx="10033000" cy="5643563"/>
          </a:xfrm>
          <a:ln w="190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886408" cy="6858000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556D-1CF6-43C4-AB30-079265BF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4314825"/>
            <a:ext cx="3714750" cy="1671638"/>
          </a:xfrm>
        </p:spPr>
        <p:txBody>
          <a:bodyPr>
            <a:normAutofit/>
          </a:bodyPr>
          <a:lstStyle/>
          <a:p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</a:rPr>
              <a:t>Prisoners at Dachau, a concentration camp built in 1933 near Munich, circa 1933. (GHI)</a:t>
            </a:r>
            <a:endParaRPr lang="en-US" sz="2000" cap="none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86408" cy="6858000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142874"/>
            <a:ext cx="4578668" cy="6359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19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556D-1CF6-43C4-AB30-079265BF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650" y="5743575"/>
            <a:ext cx="7493000" cy="700088"/>
          </a:xfrm>
        </p:spPr>
        <p:txBody>
          <a:bodyPr>
            <a:normAutofit fontScale="90000"/>
          </a:bodyPr>
          <a:lstStyle/>
          <a:p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</a:rPr>
              <a:t>Forced labor under guard at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Oranienburg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</a:rPr>
              <a:t> concentration camp, April 1933 (GHI)</a:t>
            </a:r>
            <a:b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n-US" sz="2000" cap="none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86408" cy="6858000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398463"/>
            <a:ext cx="7493000" cy="5118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60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CC66-2519-BF4D-BBA7-4325DC08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1831C-37DB-8A41-BC6D-FE335E7AE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Interlocking networks of “camps,” part II, the killing centers that were part of the T-4 program (targeted “Aryan” German citizens with disabilities)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Concurrent: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Victims groups, 1 </a:t>
            </a:r>
          </a:p>
          <a:p>
            <a:pPr marL="0" indent="0">
              <a:buNone/>
            </a:pPr>
            <a:r>
              <a:rPr lang="en-US" dirty="0"/>
              <a:t>Disabled German citizens (we estimate between 100,000 and 200,000 people), 1939-45 </a:t>
            </a:r>
          </a:p>
        </p:txBody>
      </p:sp>
    </p:spTree>
    <p:extLst>
      <p:ext uri="{BB962C8B-B14F-4D97-AF65-F5344CB8AC3E}">
        <p14:creationId xmlns:p14="http://schemas.microsoft.com/office/powerpoint/2010/main" val="37740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849</Words>
  <Application>Microsoft Macintosh PowerPoint</Application>
  <PresentationFormat>Widescreen</PresentationFormat>
  <Paragraphs>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Camps, Part II (The Holocaust) HSTCMP202 Fall 2021</vt:lpstr>
      <vt:lpstr>Mass killing of Soviet POWS by Germans and their allies, 1941-5  Deportation   Ghettos  Einsatzgruppen – “special squads” – Nazi mobile death squads that carry out mass shooting (they are part of the SS)  Babi Yar (in today’s Ukraine; then in the occupied Soviet Union)  Killing centers  T-4 program   Auschwitz-Birkenau  POW (prisoner of war) – not a civilian, but entitled to basic protection?   The concentration camps system/forced labor as an giant network of camps inter-related with ghettos, mass shooting, and the five killing centers  Stutthof (a concentration camp near Danzig, today in Poland) </vt:lpstr>
      <vt:lpstr>PowerPoint Presentation</vt:lpstr>
      <vt:lpstr>PowerPoint Presentation</vt:lpstr>
      <vt:lpstr>PowerPoint Presentation</vt:lpstr>
      <vt:lpstr>PowerPoint Presentation</vt:lpstr>
      <vt:lpstr>Prisoners at Dachau, a concentration camp built in 1933 near Munich, circa 1933. (GHI)</vt:lpstr>
      <vt:lpstr>Forced labor under guard at Oranienburg concentration camp, April 1933 (GHI)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M.</cp:lastModifiedBy>
  <cp:revision>17</cp:revision>
  <dcterms:created xsi:type="dcterms:W3CDTF">2020-11-08T19:32:51Z</dcterms:created>
  <dcterms:modified xsi:type="dcterms:W3CDTF">2021-12-01T21:30:05Z</dcterms:modified>
</cp:coreProperties>
</file>