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27" r:id="rId4"/>
    <p:sldId id="328" r:id="rId5"/>
    <p:sldId id="329" r:id="rId6"/>
    <p:sldId id="330" r:id="rId7"/>
    <p:sldId id="331" r:id="rId8"/>
    <p:sldId id="344" r:id="rId9"/>
    <p:sldId id="332" r:id="rId10"/>
    <p:sldId id="333" r:id="rId11"/>
    <p:sldId id="334" r:id="rId12"/>
    <p:sldId id="337" r:id="rId13"/>
    <p:sldId id="338" r:id="rId14"/>
    <p:sldId id="339" r:id="rId15"/>
    <p:sldId id="340" r:id="rId16"/>
    <p:sldId id="341" r:id="rId17"/>
    <p:sldId id="335" r:id="rId18"/>
    <p:sldId id="336" r:id="rId19"/>
    <p:sldId id="263" r:id="rId20"/>
    <p:sldId id="264" r:id="rId21"/>
    <p:sldId id="265" r:id="rId22"/>
    <p:sldId id="266" r:id="rId23"/>
    <p:sldId id="267" r:id="rId24"/>
    <p:sldId id="346" r:id="rId25"/>
    <p:sldId id="343" r:id="rId26"/>
    <p:sldId id="345" r:id="rId27"/>
    <p:sldId id="3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8"/>
    <p:restoredTop sz="96405"/>
  </p:normalViewPr>
  <p:slideViewPr>
    <p:cSldViewPr snapToGrid="0" snapToObjects="1">
      <p:cViewPr varScale="1">
        <p:scale>
          <a:sx n="116" d="100"/>
          <a:sy n="116"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EC62-0CF5-224B-BBE8-397A1C237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47FA8-8889-1344-8979-AC3988491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A70C2-BCA5-AE4E-A369-0423512A1015}"/>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7F46E767-17FA-B94C-B498-54D6920EC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41937-04BD-B545-8C20-A9CBD3D3E2F5}"/>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17680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5986-5706-C54F-A1C7-9F856A02A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9157A6-85CE-8049-A71F-30EF6B4F0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3C15D-5B23-F849-8EC7-7893ED069DE6}"/>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D0C4AB99-FD97-9F45-B6D3-B0BBC2607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B7DCB-08A6-114C-88D6-2EE6BB702711}"/>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186104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F74A0-4574-CE49-91D4-69F9B42507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75597C-BD4B-4145-8B76-EF6F7974D6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DF8D0-EBEA-994A-B92D-0EC7F87DF06C}"/>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044B5734-EBD1-8F44-BD9F-B80D27646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A8D6A-3D10-7242-95C2-D8870FB5D309}"/>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240284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BBAE-EC71-AC48-BA24-5C60E567D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A8D1D-9EF5-9746-8EBD-37F6C075C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0D37-8117-604B-8000-3490D610310C}"/>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F746C8A1-1D6F-0143-93FE-E32D84E03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4FC8F-A98B-8A44-A4E7-F4EC16BB6D48}"/>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725044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A51-B636-0440-974C-20B8628C6D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6E768-85E5-814F-BA96-69FB18FF78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09B5E6-947E-7549-B8F1-41B41D88B5A2}"/>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4F6A6351-119E-F447-A076-990C5FAFF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2E0C5-D0A2-964F-AB3C-03644137F5E4}"/>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426925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CA41-2AEB-294F-9D97-70C344E9C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E9FC8-B08A-F544-85F8-47DC2E9E95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578B39-F708-0441-AB74-CA5E7E8DFE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8D85C5-BE19-C34F-A40E-11D643C3664D}"/>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6" name="Footer Placeholder 5">
            <a:extLst>
              <a:ext uri="{FF2B5EF4-FFF2-40B4-BE49-F238E27FC236}">
                <a16:creationId xmlns:a16="http://schemas.microsoft.com/office/drawing/2014/main" id="{C3951DF5-9B19-424C-91E2-05A42C313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3931E-E5E4-CA49-B4C7-F031AFCB59D2}"/>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123485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7E1B-AC10-034E-8D8B-D448C0619A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3018E-35A2-5343-A26D-14D1193B12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44304-7EC1-3E48-BFAD-D3ECF3624D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34701B-1620-6544-A63A-F00C50F64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86408F-8379-594D-BBDF-22808657F0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E9938-8504-F14E-A424-61F326572230}"/>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8" name="Footer Placeholder 7">
            <a:extLst>
              <a:ext uri="{FF2B5EF4-FFF2-40B4-BE49-F238E27FC236}">
                <a16:creationId xmlns:a16="http://schemas.microsoft.com/office/drawing/2014/main" id="{258C5BD3-F29D-2D4A-B0B0-9D3FAF697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0A63A2-1271-1649-8B72-10708E174143}"/>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336115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8685-7617-BF40-B18E-76EC4BB707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CD798-D17C-A148-BEBB-9DECA60348A6}"/>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4" name="Footer Placeholder 3">
            <a:extLst>
              <a:ext uri="{FF2B5EF4-FFF2-40B4-BE49-F238E27FC236}">
                <a16:creationId xmlns:a16="http://schemas.microsoft.com/office/drawing/2014/main" id="{4FEF304D-8546-7142-8015-10B5D294D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AC6C1-8DC0-0B49-9E48-380612AF49DA}"/>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190752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02AF4-71DE-7C4E-93FE-1B63EDA3DD11}"/>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3" name="Footer Placeholder 2">
            <a:extLst>
              <a:ext uri="{FF2B5EF4-FFF2-40B4-BE49-F238E27FC236}">
                <a16:creationId xmlns:a16="http://schemas.microsoft.com/office/drawing/2014/main" id="{D6C9ADE5-7A0A-7442-AD25-58AFD53E49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89ADE-7A59-6A4A-AEBC-C51E2459E14A}"/>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302204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1A39-F244-EC41-8C80-267F01345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BFA5B1-B23D-B14C-9E37-A35334002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FB6980-4AB6-E64E-803C-CF79B8288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F76BF-2EEB-0B40-A9D0-82AE22979A0C}"/>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6" name="Footer Placeholder 5">
            <a:extLst>
              <a:ext uri="{FF2B5EF4-FFF2-40B4-BE49-F238E27FC236}">
                <a16:creationId xmlns:a16="http://schemas.microsoft.com/office/drawing/2014/main" id="{C1062860-DB07-3948-8F0C-E230B40FF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2C71-B41C-BF4E-BDDC-1606ADAE1B7D}"/>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310329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926C-3D87-4C4F-9794-19750C136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28B8C2-BE35-0E4C-9DA1-DE7649AC1A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EF154-D140-5343-86DE-7BB7B179B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01F8B-F37D-D443-A441-5CB639223A83}"/>
              </a:ext>
            </a:extLst>
          </p:cNvPr>
          <p:cNvSpPr>
            <a:spLocks noGrp="1"/>
          </p:cNvSpPr>
          <p:nvPr>
            <p:ph type="dt" sz="half" idx="10"/>
          </p:nvPr>
        </p:nvSpPr>
        <p:spPr/>
        <p:txBody>
          <a:bodyPr/>
          <a:lstStyle/>
          <a:p>
            <a:fld id="{AC197AF6-83E6-B74F-B9B1-2520CD47225F}" type="datetimeFigureOut">
              <a:rPr lang="en-US" smtClean="0"/>
              <a:t>12/6/21</a:t>
            </a:fld>
            <a:endParaRPr lang="en-US"/>
          </a:p>
        </p:txBody>
      </p:sp>
      <p:sp>
        <p:nvSpPr>
          <p:cNvPr id="6" name="Footer Placeholder 5">
            <a:extLst>
              <a:ext uri="{FF2B5EF4-FFF2-40B4-BE49-F238E27FC236}">
                <a16:creationId xmlns:a16="http://schemas.microsoft.com/office/drawing/2014/main" id="{DF34FAEE-0FC4-554A-B74D-7E41472AB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38893-EA57-B548-8C85-931E0F55FEB9}"/>
              </a:ext>
            </a:extLst>
          </p:cNvPr>
          <p:cNvSpPr>
            <a:spLocks noGrp="1"/>
          </p:cNvSpPr>
          <p:nvPr>
            <p:ph type="sldNum" sz="quarter" idx="12"/>
          </p:nvPr>
        </p:nvSpPr>
        <p:spPr/>
        <p:txBody>
          <a:bodyPr/>
          <a:lstStyle/>
          <a:p>
            <a:fld id="{A1CC0072-17BA-AD45-8154-30E86D892D0F}" type="slidenum">
              <a:rPr lang="en-US" smtClean="0"/>
              <a:t>‹#›</a:t>
            </a:fld>
            <a:endParaRPr lang="en-US"/>
          </a:p>
        </p:txBody>
      </p:sp>
    </p:spTree>
    <p:extLst>
      <p:ext uri="{BB962C8B-B14F-4D97-AF65-F5344CB8AC3E}">
        <p14:creationId xmlns:p14="http://schemas.microsoft.com/office/powerpoint/2010/main" val="369557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3F6EB-1B8B-F948-A245-C21CB2A1F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41E84D-279B-9B4B-A65C-B8DD92FBB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F2F5B-9CE6-BE4E-912E-233120B8E3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97AF6-83E6-B74F-B9B1-2520CD47225F}" type="datetimeFigureOut">
              <a:rPr lang="en-US" smtClean="0"/>
              <a:t>12/6/21</a:t>
            </a:fld>
            <a:endParaRPr lang="en-US"/>
          </a:p>
        </p:txBody>
      </p:sp>
      <p:sp>
        <p:nvSpPr>
          <p:cNvPr id="5" name="Footer Placeholder 4">
            <a:extLst>
              <a:ext uri="{FF2B5EF4-FFF2-40B4-BE49-F238E27FC236}">
                <a16:creationId xmlns:a16="http://schemas.microsoft.com/office/drawing/2014/main" id="{74081CD2-643E-7C48-B3F3-451C72F22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E4D3DB-0A9C-2D42-B182-ED0AACAEF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C0072-17BA-AD45-8154-30E86D892D0F}" type="slidenum">
              <a:rPr lang="en-US" smtClean="0"/>
              <a:t>‹#›</a:t>
            </a:fld>
            <a:endParaRPr lang="en-US"/>
          </a:p>
        </p:txBody>
      </p:sp>
    </p:spTree>
    <p:extLst>
      <p:ext uri="{BB962C8B-B14F-4D97-AF65-F5344CB8AC3E}">
        <p14:creationId xmlns:p14="http://schemas.microsoft.com/office/powerpoint/2010/main" val="4294625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nigmamuseum.com/enigma-compute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nrl.mit.edu/reactor/fission-proces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ewyorker.com/tech/annals-of-technology/remembering-chicago-pile-worlds-first-nuclear-reacto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seattletimes.com/opinion/editorials/hanford-b-reactor-preserving-a-piece-of-the-past-as-a-remind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irandspace.si.edu/exhibitions/enola-ga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ng.mil.ru/en/news_page/country/more.htm?id=12234055@egNews&amp;_print=tru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BF3C-E00F-4E4B-ABAF-CAA4C8D524A9}"/>
              </a:ext>
            </a:extLst>
          </p:cNvPr>
          <p:cNvSpPr>
            <a:spLocks noGrp="1"/>
          </p:cNvSpPr>
          <p:nvPr>
            <p:ph type="ctrTitle"/>
          </p:nvPr>
        </p:nvSpPr>
        <p:spPr>
          <a:xfrm>
            <a:off x="1" y="1024392"/>
            <a:ext cx="5698672" cy="3949700"/>
          </a:xfrm>
        </p:spPr>
        <p:txBody>
          <a:bodyPr>
            <a:normAutofit/>
          </a:bodyPr>
          <a:lstStyle/>
          <a:p>
            <a:r>
              <a:rPr lang="en-US" sz="4000" b="1" dirty="0"/>
              <a:t>The Tech of World War II: The Computer, the B-29 long-range bomber, and the atomic bomb</a:t>
            </a:r>
            <a:br>
              <a:rPr lang="en-US" sz="4000" b="1" dirty="0"/>
            </a:br>
            <a:br>
              <a:rPr lang="en-US" sz="4000" b="1" dirty="0"/>
            </a:br>
            <a:r>
              <a:rPr lang="en-US" sz="4000" b="1" dirty="0"/>
              <a:t>HSTCMP 202 </a:t>
            </a:r>
          </a:p>
        </p:txBody>
      </p:sp>
      <p:pic>
        <p:nvPicPr>
          <p:cNvPr id="1026" name="Picture 2" descr="WW11 Veterans Reunite At Bletchley Park : News Photo">
            <a:extLst>
              <a:ext uri="{FF2B5EF4-FFF2-40B4-BE49-F238E27FC236}">
                <a16:creationId xmlns:a16="http://schemas.microsoft.com/office/drawing/2014/main" id="{6D0E8336-74B0-E94F-9D06-4A186A1CB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555" y="924606"/>
            <a:ext cx="6076104" cy="40494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008B9E-DE7B-894F-B2AE-45D65A7DD668}"/>
              </a:ext>
            </a:extLst>
          </p:cNvPr>
          <p:cNvSpPr txBox="1"/>
          <p:nvPr/>
        </p:nvSpPr>
        <p:spPr>
          <a:xfrm>
            <a:off x="5812971" y="5279571"/>
            <a:ext cx="6085115" cy="1200329"/>
          </a:xfrm>
          <a:prstGeom prst="rect">
            <a:avLst/>
          </a:prstGeom>
          <a:noFill/>
        </p:spPr>
        <p:txBody>
          <a:bodyPr wrap="square" rtlCol="0">
            <a:spAutoFit/>
          </a:bodyPr>
          <a:lstStyle/>
          <a:p>
            <a:r>
              <a:rPr lang="en-US" dirty="0"/>
              <a:t>2017 Bletchley Park reunion. The photographer’s caption reads in part: “World War II veterans who worked at Bletchley Park and its outstations gather for a group picture in front of Bletchley Park Mansion ... (Photo by Jack Taylor/Getty Images)”</a:t>
            </a:r>
          </a:p>
        </p:txBody>
      </p:sp>
    </p:spTree>
    <p:extLst>
      <p:ext uri="{BB962C8B-B14F-4D97-AF65-F5344CB8AC3E}">
        <p14:creationId xmlns:p14="http://schemas.microsoft.com/office/powerpoint/2010/main" val="1300745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6AC0-AC3D-1F4C-A369-B6E56493D19A}"/>
              </a:ext>
            </a:extLst>
          </p:cNvPr>
          <p:cNvSpPr>
            <a:spLocks noGrp="1"/>
          </p:cNvSpPr>
          <p:nvPr>
            <p:ph type="title"/>
          </p:nvPr>
        </p:nvSpPr>
        <p:spPr>
          <a:xfrm>
            <a:off x="9053253" y="365126"/>
            <a:ext cx="5256472" cy="951010"/>
          </a:xfrm>
        </p:spPr>
        <p:txBody>
          <a:bodyPr/>
          <a:lstStyle/>
          <a:p>
            <a:endParaRPr lang="en-US" dirty="0"/>
          </a:p>
        </p:txBody>
      </p:sp>
      <p:sp>
        <p:nvSpPr>
          <p:cNvPr id="3" name="Content Placeholder 2">
            <a:extLst>
              <a:ext uri="{FF2B5EF4-FFF2-40B4-BE49-F238E27FC236}">
                <a16:creationId xmlns:a16="http://schemas.microsoft.com/office/drawing/2014/main" id="{2CE8D55B-51C2-9449-B234-EB8ED6C51471}"/>
              </a:ext>
            </a:extLst>
          </p:cNvPr>
          <p:cNvSpPr>
            <a:spLocks noGrp="1"/>
          </p:cNvSpPr>
          <p:nvPr>
            <p:ph idx="1"/>
          </p:nvPr>
        </p:nvSpPr>
        <p:spPr>
          <a:xfrm>
            <a:off x="166526" y="5537200"/>
            <a:ext cx="11187275" cy="1173163"/>
          </a:xfrm>
        </p:spPr>
        <p:txBody>
          <a:bodyPr>
            <a:normAutofit/>
          </a:bodyPr>
          <a:lstStyle/>
          <a:p>
            <a:pPr marL="0" indent="0">
              <a:buNone/>
            </a:pPr>
            <a:r>
              <a:rPr lang="en-US" sz="2000" dirty="0"/>
              <a:t>(Left) Catherine Duchess of Cambridge with an Enigma cipher machine at the museum at Bletchley Park, northwest of London, 14 May 2019 (Heathcliff O’Malley/AFP via Getty Images)</a:t>
            </a:r>
          </a:p>
          <a:p>
            <a:pPr marL="0" indent="0">
              <a:buNone/>
            </a:pPr>
            <a:r>
              <a:rPr lang="en-US" sz="2000" dirty="0"/>
              <a:t>(Right) an Enigma machine, Museo </a:t>
            </a:r>
            <a:r>
              <a:rPr lang="en-US" sz="2000" dirty="0" err="1"/>
              <a:t>scienza</a:t>
            </a:r>
            <a:r>
              <a:rPr lang="en-US" sz="2000" dirty="0"/>
              <a:t> e </a:t>
            </a:r>
            <a:r>
              <a:rPr lang="en-US" sz="2000" dirty="0" err="1"/>
              <a:t>tecnologia</a:t>
            </a:r>
            <a:r>
              <a:rPr lang="en-US" sz="2000" dirty="0"/>
              <a:t> Milano, Italy (via Wikimedia) </a:t>
            </a:r>
          </a:p>
        </p:txBody>
      </p:sp>
      <p:pic>
        <p:nvPicPr>
          <p:cNvPr id="5122" name="Picture 2" descr="*-BRITAIN-ROYALS-WWII : News Photo">
            <a:extLst>
              <a:ext uri="{FF2B5EF4-FFF2-40B4-BE49-F238E27FC236}">
                <a16:creationId xmlns:a16="http://schemas.microsoft.com/office/drawing/2014/main" id="{7E2D8D27-8D39-8D44-8D35-B31B389FF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6" y="365125"/>
            <a:ext cx="6834709" cy="45550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AEFBE80-B7F5-2544-9178-964FC87F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715" y="147637"/>
            <a:ext cx="4506759" cy="492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3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AFBDAC-7454-2A47-B44C-6D7CF5ACDAED}"/>
              </a:ext>
            </a:extLst>
          </p:cNvPr>
          <p:cNvSpPr>
            <a:spLocks noGrp="1"/>
          </p:cNvSpPr>
          <p:nvPr>
            <p:ph idx="1"/>
          </p:nvPr>
        </p:nvSpPr>
        <p:spPr>
          <a:xfrm>
            <a:off x="186267" y="6112933"/>
            <a:ext cx="7128933" cy="745067"/>
          </a:xfrm>
        </p:spPr>
        <p:txBody>
          <a:bodyPr/>
          <a:lstStyle/>
          <a:p>
            <a:pPr marL="0" indent="0">
              <a:buNone/>
            </a:pPr>
            <a:r>
              <a:rPr lang="en-US" dirty="0"/>
              <a:t>Courtesy </a:t>
            </a:r>
            <a:r>
              <a:rPr lang="en-US" dirty="0" err="1">
                <a:hlinkClick r:id="rId2"/>
              </a:rPr>
              <a:t>enigmamuseum.com</a:t>
            </a:r>
            <a:r>
              <a:rPr lang="en-US" dirty="0">
                <a:hlinkClick r:id="rId2"/>
              </a:rPr>
              <a:t>  </a:t>
            </a:r>
            <a:endParaRPr lang="en-US" dirty="0"/>
          </a:p>
        </p:txBody>
      </p:sp>
      <p:pic>
        <p:nvPicPr>
          <p:cNvPr id="6146" name="Picture 2" descr="Enigma wiring diagram">
            <a:extLst>
              <a:ext uri="{FF2B5EF4-FFF2-40B4-BE49-F238E27FC236}">
                <a16:creationId xmlns:a16="http://schemas.microsoft.com/office/drawing/2014/main" id="{A6AACE45-5DEE-CE42-938D-89874905C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22250"/>
            <a:ext cx="7620000" cy="577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452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A969-567D-3049-882A-98A82CB46C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8E7E3E-55DE-FD41-AE68-DE05B16A980E}"/>
              </a:ext>
            </a:extLst>
          </p:cNvPr>
          <p:cNvSpPr>
            <a:spLocks noGrp="1"/>
          </p:cNvSpPr>
          <p:nvPr>
            <p:ph idx="1"/>
          </p:nvPr>
        </p:nvSpPr>
        <p:spPr>
          <a:xfrm>
            <a:off x="8980841" y="3936999"/>
            <a:ext cx="3211159" cy="1325563"/>
          </a:xfrm>
        </p:spPr>
        <p:txBody>
          <a:bodyPr>
            <a:normAutofit fontScale="92500" lnSpcReduction="20000"/>
          </a:bodyPr>
          <a:lstStyle/>
          <a:p>
            <a:pPr marL="0" indent="0">
              <a:buNone/>
            </a:pPr>
            <a:r>
              <a:rPr lang="en-US" dirty="0"/>
              <a:t>Cryptographers at work, Hut 6, Bletchley Park, October 1943. (Getty) </a:t>
            </a:r>
          </a:p>
        </p:txBody>
      </p:sp>
      <p:pic>
        <p:nvPicPr>
          <p:cNvPr id="7170" name="Picture 2" descr="Code-breaking at Bletchley Park, 1943. : News Photo">
            <a:extLst>
              <a:ext uri="{FF2B5EF4-FFF2-40B4-BE49-F238E27FC236}">
                <a16:creationId xmlns:a16="http://schemas.microsoft.com/office/drawing/2014/main" id="{DA9ECE8D-BD96-D34D-A8E3-F9D71D8D2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5912"/>
            <a:ext cx="8007174"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0D19-E15D-BA4F-86E6-0FC3BDCBCE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CAAE7F-A9FB-BF40-82D4-438F33B320E1}"/>
              </a:ext>
            </a:extLst>
          </p:cNvPr>
          <p:cNvSpPr>
            <a:spLocks noGrp="1"/>
          </p:cNvSpPr>
          <p:nvPr>
            <p:ph idx="1"/>
          </p:nvPr>
        </p:nvSpPr>
        <p:spPr>
          <a:xfrm>
            <a:off x="0" y="5401733"/>
            <a:ext cx="6290205" cy="2130955"/>
          </a:xfrm>
        </p:spPr>
        <p:txBody>
          <a:bodyPr/>
          <a:lstStyle/>
          <a:p>
            <a:pPr marL="0" indent="0">
              <a:buNone/>
            </a:pPr>
            <a:r>
              <a:rPr lang="en-US" dirty="0"/>
              <a:t>Hut 3 priority team, Bletchley Park, at work. October, 1943. (Getty) </a:t>
            </a:r>
          </a:p>
        </p:txBody>
      </p:sp>
      <p:pic>
        <p:nvPicPr>
          <p:cNvPr id="8194" name="Picture 2" descr="Code-breaking personnel at Bletchley Park, 1943. : News Photo">
            <a:extLst>
              <a:ext uri="{FF2B5EF4-FFF2-40B4-BE49-F238E27FC236}">
                <a16:creationId xmlns:a16="http://schemas.microsoft.com/office/drawing/2014/main" id="{5967953C-22C7-5343-8EF6-7C09308F6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96" y="209813"/>
            <a:ext cx="5875809" cy="46566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de-breaking at Bletchley Park, 1943. : News Photo">
            <a:extLst>
              <a:ext uri="{FF2B5EF4-FFF2-40B4-BE49-F238E27FC236}">
                <a16:creationId xmlns:a16="http://schemas.microsoft.com/office/drawing/2014/main" id="{EC18E468-B481-AE45-BAFE-40A051AA7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009" y="365125"/>
            <a:ext cx="5451546"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55B558A-022A-DA46-A82E-119EC55B13D9}"/>
              </a:ext>
            </a:extLst>
          </p:cNvPr>
          <p:cNvSpPr txBox="1">
            <a:spLocks/>
          </p:cNvSpPr>
          <p:nvPr/>
        </p:nvSpPr>
        <p:spPr>
          <a:xfrm>
            <a:off x="6714010" y="5080001"/>
            <a:ext cx="5451546" cy="1412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Hut 6 registration room, Bletchley Park, October, 1943. (Getty) </a:t>
            </a:r>
          </a:p>
        </p:txBody>
      </p:sp>
    </p:spTree>
    <p:extLst>
      <p:ext uri="{BB962C8B-B14F-4D97-AF65-F5344CB8AC3E}">
        <p14:creationId xmlns:p14="http://schemas.microsoft.com/office/powerpoint/2010/main" val="2317743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670E-9874-654A-9F15-976D024306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924E99-D549-884E-B082-D09E1BF9BAFC}"/>
              </a:ext>
            </a:extLst>
          </p:cNvPr>
          <p:cNvSpPr>
            <a:spLocks noGrp="1"/>
          </p:cNvSpPr>
          <p:nvPr>
            <p:ph idx="1"/>
          </p:nvPr>
        </p:nvSpPr>
        <p:spPr>
          <a:xfrm>
            <a:off x="10007599" y="1964267"/>
            <a:ext cx="2184401" cy="4212695"/>
          </a:xfrm>
        </p:spPr>
        <p:txBody>
          <a:bodyPr/>
          <a:lstStyle/>
          <a:p>
            <a:pPr marL="0" indent="0">
              <a:buNone/>
            </a:pPr>
            <a:r>
              <a:rPr lang="en-US" dirty="0"/>
              <a:t>The rebuilt Colossus computer, first programmable electronic computer (Jack Taylor/Getty)</a:t>
            </a:r>
          </a:p>
        </p:txBody>
      </p:sp>
      <p:pic>
        <p:nvPicPr>
          <p:cNvPr id="9218" name="Picture 2" descr="Veteran Code-breakers Show How They Broke Hitler's Wartime Codes : News Photo">
            <a:extLst>
              <a:ext uri="{FF2B5EF4-FFF2-40B4-BE49-F238E27FC236}">
                <a16:creationId xmlns:a16="http://schemas.microsoft.com/office/drawing/2014/main" id="{730A3874-9441-8940-A88E-8433BA92B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86" y="233363"/>
            <a:ext cx="891127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83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33A33-FA2C-7C40-AEE6-74965BDD64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04B39E-A8A8-6749-B8DE-2DB92B6F2FD4}"/>
              </a:ext>
            </a:extLst>
          </p:cNvPr>
          <p:cNvSpPr>
            <a:spLocks noGrp="1"/>
          </p:cNvSpPr>
          <p:nvPr>
            <p:ph idx="1"/>
          </p:nvPr>
        </p:nvSpPr>
        <p:spPr>
          <a:xfrm>
            <a:off x="9482666" y="1456267"/>
            <a:ext cx="2709333" cy="4720695"/>
          </a:xfrm>
        </p:spPr>
        <p:txBody>
          <a:bodyPr/>
          <a:lstStyle/>
          <a:p>
            <a:pPr marL="0" indent="0">
              <a:buNone/>
            </a:pPr>
            <a:r>
              <a:rPr lang="en-US" dirty="0"/>
              <a:t>WRNS (Women’s Royal Naval Service) a women’s auxiliary (technically civilians) operating Colossus, 1943, at Bletchley Park.</a:t>
            </a:r>
          </a:p>
        </p:txBody>
      </p:sp>
      <p:pic>
        <p:nvPicPr>
          <p:cNvPr id="10242" name="Picture 2" descr="Wrens operating the Colossus computer, 1943. : News Photo">
            <a:extLst>
              <a:ext uri="{FF2B5EF4-FFF2-40B4-BE49-F238E27FC236}">
                <a16:creationId xmlns:a16="http://schemas.microsoft.com/office/drawing/2014/main" id="{6622ACAF-E260-1C43-8523-09C1C7092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557432"/>
            <a:ext cx="8340725" cy="556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3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F96B-0437-AF40-9133-AA8108087C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DDE1FF-BC2E-EE4F-B700-660C03DE05FB}"/>
              </a:ext>
            </a:extLst>
          </p:cNvPr>
          <p:cNvSpPr>
            <a:spLocks noGrp="1"/>
          </p:cNvSpPr>
          <p:nvPr>
            <p:ph idx="1"/>
          </p:nvPr>
        </p:nvSpPr>
        <p:spPr>
          <a:xfrm>
            <a:off x="6722532" y="4351867"/>
            <a:ext cx="4631267" cy="1825096"/>
          </a:xfrm>
        </p:spPr>
        <p:txBody>
          <a:bodyPr/>
          <a:lstStyle/>
          <a:p>
            <a:pPr marL="0" indent="0">
              <a:buNone/>
            </a:pPr>
            <a:r>
              <a:rPr lang="en-US" dirty="0"/>
              <a:t>Alan Turing (Britannica) </a:t>
            </a:r>
          </a:p>
        </p:txBody>
      </p:sp>
      <p:pic>
        <p:nvPicPr>
          <p:cNvPr id="5" name="Picture 2" descr="Alan Turing | Biography, Facts, &amp; Education | Britannica">
            <a:extLst>
              <a:ext uri="{FF2B5EF4-FFF2-40B4-BE49-F238E27FC236}">
                <a16:creationId xmlns:a16="http://schemas.microsoft.com/office/drawing/2014/main" id="{05A34328-2E86-1541-8B05-BED1FB61F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858" y="0"/>
            <a:ext cx="4862142"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33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276E-1FA6-8041-8316-41697D124D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D87CCC-9EAD-E348-AE77-20D720D1D232}"/>
              </a:ext>
            </a:extLst>
          </p:cNvPr>
          <p:cNvSpPr>
            <a:spLocks noGrp="1"/>
          </p:cNvSpPr>
          <p:nvPr>
            <p:ph idx="1"/>
          </p:nvPr>
        </p:nvSpPr>
        <p:spPr/>
        <p:txBody>
          <a:bodyPr/>
          <a:lstStyle/>
          <a:p>
            <a:pPr marL="0" indent="0">
              <a:buNone/>
            </a:pPr>
            <a:r>
              <a:rPr lang="en-US" b="1" dirty="0"/>
              <a:t>Strategic bombing </a:t>
            </a:r>
            <a:r>
              <a:rPr lang="en-US" dirty="0"/>
              <a:t>(distinguished form tactical bombing, which is air power in support of troops or naval operations) is air power on its own, not in conjunction with troops or naval operations, deployed against cities and industries with the dual purpose of damaging the enemy’s economy and civilian morale. Concept arises in WWI and is elaborated after WWI, before WWII. (</a:t>
            </a:r>
            <a:r>
              <a:rPr lang="en-US" dirty="0" err="1"/>
              <a:t>Garon</a:t>
            </a:r>
            <a:r>
              <a:rPr lang="en-US" dirty="0"/>
              <a:t>, “On the Transnational…,” 240)</a:t>
            </a:r>
          </a:p>
          <a:p>
            <a:pPr marL="0" indent="0">
              <a:buNone/>
            </a:pPr>
            <a:endParaRPr lang="en-US" dirty="0"/>
          </a:p>
        </p:txBody>
      </p:sp>
    </p:spTree>
    <p:extLst>
      <p:ext uri="{BB962C8B-B14F-4D97-AF65-F5344CB8AC3E}">
        <p14:creationId xmlns:p14="http://schemas.microsoft.com/office/powerpoint/2010/main" val="1380068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E9F2-EE82-7C48-BD60-AC85288B9F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5C15B8-B345-A946-970C-2D91718B4BCC}"/>
              </a:ext>
            </a:extLst>
          </p:cNvPr>
          <p:cNvSpPr>
            <a:spLocks noGrp="1"/>
          </p:cNvSpPr>
          <p:nvPr>
            <p:ph idx="1"/>
          </p:nvPr>
        </p:nvSpPr>
        <p:spPr/>
        <p:txBody>
          <a:bodyPr/>
          <a:lstStyle/>
          <a:p>
            <a:pPr marL="0" indent="0">
              <a:buNone/>
            </a:pPr>
            <a:r>
              <a:rPr lang="en-US" dirty="0"/>
              <a:t>1921, Giulio </a:t>
            </a:r>
            <a:r>
              <a:rPr lang="en-US" dirty="0" err="1"/>
              <a:t>Douhet</a:t>
            </a:r>
            <a:r>
              <a:rPr lang="en-US" dirty="0"/>
              <a:t>, Italian, former air corps officer, </a:t>
            </a:r>
            <a:r>
              <a:rPr lang="en-US" i="1" dirty="0"/>
              <a:t>The Command of the Air</a:t>
            </a:r>
            <a:r>
              <a:rPr lang="en-US" dirty="0"/>
              <a:t>, writes: WWI created a new kind of war, a total one – “the entire population and all the resources of a nation are sucked into the maw of war.” Air power makes the battlefield everywhere, and “all of their citizens will become combatants, since all of them will be exposed to the aerial offensives of the enemy.” (quoted in </a:t>
            </a:r>
            <a:r>
              <a:rPr lang="en-US" dirty="0" err="1"/>
              <a:t>Garon</a:t>
            </a:r>
            <a:r>
              <a:rPr lang="en-US" dirty="0"/>
              <a:t>, “On the Transnational,” 240)</a:t>
            </a:r>
          </a:p>
          <a:p>
            <a:pPr marL="0" indent="0">
              <a:buNone/>
            </a:pPr>
            <a:endParaRPr lang="en-US" dirty="0"/>
          </a:p>
        </p:txBody>
      </p:sp>
    </p:spTree>
    <p:extLst>
      <p:ext uri="{BB962C8B-B14F-4D97-AF65-F5344CB8AC3E}">
        <p14:creationId xmlns:p14="http://schemas.microsoft.com/office/powerpoint/2010/main" val="34823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037B-06CF-1342-96AB-779D66A88C93}"/>
              </a:ext>
            </a:extLst>
          </p:cNvPr>
          <p:cNvSpPr>
            <a:spLocks noGrp="1"/>
          </p:cNvSpPr>
          <p:nvPr>
            <p:ph type="title"/>
          </p:nvPr>
        </p:nvSpPr>
        <p:spPr>
          <a:xfrm>
            <a:off x="8484242" y="365125"/>
            <a:ext cx="2869557" cy="4248351"/>
          </a:xfrm>
        </p:spPr>
        <p:txBody>
          <a:bodyPr>
            <a:noAutofit/>
          </a:bodyPr>
          <a:lstStyle/>
          <a:p>
            <a:r>
              <a:rPr lang="en-US" sz="1500" b="1" dirty="0"/>
              <a:t>Nuclear fission and a chain reaction </a:t>
            </a:r>
            <a:r>
              <a:rPr lang="en-US" sz="1500" dirty="0"/>
              <a:t>– fission is splitting the atom, by means of bombarding it with other particles – this is done by putting a lot of naturally unstable atoms next to one another – they emit particles that split neighboring atoms. What you get is a lot of particle emitting – splitting of atoms – this is called a chain reaction. It gives off energy in the form of light and heat. If the chain reaction is kept small-scale – that is, if you don’t let the atoms really get shaking in there and splitting like crazy – you can have a nuclear reactor for energy. Like, make electricity! But if you let the reaction get going you can have a nuclear bomb. </a:t>
            </a:r>
            <a:br>
              <a:rPr lang="en-US" sz="1500" dirty="0"/>
            </a:br>
            <a:endParaRPr lang="en-US" sz="1500" dirty="0"/>
          </a:p>
        </p:txBody>
      </p:sp>
      <p:sp>
        <p:nvSpPr>
          <p:cNvPr id="3" name="Content Placeholder 2">
            <a:extLst>
              <a:ext uri="{FF2B5EF4-FFF2-40B4-BE49-F238E27FC236}">
                <a16:creationId xmlns:a16="http://schemas.microsoft.com/office/drawing/2014/main" id="{6808BDD6-5477-4247-A5AA-BFCBADF8FCE6}"/>
              </a:ext>
            </a:extLst>
          </p:cNvPr>
          <p:cNvSpPr>
            <a:spLocks noGrp="1"/>
          </p:cNvSpPr>
          <p:nvPr>
            <p:ph idx="1"/>
          </p:nvPr>
        </p:nvSpPr>
        <p:spPr>
          <a:xfrm>
            <a:off x="1203768" y="5359077"/>
            <a:ext cx="10150032" cy="817885"/>
          </a:xfrm>
        </p:spPr>
        <p:txBody>
          <a:bodyPr/>
          <a:lstStyle/>
          <a:p>
            <a:pPr marL="0" indent="0">
              <a:buNone/>
            </a:pPr>
            <a:r>
              <a:rPr lang="en-US" dirty="0">
                <a:hlinkClick r:id="rId2"/>
              </a:rPr>
              <a:t>Source of image.</a:t>
            </a:r>
            <a:endParaRPr lang="en-US" dirty="0"/>
          </a:p>
        </p:txBody>
      </p:sp>
      <p:pic>
        <p:nvPicPr>
          <p:cNvPr id="1026" name="Picture 2" descr="The Fission Process | MIT Nuclear Reactor Laboratory">
            <a:extLst>
              <a:ext uri="{FF2B5EF4-FFF2-40B4-BE49-F238E27FC236}">
                <a16:creationId xmlns:a16="http://schemas.microsoft.com/office/drawing/2014/main" id="{A7470FDD-9013-9E4D-9168-83D4DE038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85" y="917776"/>
            <a:ext cx="73914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7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0104-619C-0645-9665-D3A0C66A589B}"/>
              </a:ext>
            </a:extLst>
          </p:cNvPr>
          <p:cNvSpPr>
            <a:spLocks noGrp="1"/>
          </p:cNvSpPr>
          <p:nvPr>
            <p:ph type="title"/>
          </p:nvPr>
        </p:nvSpPr>
        <p:spPr>
          <a:xfrm>
            <a:off x="6803572" y="365124"/>
            <a:ext cx="4550228" cy="6188075"/>
          </a:xfrm>
          <a:ln>
            <a:solidFill>
              <a:schemeClr val="tx1"/>
            </a:solidFill>
          </a:ln>
        </p:spPr>
        <p:txBody>
          <a:bodyPr>
            <a:noAutofit/>
          </a:bodyPr>
          <a:lstStyle/>
          <a:p>
            <a:br>
              <a:rPr lang="en-US" sz="1600" dirty="0"/>
            </a:br>
            <a:br>
              <a:rPr lang="en-US" sz="1600" dirty="0"/>
            </a:br>
            <a:endParaRPr lang="en-US" sz="1600" dirty="0"/>
          </a:p>
        </p:txBody>
      </p:sp>
      <p:sp>
        <p:nvSpPr>
          <p:cNvPr id="3" name="Content Placeholder 2">
            <a:extLst>
              <a:ext uri="{FF2B5EF4-FFF2-40B4-BE49-F238E27FC236}">
                <a16:creationId xmlns:a16="http://schemas.microsoft.com/office/drawing/2014/main" id="{CF2A8F5E-564A-0343-8190-4AFC97E35DB5}"/>
              </a:ext>
            </a:extLst>
          </p:cNvPr>
          <p:cNvSpPr>
            <a:spLocks noGrp="1"/>
          </p:cNvSpPr>
          <p:nvPr>
            <p:ph idx="1"/>
          </p:nvPr>
        </p:nvSpPr>
        <p:spPr>
          <a:xfrm>
            <a:off x="250372" y="185057"/>
            <a:ext cx="6064704" cy="5991906"/>
          </a:xfrm>
        </p:spPr>
        <p:txBody>
          <a:bodyPr/>
          <a:lstStyle/>
          <a:p>
            <a:pPr marL="0" indent="0">
              <a:buNone/>
            </a:pPr>
            <a:r>
              <a:rPr lang="en-US" i="1" dirty="0"/>
              <a:t>Did technology change the course of the war? Or did the war change the course of technology? </a:t>
            </a:r>
            <a:endParaRPr lang="en-US" dirty="0"/>
          </a:p>
          <a:p>
            <a:pPr marL="514350" indent="-514350">
              <a:buAutoNum type="arabicPeriod"/>
            </a:pPr>
            <a:endParaRPr lang="en-US" dirty="0"/>
          </a:p>
          <a:p>
            <a:pPr marL="514350" indent="-514350">
              <a:buAutoNum type="arabicPeriod"/>
            </a:pPr>
            <a:r>
              <a:rPr lang="en-US" dirty="0"/>
              <a:t>The computer &amp; code breaking – code breaking happened mostly without it. </a:t>
            </a:r>
          </a:p>
          <a:p>
            <a:pPr marL="514350" indent="-514350">
              <a:buAutoNum type="arabicPeriod"/>
            </a:pPr>
            <a:r>
              <a:rPr lang="en-US" dirty="0"/>
              <a:t>Strategic bombing, the B-29 bomber, and the atomic bomb </a:t>
            </a:r>
          </a:p>
        </p:txBody>
      </p:sp>
      <p:sp>
        <p:nvSpPr>
          <p:cNvPr id="4" name="TextBox 3">
            <a:extLst>
              <a:ext uri="{FF2B5EF4-FFF2-40B4-BE49-F238E27FC236}">
                <a16:creationId xmlns:a16="http://schemas.microsoft.com/office/drawing/2014/main" id="{630DA164-178E-CE41-B620-6DF963F0B1A1}"/>
              </a:ext>
            </a:extLst>
          </p:cNvPr>
          <p:cNvSpPr txBox="1"/>
          <p:nvPr/>
        </p:nvSpPr>
        <p:spPr>
          <a:xfrm>
            <a:off x="6966858" y="838201"/>
            <a:ext cx="3973286" cy="4247317"/>
          </a:xfrm>
          <a:prstGeom prst="rect">
            <a:avLst/>
          </a:prstGeom>
          <a:noFill/>
        </p:spPr>
        <p:txBody>
          <a:bodyPr wrap="square" rtlCol="0">
            <a:spAutoFit/>
          </a:bodyPr>
          <a:lstStyle/>
          <a:p>
            <a:r>
              <a:rPr lang="en-US" dirty="0"/>
              <a:t>Signals intelligence</a:t>
            </a:r>
          </a:p>
          <a:p>
            <a:endParaRPr lang="en-US" dirty="0"/>
          </a:p>
          <a:p>
            <a:r>
              <a:rPr lang="en-US" dirty="0"/>
              <a:t>Bletchley Park (UK)</a:t>
            </a:r>
          </a:p>
          <a:p>
            <a:endParaRPr lang="en-US" dirty="0"/>
          </a:p>
          <a:p>
            <a:r>
              <a:rPr lang="en-US" dirty="0"/>
              <a:t>Enigma machine </a:t>
            </a:r>
          </a:p>
          <a:p>
            <a:endParaRPr lang="en-US" dirty="0"/>
          </a:p>
          <a:p>
            <a:r>
              <a:rPr lang="en-US" dirty="0"/>
              <a:t>Richard Sorge </a:t>
            </a:r>
          </a:p>
          <a:p>
            <a:endParaRPr lang="en-US" dirty="0"/>
          </a:p>
          <a:p>
            <a:r>
              <a:rPr lang="en-US" dirty="0"/>
              <a:t>Alan Turing </a:t>
            </a:r>
          </a:p>
          <a:p>
            <a:endParaRPr lang="en-US" dirty="0"/>
          </a:p>
          <a:p>
            <a:r>
              <a:rPr lang="en-US" dirty="0"/>
              <a:t>Colossus </a:t>
            </a:r>
          </a:p>
          <a:p>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333366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B5DD9-54B5-A946-83FE-5237EF7C168C}"/>
              </a:ext>
            </a:extLst>
          </p:cNvPr>
          <p:cNvSpPr>
            <a:spLocks noGrp="1"/>
          </p:cNvSpPr>
          <p:nvPr>
            <p:ph idx="1"/>
          </p:nvPr>
        </p:nvSpPr>
        <p:spPr>
          <a:xfrm>
            <a:off x="838200" y="508000"/>
            <a:ext cx="3513667" cy="5668963"/>
          </a:xfrm>
        </p:spPr>
        <p:txBody>
          <a:bodyPr>
            <a:normAutofit fontScale="92500" lnSpcReduction="20000"/>
          </a:bodyPr>
          <a:lstStyle/>
          <a:p>
            <a:pPr marL="0" indent="0">
              <a:buNone/>
            </a:pPr>
            <a:r>
              <a:rPr lang="en-US" dirty="0"/>
              <a:t>The first people-made chain reactions were pretty darn low-tech, by our standards. In a nutshell: enrich uranium to get an unstable isotope, squish it together surrounded by graphite – chain reaction. </a:t>
            </a:r>
          </a:p>
          <a:p>
            <a:pPr marL="0" indent="0">
              <a:buNone/>
            </a:pPr>
            <a:endParaRPr lang="en-US" dirty="0"/>
          </a:p>
          <a:p>
            <a:pPr marL="0" indent="0">
              <a:buNone/>
            </a:pPr>
            <a:r>
              <a:rPr lang="en-US" dirty="0"/>
              <a:t>The first “pile” (later, reactor) was built and successfully activated 1942, the University of Chicago pile, pictured here, via </a:t>
            </a:r>
            <a:r>
              <a:rPr lang="en-US" i="1" dirty="0">
                <a:hlinkClick r:id="rId2"/>
              </a:rPr>
              <a:t>The New Yorker</a:t>
            </a:r>
            <a:r>
              <a:rPr lang="en-US" dirty="0"/>
              <a:t>. </a:t>
            </a:r>
          </a:p>
        </p:txBody>
      </p:sp>
      <p:pic>
        <p:nvPicPr>
          <p:cNvPr id="5" name="Picture 4">
            <a:extLst>
              <a:ext uri="{FF2B5EF4-FFF2-40B4-BE49-F238E27FC236}">
                <a16:creationId xmlns:a16="http://schemas.microsoft.com/office/drawing/2014/main" id="{C7685783-BFFD-7342-A266-23BC4E414663}"/>
              </a:ext>
            </a:extLst>
          </p:cNvPr>
          <p:cNvPicPr>
            <a:picLocks noChangeAspect="1"/>
          </p:cNvPicPr>
          <p:nvPr/>
        </p:nvPicPr>
        <p:blipFill>
          <a:blip r:embed="rId3"/>
          <a:stretch>
            <a:fillRect/>
          </a:stretch>
        </p:blipFill>
        <p:spPr>
          <a:xfrm>
            <a:off x="4483100" y="206375"/>
            <a:ext cx="7708900" cy="6286500"/>
          </a:xfrm>
          <a:prstGeom prst="rect">
            <a:avLst/>
          </a:prstGeom>
        </p:spPr>
      </p:pic>
    </p:spTree>
    <p:extLst>
      <p:ext uri="{BB962C8B-B14F-4D97-AF65-F5344CB8AC3E}">
        <p14:creationId xmlns:p14="http://schemas.microsoft.com/office/powerpoint/2010/main" val="279578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2B243-AC84-9141-A02F-5EF1AD564043}"/>
              </a:ext>
            </a:extLst>
          </p:cNvPr>
          <p:cNvSpPr>
            <a:spLocks noGrp="1"/>
          </p:cNvSpPr>
          <p:nvPr>
            <p:ph idx="1"/>
          </p:nvPr>
        </p:nvSpPr>
        <p:spPr>
          <a:xfrm>
            <a:off x="660399" y="524933"/>
            <a:ext cx="5621867" cy="5652029"/>
          </a:xfrm>
        </p:spPr>
        <p:txBody>
          <a:bodyPr>
            <a:normAutofit fontScale="85000" lnSpcReduction="20000"/>
          </a:bodyPr>
          <a:lstStyle/>
          <a:p>
            <a:pPr marL="0" indent="0">
              <a:buNone/>
            </a:pPr>
            <a:r>
              <a:rPr lang="en-US" dirty="0"/>
              <a:t>The Manhattan Project, an enormous government program that cost 2 billion dollars and employed 125,000 people at several giant facilities scattered across the U.S., included an elaborate plant at Hanford, WA for making plutonium </a:t>
            </a:r>
          </a:p>
          <a:p>
            <a:pPr marL="0" indent="0">
              <a:buNone/>
            </a:pPr>
            <a:endParaRPr lang="en-US" dirty="0"/>
          </a:p>
          <a:p>
            <a:pPr marL="0" indent="0">
              <a:buNone/>
            </a:pPr>
            <a:r>
              <a:rPr lang="en-US" dirty="0"/>
              <a:t>The Hanford site, which after ‘45 was used for Cold War nuclear weapons production quickly became the home of lots of dangerous toxic material and is to this day. </a:t>
            </a:r>
          </a:p>
          <a:p>
            <a:pPr marL="0" indent="0">
              <a:buNone/>
            </a:pPr>
            <a:endParaRPr lang="en-US" dirty="0"/>
          </a:p>
          <a:p>
            <a:pPr marL="0" indent="0">
              <a:buNone/>
            </a:pPr>
            <a:r>
              <a:rPr lang="en-US" dirty="0"/>
              <a:t>Hanford B reactor, pictured in 2015, </a:t>
            </a:r>
            <a:r>
              <a:rPr lang="en-US" i="1" dirty="0">
                <a:hlinkClick r:id="rId2"/>
              </a:rPr>
              <a:t>Seattle Times </a:t>
            </a:r>
            <a:r>
              <a:rPr lang="en-US" i="1" dirty="0"/>
              <a:t>: ‘</a:t>
            </a:r>
            <a:r>
              <a:rPr lang="en-US" dirty="0"/>
              <a:t>Hanford B Reactor Facility manager Kevin Haggerty explains in October the reactor’s front face containing 2004 processing tubes that were loaded with uranium fuel. </a:t>
            </a:r>
            <a:r>
              <a:rPr lang="en-US" i="1" dirty="0"/>
              <a:t>”</a:t>
            </a:r>
          </a:p>
          <a:p>
            <a:pPr marL="0" indent="0">
              <a:buNone/>
            </a:pPr>
            <a:endParaRPr lang="en-US" dirty="0"/>
          </a:p>
          <a:p>
            <a:pPr marL="0" indent="0">
              <a:buNone/>
            </a:pPr>
            <a:endParaRPr lang="en-US" dirty="0"/>
          </a:p>
        </p:txBody>
      </p:sp>
      <p:pic>
        <p:nvPicPr>
          <p:cNvPr id="2050" name="Picture 2" descr="Hanford B Reactor Facility manager Kevin Haggerty explains in October the reactor’s front face containing 2004 processing tubes that were loaded with uranium fuel.  (Mike Siegel/The Seattle Times)">
            <a:extLst>
              <a:ext uri="{FF2B5EF4-FFF2-40B4-BE49-F238E27FC236}">
                <a16:creationId xmlns:a16="http://schemas.microsoft.com/office/drawing/2014/main" id="{38D2ECF5-725F-FE4C-8377-C0CDB096A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416" y="0"/>
            <a:ext cx="4862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1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4D27-341A-BA4A-A7BE-38C8AF3337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FE6958-E423-FA47-A3D1-6CB0A600286C}"/>
              </a:ext>
            </a:extLst>
          </p:cNvPr>
          <p:cNvSpPr>
            <a:spLocks noGrp="1"/>
          </p:cNvSpPr>
          <p:nvPr>
            <p:ph idx="1"/>
          </p:nvPr>
        </p:nvSpPr>
        <p:spPr>
          <a:xfrm>
            <a:off x="838200" y="5853112"/>
            <a:ext cx="10515600" cy="639763"/>
          </a:xfrm>
        </p:spPr>
        <p:txBody>
          <a:bodyPr/>
          <a:lstStyle/>
          <a:p>
            <a:pPr marL="0" indent="0">
              <a:buNone/>
            </a:pPr>
            <a:r>
              <a:rPr lang="en-US" dirty="0"/>
              <a:t>Further reading -- books on Hanford by UW faculty and students! </a:t>
            </a:r>
          </a:p>
        </p:txBody>
      </p:sp>
      <p:pic>
        <p:nvPicPr>
          <p:cNvPr id="3076" name="Picture 4">
            <a:extLst>
              <a:ext uri="{FF2B5EF4-FFF2-40B4-BE49-F238E27FC236}">
                <a16:creationId xmlns:a16="http://schemas.microsoft.com/office/drawing/2014/main" id="{F6CCE1DA-DE85-8B43-A9D3-7DFE521CE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25" y="365125"/>
            <a:ext cx="3079662" cy="4614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88524FC-3042-2A45-BF6C-C5477FB4E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173" y="0"/>
            <a:ext cx="3732244" cy="559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24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6819-09BD-3C44-A483-A19889D4EEA6}"/>
              </a:ext>
            </a:extLst>
          </p:cNvPr>
          <p:cNvSpPr>
            <a:spLocks noGrp="1"/>
          </p:cNvSpPr>
          <p:nvPr>
            <p:ph type="title"/>
          </p:nvPr>
        </p:nvSpPr>
        <p:spPr>
          <a:xfrm>
            <a:off x="601135" y="1879600"/>
            <a:ext cx="2091266" cy="4402375"/>
          </a:xfrm>
        </p:spPr>
        <p:txBody>
          <a:bodyPr>
            <a:normAutofit/>
          </a:bodyPr>
          <a:lstStyle/>
          <a:p>
            <a:r>
              <a:rPr lang="en-US" sz="2200" dirty="0"/>
              <a:t>A recent photo of the Enola Gay at the Smithsonian Air and Space Museum, </a:t>
            </a:r>
            <a:r>
              <a:rPr lang="en-US" sz="2200" dirty="0" err="1"/>
              <a:t>Udvar</a:t>
            </a:r>
            <a:r>
              <a:rPr lang="en-US" sz="2200" dirty="0"/>
              <a:t>-Hazy center, </a:t>
            </a:r>
            <a:r>
              <a:rPr lang="en-US" sz="2200" b="1" dirty="0"/>
              <a:t>Northern Virginia </a:t>
            </a:r>
            <a:r>
              <a:rPr lang="en-US" sz="2200" dirty="0"/>
              <a:t>(near Dulles Airport) (</a:t>
            </a:r>
            <a:r>
              <a:rPr lang="en-US" sz="2200" dirty="0">
                <a:hlinkClick r:id="rId2"/>
              </a:rPr>
              <a:t>Smithsonian</a:t>
            </a:r>
            <a:r>
              <a:rPr lang="en-US" sz="2200" dirty="0"/>
              <a:t>)</a:t>
            </a:r>
          </a:p>
        </p:txBody>
      </p:sp>
      <p:pic>
        <p:nvPicPr>
          <p:cNvPr id="5" name="Content Placeholder 4">
            <a:extLst>
              <a:ext uri="{FF2B5EF4-FFF2-40B4-BE49-F238E27FC236}">
                <a16:creationId xmlns:a16="http://schemas.microsoft.com/office/drawing/2014/main" id="{7F127A24-24C8-5249-ADD1-270C0406F90E}"/>
              </a:ext>
            </a:extLst>
          </p:cNvPr>
          <p:cNvPicPr>
            <a:picLocks noGrp="1" noChangeAspect="1"/>
          </p:cNvPicPr>
          <p:nvPr>
            <p:ph idx="1"/>
          </p:nvPr>
        </p:nvPicPr>
        <p:blipFill>
          <a:blip r:embed="rId3"/>
          <a:stretch>
            <a:fillRect/>
          </a:stretch>
        </p:blipFill>
        <p:spPr>
          <a:xfrm>
            <a:off x="3346802" y="516995"/>
            <a:ext cx="8244064" cy="5380804"/>
          </a:xfrm>
        </p:spPr>
      </p:pic>
    </p:spTree>
    <p:extLst>
      <p:ext uri="{BB962C8B-B14F-4D97-AF65-F5344CB8AC3E}">
        <p14:creationId xmlns:p14="http://schemas.microsoft.com/office/powerpoint/2010/main" val="289275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0928-6C5D-724B-908A-9A76BCA3C4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E95FD6-ED7E-9C45-8297-B1677E8A322E}"/>
              </a:ext>
            </a:extLst>
          </p:cNvPr>
          <p:cNvSpPr>
            <a:spLocks noGrp="1"/>
          </p:cNvSpPr>
          <p:nvPr>
            <p:ph idx="1"/>
          </p:nvPr>
        </p:nvSpPr>
        <p:spPr/>
        <p:txBody>
          <a:bodyPr>
            <a:normAutofit fontScale="77500" lnSpcReduction="20000"/>
          </a:bodyPr>
          <a:lstStyle/>
          <a:p>
            <a:pPr marL="0" indent="0">
              <a:buNone/>
            </a:pPr>
            <a:r>
              <a:rPr lang="en-US" b="1" dirty="0"/>
              <a:t>death tolls</a:t>
            </a:r>
          </a:p>
          <a:p>
            <a:pPr marL="0" indent="0">
              <a:buNone/>
            </a:pPr>
            <a:r>
              <a:rPr lang="en-US" dirty="0"/>
              <a:t>Hiroshima atomic bombing … 70,000 people right away, an additional 30,000 by the end of 1945 </a:t>
            </a:r>
          </a:p>
          <a:p>
            <a:pPr marL="0" indent="0">
              <a:buNone/>
            </a:pPr>
            <a:endParaRPr lang="en-US" dirty="0"/>
          </a:p>
          <a:p>
            <a:pPr marL="0" indent="0">
              <a:buNone/>
            </a:pPr>
            <a:r>
              <a:rPr lang="en-US" dirty="0"/>
              <a:t>Nagasaki atomic bombing … killed between 35,000 and 40,000 immediately </a:t>
            </a:r>
          </a:p>
          <a:p>
            <a:pPr marL="0" indent="0">
              <a:buNone/>
            </a:pPr>
            <a:endParaRPr lang="en-US" dirty="0"/>
          </a:p>
          <a:p>
            <a:pPr marL="0" indent="0">
              <a:buNone/>
            </a:pPr>
            <a:r>
              <a:rPr lang="en-US" dirty="0"/>
              <a:t>Tokyo fire bombing … 80,000 to 100,000 killed </a:t>
            </a:r>
          </a:p>
          <a:p>
            <a:pPr marL="0" indent="0">
              <a:buNone/>
            </a:pPr>
            <a:endParaRPr lang="en-US" dirty="0"/>
          </a:p>
          <a:p>
            <a:pPr marL="0" indent="0">
              <a:buNone/>
            </a:pPr>
            <a:r>
              <a:rPr lang="en-US" dirty="0"/>
              <a:t>Dresden (Germany) fire bombing … 25,000 to 35,000 (estimated)</a:t>
            </a:r>
          </a:p>
          <a:p>
            <a:pPr marL="0" indent="0">
              <a:buNone/>
            </a:pPr>
            <a:endParaRPr lang="en-US" dirty="0"/>
          </a:p>
          <a:p>
            <a:pPr marL="0" indent="0">
              <a:buNone/>
            </a:pPr>
            <a:r>
              <a:rPr lang="en-US" dirty="0"/>
              <a:t>(source: Britannica) </a:t>
            </a:r>
          </a:p>
          <a:p>
            <a:pPr marL="0" indent="0">
              <a:buNone/>
            </a:pPr>
            <a:r>
              <a:rPr lang="en-US" dirty="0"/>
              <a:t> </a:t>
            </a:r>
          </a:p>
        </p:txBody>
      </p:sp>
    </p:spTree>
    <p:extLst>
      <p:ext uri="{BB962C8B-B14F-4D97-AF65-F5344CB8AC3E}">
        <p14:creationId xmlns:p14="http://schemas.microsoft.com/office/powerpoint/2010/main" val="357530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196C8-FC3A-3D41-A0B1-8F41CE45CAE3}"/>
              </a:ext>
            </a:extLst>
          </p:cNvPr>
          <p:cNvSpPr>
            <a:spLocks noGrp="1"/>
          </p:cNvSpPr>
          <p:nvPr>
            <p:ph idx="1"/>
          </p:nvPr>
        </p:nvSpPr>
        <p:spPr>
          <a:xfrm>
            <a:off x="360608" y="399245"/>
            <a:ext cx="10993192" cy="5777718"/>
          </a:xfrm>
        </p:spPr>
        <p:txBody>
          <a:bodyPr>
            <a:normAutofit/>
          </a:bodyPr>
          <a:lstStyle/>
          <a:p>
            <a:pPr marL="0" indent="0">
              <a:buNone/>
            </a:pPr>
            <a:r>
              <a:rPr lang="en-US" sz="2000" b="1" dirty="0"/>
              <a:t>Truman diary, July 25, 1945 </a:t>
            </a:r>
          </a:p>
          <a:p>
            <a:pPr marL="0" indent="0">
              <a:buNone/>
            </a:pPr>
            <a:endParaRPr lang="en-US" sz="2000" i="1" dirty="0"/>
          </a:p>
          <a:p>
            <a:pPr marL="0" indent="0">
              <a:buNone/>
            </a:pPr>
            <a:r>
              <a:rPr lang="en-US" sz="2000" i="1" dirty="0"/>
              <a:t>We have discovered the most terrible bomb in the history of the world. It may be the fire destruction prophesied in the Euphrates Valley Era, after Noah and his fabulous Ark. </a:t>
            </a:r>
          </a:p>
          <a:p>
            <a:pPr marL="0" indent="0">
              <a:buNone/>
            </a:pPr>
            <a:r>
              <a:rPr lang="en-US" sz="2000" i="1" dirty="0"/>
              <a:t>Anyway we "think" we have found the way to cause a disintegration of the atom. An experiment in the New Mexico desert was startling - to put it mildly. Thirteen pounds of the explosive caused the complete disintegration of a steel tower 60 feet high, created a crater 6 feet deep and 1,200 feet in diameter, knocked over a steel tower 1/2 mile away and knocked men down 10,000 yards away. The explosion was visible for more than 200 miles and audible for 40 miles and more. </a:t>
            </a:r>
          </a:p>
          <a:p>
            <a:pPr marL="0" indent="0">
              <a:buNone/>
            </a:pPr>
            <a:r>
              <a:rPr lang="en-US" sz="2000" i="1" dirty="0"/>
              <a:t>This weapon is to be used against Japan between now and August 10th. I have told the Sec. of War, Mr. Stimson, to use it so that military objectives and soldiers and sailors are the target and not women and children. Even if the Japs are savages, ruthless, merciless and fanatic, we as the leader of the world for the common welfare cannot drop that terrible bomb on the old capital or the new. </a:t>
            </a:r>
          </a:p>
          <a:p>
            <a:pPr marL="0" indent="0">
              <a:buNone/>
            </a:pPr>
            <a:r>
              <a:rPr lang="en-US" sz="2000" i="1" dirty="0"/>
              <a:t>He and I are in accord. The target will be a purely military one and we will issue a warning statement asking the Japs to surrender and save lives. I'm sure they will not do that, but we will have given them the chance. It is certainly a good thing for the world that Hitler's crowd or Stalin's did not discover this atomic bomb. It seems to be the most terrible thing ever discovered, but it can be made the most useful. </a:t>
            </a:r>
          </a:p>
          <a:p>
            <a:pPr marL="0" indent="0">
              <a:buNone/>
            </a:pPr>
            <a:endParaRPr lang="en-US" sz="1600" dirty="0"/>
          </a:p>
        </p:txBody>
      </p:sp>
    </p:spTree>
    <p:extLst>
      <p:ext uri="{BB962C8B-B14F-4D97-AF65-F5344CB8AC3E}">
        <p14:creationId xmlns:p14="http://schemas.microsoft.com/office/powerpoint/2010/main" val="2979059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C7CD-A750-C640-8AC1-1662006D936E}"/>
              </a:ext>
            </a:extLst>
          </p:cNvPr>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587090DD-6C17-404A-A9CE-1F7646CFC50D}"/>
              </a:ext>
            </a:extLst>
          </p:cNvPr>
          <p:cNvSpPr txBox="1">
            <a:spLocks/>
          </p:cNvSpPr>
          <p:nvPr/>
        </p:nvSpPr>
        <p:spPr>
          <a:xfrm>
            <a:off x="838201" y="365125"/>
            <a:ext cx="9802652" cy="635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Using the readings (Garon and Kort) plus the Truman diary entry, make an argument about whether it was morally acceptable for the US to use atomic weapons against Japan in 1945. </a:t>
            </a:r>
          </a:p>
          <a:p>
            <a:pPr marL="0" indent="0">
              <a:buFont typeface="Arial" panose="020B0604020202020204" pitchFamily="34" charset="0"/>
              <a:buNone/>
            </a:pPr>
            <a:endParaRPr lang="en-US"/>
          </a:p>
          <a:p>
            <a:pPr marL="0" indent="0">
              <a:buFont typeface="Arial" panose="020B0604020202020204" pitchFamily="34" charset="0"/>
              <a:buNone/>
            </a:pPr>
            <a:r>
              <a:rPr lang="en-US"/>
              <a:t>Write no more than five sentences. You can break this down as you see fit -- you can distinguish ‘ethics’ from ‘military necessity,’ for example, you can argue one bomb was ethical and two were not, you can argue that Garon’s article makes this an even larger question that goes beyond abombs, etc. Have at it.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46756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A58AD-7D43-1546-BD6A-3D5ADCB8090A}"/>
              </a:ext>
            </a:extLst>
          </p:cNvPr>
          <p:cNvSpPr>
            <a:spLocks noGrp="1"/>
          </p:cNvSpPr>
          <p:nvPr>
            <p:ph idx="1"/>
          </p:nvPr>
        </p:nvSpPr>
        <p:spPr>
          <a:xfrm>
            <a:off x="0" y="239486"/>
            <a:ext cx="5606143" cy="6357257"/>
          </a:xfrm>
        </p:spPr>
        <p:txBody>
          <a:bodyPr>
            <a:normAutofit lnSpcReduction="10000"/>
          </a:bodyPr>
          <a:lstStyle/>
          <a:p>
            <a:pPr marL="0" indent="0">
              <a:buNone/>
            </a:pPr>
            <a:r>
              <a:rPr lang="en-US" dirty="0"/>
              <a:t>Using the readings (</a:t>
            </a:r>
            <a:r>
              <a:rPr lang="en-US" dirty="0" err="1"/>
              <a:t>Garon</a:t>
            </a:r>
            <a:r>
              <a:rPr lang="en-US" dirty="0"/>
              <a:t> and </a:t>
            </a:r>
            <a:r>
              <a:rPr lang="en-US" dirty="0" err="1"/>
              <a:t>Kort</a:t>
            </a:r>
            <a:r>
              <a:rPr lang="en-US" dirty="0"/>
              <a:t>) plus the Truman diary entry, make an argument about whether it was morally acceptable for the US to use atomic weapons against Japan in 1945. </a:t>
            </a:r>
          </a:p>
          <a:p>
            <a:pPr marL="0" indent="0">
              <a:buNone/>
            </a:pPr>
            <a:endParaRPr lang="en-US" dirty="0"/>
          </a:p>
          <a:p>
            <a:pPr marL="0" indent="0">
              <a:buNone/>
            </a:pPr>
            <a:r>
              <a:rPr lang="en-US" dirty="0"/>
              <a:t>Write no more than five sentences. You can break this down as you see fit -- you can distinguish ‘ethics’ from ‘military necessity,’ for example, you can argue one bomb was ethical and two were not, you can argue that </a:t>
            </a:r>
            <a:r>
              <a:rPr lang="en-US" dirty="0" err="1"/>
              <a:t>Garon’s</a:t>
            </a:r>
            <a:r>
              <a:rPr lang="en-US" dirty="0"/>
              <a:t> article makes this an even larger question that goes beyond </a:t>
            </a:r>
            <a:r>
              <a:rPr lang="en-US" dirty="0" err="1"/>
              <a:t>abombs</a:t>
            </a:r>
            <a:r>
              <a:rPr lang="en-US" dirty="0"/>
              <a:t>, etc. Have at it. </a:t>
            </a:r>
          </a:p>
          <a:p>
            <a:pPr marL="0" indent="0">
              <a:buNone/>
            </a:pPr>
            <a:endParaRPr lang="en-US" dirty="0"/>
          </a:p>
        </p:txBody>
      </p:sp>
      <p:sp>
        <p:nvSpPr>
          <p:cNvPr id="4" name="Content Placeholder 2">
            <a:extLst>
              <a:ext uri="{FF2B5EF4-FFF2-40B4-BE49-F238E27FC236}">
                <a16:creationId xmlns:a16="http://schemas.microsoft.com/office/drawing/2014/main" id="{EEB5E68F-8885-FF4D-9719-A221DB204B55}"/>
              </a:ext>
            </a:extLst>
          </p:cNvPr>
          <p:cNvSpPr txBox="1">
            <a:spLocks/>
          </p:cNvSpPr>
          <p:nvPr/>
        </p:nvSpPr>
        <p:spPr>
          <a:xfrm>
            <a:off x="5747656" y="239486"/>
            <a:ext cx="6324601" cy="6466114"/>
          </a:xfrm>
          <a:prstGeom prst="rect">
            <a:avLst/>
          </a:prstGeom>
          <a:no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Truman diary, July 25, 1945 </a:t>
            </a:r>
          </a:p>
          <a:p>
            <a:pPr marL="0" indent="0">
              <a:buFont typeface="Arial" panose="020B0604020202020204" pitchFamily="34" charset="0"/>
              <a:buNone/>
            </a:pPr>
            <a:endParaRPr lang="en-US" sz="2000" i="1" dirty="0"/>
          </a:p>
          <a:p>
            <a:pPr marL="0" indent="0">
              <a:buFont typeface="Arial" panose="020B0604020202020204" pitchFamily="34" charset="0"/>
              <a:buNone/>
            </a:pPr>
            <a:r>
              <a:rPr lang="en-US" sz="2000" i="1" dirty="0"/>
              <a:t>We have discovered the most terrible bomb in the history of the world. It may be the fire destruction prophesied in the Euphrates Valley Era, after Noah and his fabulous Ark. </a:t>
            </a:r>
          </a:p>
          <a:p>
            <a:pPr marL="0" indent="0">
              <a:buFont typeface="Arial" panose="020B0604020202020204" pitchFamily="34" charset="0"/>
              <a:buNone/>
            </a:pPr>
            <a:r>
              <a:rPr lang="en-US" sz="2000" i="1" dirty="0"/>
              <a:t>Anyway we "think" we have found the way to cause a disintegration of the atom. An experiment in the New Mexico desert was startling - to put it mildly. Thirteen pounds of the explosive caused the complete disintegration of a steel tower 60 feet high, created a crater 6 feet deep and 1,200 feet in diameter, knocked over a steel tower 1/2 mile away and knocked men down 10,000 yards away. The explosion was visible for more than 200 miles and audible for 40 miles and more. </a:t>
            </a:r>
          </a:p>
          <a:p>
            <a:pPr marL="0" indent="0">
              <a:buFont typeface="Arial" panose="020B0604020202020204" pitchFamily="34" charset="0"/>
              <a:buNone/>
            </a:pPr>
            <a:r>
              <a:rPr lang="en-US" sz="2000" i="1" dirty="0"/>
              <a:t>This weapon is to be used against Japan between now and August 10th. I have told the Sec. of War, Mr. Stimson, to use it so that military objectives and soldiers and sailors are the target and not women and children. Even if the Japs are savages, ruthless, merciless and fanatic, we as the leader of the world for the common welfare cannot drop that terrible bomb on the old capital or the new. </a:t>
            </a:r>
          </a:p>
          <a:p>
            <a:pPr marL="0" indent="0">
              <a:buFont typeface="Arial" panose="020B0604020202020204" pitchFamily="34" charset="0"/>
              <a:buNone/>
            </a:pPr>
            <a:r>
              <a:rPr lang="en-US" sz="2000" i="1" dirty="0"/>
              <a:t>He and I are in accord. The target will be a purely military one and we will issue a warning statement asking the Japs to surrender and save lives. I'm sure they will not do that, but we will have given them the chance. It is certainly a good thing for the world that Hitler's crowd or Stalin's did not discover this atomic bomb. It seems to be the most terrible thing ever discovered, but it can be made the most useful. </a:t>
            </a:r>
          </a:p>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217915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6AE8-0A7A-164C-AADE-E695689C52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F4437F-5E1E-0045-9A7E-33E023A69BC7}"/>
              </a:ext>
            </a:extLst>
          </p:cNvPr>
          <p:cNvSpPr>
            <a:spLocks noGrp="1"/>
          </p:cNvSpPr>
          <p:nvPr>
            <p:ph idx="1"/>
          </p:nvPr>
        </p:nvSpPr>
        <p:spPr>
          <a:xfrm>
            <a:off x="838200" y="2438400"/>
            <a:ext cx="10515600" cy="3738563"/>
          </a:xfrm>
        </p:spPr>
        <p:txBody>
          <a:bodyPr/>
          <a:lstStyle/>
          <a:p>
            <a:pPr marL="0" indent="0">
              <a:buNone/>
            </a:pPr>
            <a:r>
              <a:rPr lang="en-US" b="1" dirty="0"/>
              <a:t>Human intelligence </a:t>
            </a:r>
            <a:r>
              <a:rPr lang="en-US" dirty="0"/>
              <a:t>(spies) versus </a:t>
            </a:r>
            <a:r>
              <a:rPr lang="en-US" b="1" dirty="0"/>
              <a:t>signals intelligence </a:t>
            </a:r>
            <a:r>
              <a:rPr lang="en-US" dirty="0"/>
              <a:t>( </a:t>
            </a:r>
            <a:r>
              <a:rPr lang="en-US" dirty="0" err="1"/>
              <a:t>which“is</a:t>
            </a:r>
            <a:r>
              <a:rPr lang="en-US" dirty="0"/>
              <a:t> concerned with the interception, decryption and interpretation of the enemy’s secure messages, however transmitted, and the protection of one’s own from interception.” (Keegan, </a:t>
            </a:r>
            <a:r>
              <a:rPr lang="en-US" i="1" dirty="0"/>
              <a:t>The Second World War</a:t>
            </a:r>
            <a:r>
              <a:rPr lang="en-US" dirty="0"/>
              <a:t>, 497))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4582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0021-CC32-264C-B296-44E7D0CB48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70F74E-22C1-2740-A1AE-313553B9AFAA}"/>
              </a:ext>
            </a:extLst>
          </p:cNvPr>
          <p:cNvSpPr>
            <a:spLocks noGrp="1"/>
          </p:cNvSpPr>
          <p:nvPr>
            <p:ph idx="1"/>
          </p:nvPr>
        </p:nvSpPr>
        <p:spPr>
          <a:xfrm>
            <a:off x="76200" y="3668487"/>
            <a:ext cx="2939143" cy="2508476"/>
          </a:xfrm>
        </p:spPr>
        <p:txBody>
          <a:bodyPr>
            <a:noAutofit/>
          </a:bodyPr>
          <a:lstStyle/>
          <a:p>
            <a:pPr marL="0" indent="0">
              <a:buNone/>
            </a:pPr>
            <a:r>
              <a:rPr lang="en-US" sz="2200" dirty="0"/>
              <a:t>East German postage stamp, 1976, commemorating Sorge, Hero of the Soviet Union (East Germany was a communist country, it existed from 1945 to 1989)</a:t>
            </a:r>
          </a:p>
        </p:txBody>
      </p:sp>
      <p:pic>
        <p:nvPicPr>
          <p:cNvPr id="2050" name="Picture 2">
            <a:extLst>
              <a:ext uri="{FF2B5EF4-FFF2-40B4-BE49-F238E27FC236}">
                <a16:creationId xmlns:a16="http://schemas.microsoft.com/office/drawing/2014/main" id="{47C3BBEA-247F-D14D-B0BA-C2EEF73A4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979" y="0"/>
            <a:ext cx="8674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0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07F1-72A4-7E49-90CE-A48A7835F9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0A6423-2AE4-DD48-AB29-2EC3FD20A77C}"/>
              </a:ext>
            </a:extLst>
          </p:cNvPr>
          <p:cNvSpPr>
            <a:spLocks noGrp="1"/>
          </p:cNvSpPr>
          <p:nvPr>
            <p:ph idx="1"/>
          </p:nvPr>
        </p:nvSpPr>
        <p:spPr>
          <a:xfrm>
            <a:off x="147945" y="5532435"/>
            <a:ext cx="11896110" cy="1325564"/>
          </a:xfrm>
        </p:spPr>
        <p:txBody>
          <a:bodyPr/>
          <a:lstStyle/>
          <a:p>
            <a:pPr marL="0" indent="0">
              <a:buNone/>
            </a:pPr>
            <a:r>
              <a:rPr lang="en-US" dirty="0"/>
              <a:t>Russian Federation Minister of Defense Sergei Shoigu laying flowers at the grave of Richard Sorge in Tokyo, 2019. </a:t>
            </a:r>
          </a:p>
          <a:p>
            <a:pPr marL="0" indent="0">
              <a:buNone/>
            </a:pPr>
            <a:r>
              <a:rPr lang="en-US" sz="2000" dirty="0"/>
              <a:t>(Source: </a:t>
            </a:r>
            <a:r>
              <a:rPr lang="en-US" sz="2000" dirty="0">
                <a:hlinkClick r:id="rId2"/>
              </a:rPr>
              <a:t>Russian Federation </a:t>
            </a:r>
            <a:r>
              <a:rPr lang="en-US" sz="2000" dirty="0" err="1">
                <a:hlinkClick r:id="rId2"/>
              </a:rPr>
              <a:t>Ministery</a:t>
            </a:r>
            <a:r>
              <a:rPr lang="en-US" sz="2000" dirty="0">
                <a:hlinkClick r:id="rId2"/>
              </a:rPr>
              <a:t> of Defense English-language news website</a:t>
            </a:r>
            <a:r>
              <a:rPr lang="en-US" sz="2000" dirty="0"/>
              <a:t>.)</a:t>
            </a:r>
          </a:p>
        </p:txBody>
      </p:sp>
      <p:pic>
        <p:nvPicPr>
          <p:cNvPr id="5" name="Picture 4">
            <a:extLst>
              <a:ext uri="{FF2B5EF4-FFF2-40B4-BE49-F238E27FC236}">
                <a16:creationId xmlns:a16="http://schemas.microsoft.com/office/drawing/2014/main" id="{A61770E1-C633-CE4A-9E5D-198E402C2ACF}"/>
              </a:ext>
            </a:extLst>
          </p:cNvPr>
          <p:cNvPicPr>
            <a:picLocks noChangeAspect="1"/>
          </p:cNvPicPr>
          <p:nvPr/>
        </p:nvPicPr>
        <p:blipFill>
          <a:blip r:embed="rId3"/>
          <a:stretch>
            <a:fillRect/>
          </a:stretch>
        </p:blipFill>
        <p:spPr>
          <a:xfrm>
            <a:off x="147944" y="365125"/>
            <a:ext cx="5995299" cy="4240742"/>
          </a:xfrm>
          <a:prstGeom prst="rect">
            <a:avLst/>
          </a:prstGeom>
        </p:spPr>
      </p:pic>
      <p:pic>
        <p:nvPicPr>
          <p:cNvPr id="7" name="Picture 6">
            <a:extLst>
              <a:ext uri="{FF2B5EF4-FFF2-40B4-BE49-F238E27FC236}">
                <a16:creationId xmlns:a16="http://schemas.microsoft.com/office/drawing/2014/main" id="{67FE2717-1CF4-5A4F-8D13-5CADE2E1B86F}"/>
              </a:ext>
            </a:extLst>
          </p:cNvPr>
          <p:cNvPicPr>
            <a:picLocks noChangeAspect="1"/>
          </p:cNvPicPr>
          <p:nvPr/>
        </p:nvPicPr>
        <p:blipFill>
          <a:blip r:embed="rId4"/>
          <a:stretch>
            <a:fillRect/>
          </a:stretch>
        </p:blipFill>
        <p:spPr>
          <a:xfrm>
            <a:off x="6524968" y="478556"/>
            <a:ext cx="5667032" cy="4013880"/>
          </a:xfrm>
          <a:prstGeom prst="rect">
            <a:avLst/>
          </a:prstGeom>
        </p:spPr>
      </p:pic>
    </p:spTree>
    <p:extLst>
      <p:ext uri="{BB962C8B-B14F-4D97-AF65-F5344CB8AC3E}">
        <p14:creationId xmlns:p14="http://schemas.microsoft.com/office/powerpoint/2010/main" val="191302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4A76-2931-2D40-9489-C4BE1AE66862}"/>
              </a:ext>
            </a:extLst>
          </p:cNvPr>
          <p:cNvSpPr>
            <a:spLocks noGrp="1"/>
          </p:cNvSpPr>
          <p:nvPr>
            <p:ph type="title"/>
          </p:nvPr>
        </p:nvSpPr>
        <p:spPr>
          <a:xfrm>
            <a:off x="9167597" y="534460"/>
            <a:ext cx="5256191" cy="1080088"/>
          </a:xfrm>
        </p:spPr>
        <p:txBody>
          <a:bodyPr/>
          <a:lstStyle/>
          <a:p>
            <a:endParaRPr lang="en-US" dirty="0"/>
          </a:p>
        </p:txBody>
      </p:sp>
      <p:sp>
        <p:nvSpPr>
          <p:cNvPr id="3" name="Content Placeholder 2">
            <a:extLst>
              <a:ext uri="{FF2B5EF4-FFF2-40B4-BE49-F238E27FC236}">
                <a16:creationId xmlns:a16="http://schemas.microsoft.com/office/drawing/2014/main" id="{43EAC092-79CC-1C4A-A70C-90A5B691D1EB}"/>
              </a:ext>
            </a:extLst>
          </p:cNvPr>
          <p:cNvSpPr>
            <a:spLocks noGrp="1"/>
          </p:cNvSpPr>
          <p:nvPr>
            <p:ph idx="1"/>
          </p:nvPr>
        </p:nvSpPr>
        <p:spPr>
          <a:xfrm>
            <a:off x="230423" y="5621866"/>
            <a:ext cx="6923909" cy="1024202"/>
          </a:xfrm>
        </p:spPr>
        <p:txBody>
          <a:bodyPr/>
          <a:lstStyle/>
          <a:p>
            <a:pPr marL="0" indent="0">
              <a:buNone/>
            </a:pPr>
            <a:r>
              <a:rPr lang="en-US" dirty="0"/>
              <a:t>The 1944 Normandy Invasion (Allied invasion of France) </a:t>
            </a:r>
            <a:r>
              <a:rPr lang="en-US" sz="1400" dirty="0"/>
              <a:t>(courtesy </a:t>
            </a:r>
            <a:r>
              <a:rPr lang="en-US" sz="1400" dirty="0" err="1"/>
              <a:t>historyextra.com</a:t>
            </a:r>
            <a:r>
              <a:rPr lang="en-US" sz="1400" dirty="0"/>
              <a:t>)</a:t>
            </a:r>
          </a:p>
        </p:txBody>
      </p:sp>
      <p:pic>
        <p:nvPicPr>
          <p:cNvPr id="3074" name="Picture 2" descr="(Image by Paul Hewitt – Battlefield Design)">
            <a:extLst>
              <a:ext uri="{FF2B5EF4-FFF2-40B4-BE49-F238E27FC236}">
                <a16:creationId xmlns:a16="http://schemas.microsoft.com/office/drawing/2014/main" id="{9689C720-5FE5-F341-950B-0391A6CFC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217"/>
          <a:stretch/>
        </p:blipFill>
        <p:spPr bwMode="auto">
          <a:xfrm>
            <a:off x="145756" y="534460"/>
            <a:ext cx="6689572" cy="3867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683EE30-AE84-B84E-A875-7D7DB5A45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88"/>
          <a:stretch/>
        </p:blipFill>
        <p:spPr bwMode="auto">
          <a:xfrm>
            <a:off x="6994079" y="422742"/>
            <a:ext cx="4985044" cy="60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1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7EB4F4-C6B6-C34F-BBFA-2CFCF742039E}"/>
              </a:ext>
            </a:extLst>
          </p:cNvPr>
          <p:cNvSpPr>
            <a:spLocks noGrp="1"/>
          </p:cNvSpPr>
          <p:nvPr>
            <p:ph idx="1"/>
          </p:nvPr>
        </p:nvSpPr>
        <p:spPr>
          <a:xfrm>
            <a:off x="0" y="3640667"/>
            <a:ext cx="2912533" cy="2852208"/>
          </a:xfrm>
        </p:spPr>
        <p:txBody>
          <a:bodyPr/>
          <a:lstStyle/>
          <a:p>
            <a:pPr marL="0" indent="0">
              <a:buNone/>
            </a:pPr>
            <a:r>
              <a:rPr lang="en-US" dirty="0"/>
              <a:t>Americans landing at Omaha Beach, D-Day, June 6, 1944. (Getty)</a:t>
            </a:r>
          </a:p>
        </p:txBody>
      </p:sp>
      <p:pic>
        <p:nvPicPr>
          <p:cNvPr id="4098" name="Picture 2" descr="US Troops on D Day. : News Photo">
            <a:extLst>
              <a:ext uri="{FF2B5EF4-FFF2-40B4-BE49-F238E27FC236}">
                <a16:creationId xmlns:a16="http://schemas.microsoft.com/office/drawing/2014/main" id="{3C244A9F-9536-9A42-BA1B-AB233FF2B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829" y="0"/>
            <a:ext cx="8523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CE1C5-7CA0-FA44-800A-8E3A8863AECC}"/>
              </a:ext>
            </a:extLst>
          </p:cNvPr>
          <p:cNvSpPr>
            <a:spLocks noGrp="1"/>
          </p:cNvSpPr>
          <p:nvPr>
            <p:ph idx="1"/>
          </p:nvPr>
        </p:nvSpPr>
        <p:spPr/>
        <p:txBody>
          <a:bodyPr/>
          <a:lstStyle/>
          <a:p>
            <a:pPr marL="0" indent="0">
              <a:buNone/>
            </a:pPr>
            <a:r>
              <a:rPr lang="en-US" b="1" dirty="0"/>
              <a:t>A computer </a:t>
            </a:r>
            <a:r>
              <a:rPr lang="en-US" dirty="0"/>
              <a:t>is an electronic machine that does arithmetic or logic –it  applies either math or logic rules to sets of inputs – and does that thanks to electricity, and also thanks to a ‘program,’ a set of instructions that a human gives it ahead of time. </a:t>
            </a:r>
          </a:p>
          <a:p>
            <a:pPr marL="0" indent="0">
              <a:buNone/>
            </a:pPr>
            <a:endParaRPr lang="en-US" dirty="0"/>
          </a:p>
        </p:txBody>
      </p:sp>
    </p:spTree>
    <p:extLst>
      <p:ext uri="{BB962C8B-B14F-4D97-AF65-F5344CB8AC3E}">
        <p14:creationId xmlns:p14="http://schemas.microsoft.com/office/powerpoint/2010/main" val="73831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F370D-E0A0-9C47-B754-1ED00D010CFA}"/>
              </a:ext>
            </a:extLst>
          </p:cNvPr>
          <p:cNvSpPr>
            <a:spLocks noGrp="1"/>
          </p:cNvSpPr>
          <p:nvPr>
            <p:ph idx="1"/>
          </p:nvPr>
        </p:nvSpPr>
        <p:spPr>
          <a:xfrm>
            <a:off x="660400" y="558800"/>
            <a:ext cx="10693400" cy="5618163"/>
          </a:xfrm>
        </p:spPr>
        <p:txBody>
          <a:bodyPr/>
          <a:lstStyle/>
          <a:p>
            <a:pPr marL="0" indent="0">
              <a:buNone/>
            </a:pPr>
            <a:r>
              <a:rPr lang="en-US" b="1" dirty="0"/>
              <a:t>Codes</a:t>
            </a:r>
            <a:r>
              <a:rPr lang="en-US" dirty="0"/>
              <a:t> – you swap in arbitrary symbols—typically, letters or numbers—</a:t>
            </a:r>
            <a:r>
              <a:rPr lang="en-US" b="1" dirty="0"/>
              <a:t>for</a:t>
            </a:r>
            <a:r>
              <a:rPr lang="en-US" dirty="0"/>
              <a:t> the components </a:t>
            </a:r>
            <a:r>
              <a:rPr lang="en-US" b="1" dirty="0"/>
              <a:t>of</a:t>
            </a:r>
            <a:r>
              <a:rPr lang="en-US" dirty="0"/>
              <a:t> the original message. </a:t>
            </a:r>
          </a:p>
          <a:p>
            <a:pPr marL="0" indent="0">
              <a:buNone/>
            </a:pPr>
            <a:endParaRPr lang="en-US" b="1" dirty="0"/>
          </a:p>
          <a:p>
            <a:pPr marL="0" indent="0">
              <a:buNone/>
            </a:pPr>
            <a:r>
              <a:rPr lang="en-US" b="1" dirty="0"/>
              <a:t>Ciphers</a:t>
            </a:r>
            <a:r>
              <a:rPr lang="en-US" dirty="0"/>
              <a:t> – you use algorithms to transform a message into an apparently random string </a:t>
            </a:r>
            <a:r>
              <a:rPr lang="en-US" b="1" dirty="0"/>
              <a:t>of</a:t>
            </a:r>
            <a:r>
              <a:rPr lang="en-US" dirty="0"/>
              <a:t> characters. </a:t>
            </a:r>
          </a:p>
          <a:p>
            <a:pPr marL="0" indent="0">
              <a:buNone/>
            </a:pPr>
            <a:endParaRPr lang="en-US" dirty="0"/>
          </a:p>
          <a:p>
            <a:pPr marL="0" indent="0">
              <a:buNone/>
            </a:pPr>
            <a:r>
              <a:rPr lang="en-US" dirty="0"/>
              <a:t>An algorithm is a process or set of rules. You take a message, you apply a set or rules or process, your message is transformed into a new string of characters. </a:t>
            </a:r>
          </a:p>
          <a:p>
            <a:pPr marL="0" indent="0">
              <a:buNone/>
            </a:pPr>
            <a:endParaRPr lang="en-US" dirty="0"/>
          </a:p>
          <a:p>
            <a:pPr marL="0" indent="0">
              <a:buNone/>
            </a:pPr>
            <a:r>
              <a:rPr lang="en-US" dirty="0"/>
              <a:t>** in this lecture, I’ll probably often say “code” when I really mean “cipher” </a:t>
            </a:r>
          </a:p>
        </p:txBody>
      </p:sp>
    </p:spTree>
    <p:extLst>
      <p:ext uri="{BB962C8B-B14F-4D97-AF65-F5344CB8AC3E}">
        <p14:creationId xmlns:p14="http://schemas.microsoft.com/office/powerpoint/2010/main" val="2143228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1969</Words>
  <Application>Microsoft Macintosh PowerPoint</Application>
  <PresentationFormat>Widescreen</PresentationFormat>
  <Paragraphs>86</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The Tech of World War II: The Computer, the B-29 long-range bomber, and the atomic bomb  HSTCMP 202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fission and a chain reaction – fission is splitting the atom, by means of bombarding it with other particles – this is done by putting a lot of naturally unstable atoms next to one another – they emit particles that split neighboring atoms. What you get is a lot of particle emitting – splitting of atoms – this is called a chain reaction. It gives off energy in the form of light and heat. If the chain reaction is kept small-scale – that is, if you don’t let the atoms really get shaking in there and splitting like crazy – you can have a nuclear reactor for energy. Like, make electricity! But if you let the reaction get going you can have a nuclear bomb.  </vt:lpstr>
      <vt:lpstr>PowerPoint Presentation</vt:lpstr>
      <vt:lpstr>PowerPoint Presentation</vt:lpstr>
      <vt:lpstr>PowerPoint Presentation</vt:lpstr>
      <vt:lpstr>A recent photo of the Enola Gay at the Smithsonian Air and Space Museum, Udvar-Hazy center, Northern Virginia (near Dulles Airport) (Smithsonian)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Laurie M.</cp:lastModifiedBy>
  <cp:revision>56</cp:revision>
  <dcterms:created xsi:type="dcterms:W3CDTF">2020-11-08T19:32:51Z</dcterms:created>
  <dcterms:modified xsi:type="dcterms:W3CDTF">2021-12-07T01:25:04Z</dcterms:modified>
</cp:coreProperties>
</file>