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328" r:id="rId4"/>
    <p:sldId id="327" r:id="rId5"/>
    <p:sldId id="336" r:id="rId6"/>
    <p:sldId id="333" r:id="rId7"/>
    <p:sldId id="345" r:id="rId8"/>
    <p:sldId id="344" r:id="rId9"/>
    <p:sldId id="334" r:id="rId10"/>
    <p:sldId id="337" r:id="rId11"/>
    <p:sldId id="338" r:id="rId12"/>
    <p:sldId id="335" r:id="rId13"/>
    <p:sldId id="342" r:id="rId14"/>
    <p:sldId id="341" r:id="rId15"/>
    <p:sldId id="331" r:id="rId16"/>
    <p:sldId id="298" r:id="rId17"/>
    <p:sldId id="332" r:id="rId18"/>
    <p:sldId id="297" r:id="rId19"/>
    <p:sldId id="312" r:id="rId20"/>
    <p:sldId id="309" r:id="rId21"/>
    <p:sldId id="311" r:id="rId22"/>
    <p:sldId id="262" r:id="rId23"/>
    <p:sldId id="339" r:id="rId24"/>
    <p:sldId id="340" r:id="rId25"/>
    <p:sldId id="256" r:id="rId26"/>
    <p:sldId id="329" r:id="rId27"/>
    <p:sldId id="277" r:id="rId28"/>
    <p:sldId id="279" r:id="rId29"/>
    <p:sldId id="290" r:id="rId30"/>
    <p:sldId id="291" r:id="rId31"/>
    <p:sldId id="343" r:id="rId32"/>
    <p:sldId id="270"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p:restoredTop sz="96405"/>
  </p:normalViewPr>
  <p:slideViewPr>
    <p:cSldViewPr snapToGrid="0" snapToObjects="1">
      <p:cViewPr varScale="1">
        <p:scale>
          <a:sx n="112" d="100"/>
          <a:sy n="112"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5C5D5-62DE-3E4D-A816-39017CDFAB11}"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AD794-6EC5-454C-993E-FAA68C2DEA56}" type="slidenum">
              <a:rPr lang="en-US" smtClean="0"/>
              <a:t>‹#›</a:t>
            </a:fld>
            <a:endParaRPr lang="en-US"/>
          </a:p>
        </p:txBody>
      </p:sp>
    </p:spTree>
    <p:extLst>
      <p:ext uri="{BB962C8B-B14F-4D97-AF65-F5344CB8AC3E}">
        <p14:creationId xmlns:p14="http://schemas.microsoft.com/office/powerpoint/2010/main" val="99030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63de1b3c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63de1b3c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63de1b3ca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563de1b3c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EC62-0CF5-224B-BBE8-397A1C2373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F47FA8-8889-1344-8979-AC3988491E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6A70C2-BCA5-AE4E-A369-0423512A1015}"/>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5" name="Footer Placeholder 4">
            <a:extLst>
              <a:ext uri="{FF2B5EF4-FFF2-40B4-BE49-F238E27FC236}">
                <a16:creationId xmlns:a16="http://schemas.microsoft.com/office/drawing/2014/main" id="{7F46E767-17FA-B94C-B498-54D6920EC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41937-04BD-B545-8C20-A9CBD3D3E2F5}"/>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17680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5986-5706-C54F-A1C7-9F856A02AE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9157A6-85CE-8049-A71F-30EF6B4F0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3C15D-5B23-F849-8EC7-7893ED069DE6}"/>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5" name="Footer Placeholder 4">
            <a:extLst>
              <a:ext uri="{FF2B5EF4-FFF2-40B4-BE49-F238E27FC236}">
                <a16:creationId xmlns:a16="http://schemas.microsoft.com/office/drawing/2014/main" id="{D0C4AB99-FD97-9F45-B6D3-B0BBC2607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B7DCB-08A6-114C-88D6-2EE6BB702711}"/>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186104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F74A0-4574-CE49-91D4-69F9B42507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75597C-BD4B-4145-8B76-EF6F7974D6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DF8D0-EBEA-994A-B92D-0EC7F87DF06C}"/>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5" name="Footer Placeholder 4">
            <a:extLst>
              <a:ext uri="{FF2B5EF4-FFF2-40B4-BE49-F238E27FC236}">
                <a16:creationId xmlns:a16="http://schemas.microsoft.com/office/drawing/2014/main" id="{044B5734-EBD1-8F44-BD9F-B80D27646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A8D6A-3D10-7242-95C2-D8870FB5D309}"/>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240284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221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BBAE-EC71-AC48-BA24-5C60E567D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A8D1D-9EF5-9746-8EBD-37F6C075C8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00D37-8117-604B-8000-3490D610310C}"/>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5" name="Footer Placeholder 4">
            <a:extLst>
              <a:ext uri="{FF2B5EF4-FFF2-40B4-BE49-F238E27FC236}">
                <a16:creationId xmlns:a16="http://schemas.microsoft.com/office/drawing/2014/main" id="{F746C8A1-1D6F-0143-93FE-E32D84E03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4FC8F-A98B-8A44-A4E7-F4EC16BB6D48}"/>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725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9A51-B636-0440-974C-20B8628C6D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6E768-85E5-814F-BA96-69FB18FF7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09B5E6-947E-7549-B8F1-41B41D88B5A2}"/>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5" name="Footer Placeholder 4">
            <a:extLst>
              <a:ext uri="{FF2B5EF4-FFF2-40B4-BE49-F238E27FC236}">
                <a16:creationId xmlns:a16="http://schemas.microsoft.com/office/drawing/2014/main" id="{4F6A6351-119E-F447-A076-990C5FAFF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2E0C5-D0A2-964F-AB3C-03644137F5E4}"/>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426925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CA41-2AEB-294F-9D97-70C344E9C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9E9FC8-B08A-F544-85F8-47DC2E9E95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578B39-F708-0441-AB74-CA5E7E8DF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8D85C5-BE19-C34F-A40E-11D643C3664D}"/>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6" name="Footer Placeholder 5">
            <a:extLst>
              <a:ext uri="{FF2B5EF4-FFF2-40B4-BE49-F238E27FC236}">
                <a16:creationId xmlns:a16="http://schemas.microsoft.com/office/drawing/2014/main" id="{C3951DF5-9B19-424C-91E2-05A42C313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3931E-E5E4-CA49-B4C7-F031AFCB59D2}"/>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123485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7E1B-AC10-034E-8D8B-D448C0619A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A3018E-35A2-5343-A26D-14D1193B1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44304-7EC1-3E48-BFAD-D3ECF3624D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34701B-1620-6544-A63A-F00C50F64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6408F-8379-594D-BBDF-22808657F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E9938-8504-F14E-A424-61F326572230}"/>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8" name="Footer Placeholder 7">
            <a:extLst>
              <a:ext uri="{FF2B5EF4-FFF2-40B4-BE49-F238E27FC236}">
                <a16:creationId xmlns:a16="http://schemas.microsoft.com/office/drawing/2014/main" id="{258C5BD3-F29D-2D4A-B0B0-9D3FAF697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0A63A2-1271-1649-8B72-10708E174143}"/>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336115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8685-7617-BF40-B18E-76EC4BB707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5CD798-D17C-A148-BEBB-9DECA60348A6}"/>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4" name="Footer Placeholder 3">
            <a:extLst>
              <a:ext uri="{FF2B5EF4-FFF2-40B4-BE49-F238E27FC236}">
                <a16:creationId xmlns:a16="http://schemas.microsoft.com/office/drawing/2014/main" id="{4FEF304D-8546-7142-8015-10B5D294DB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AC6C1-8DC0-0B49-9E48-380612AF49DA}"/>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190752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02AF4-71DE-7C4E-93FE-1B63EDA3DD11}"/>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3" name="Footer Placeholder 2">
            <a:extLst>
              <a:ext uri="{FF2B5EF4-FFF2-40B4-BE49-F238E27FC236}">
                <a16:creationId xmlns:a16="http://schemas.microsoft.com/office/drawing/2014/main" id="{D6C9ADE5-7A0A-7442-AD25-58AFD53E49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189ADE-7A59-6A4A-AEBC-C51E2459E14A}"/>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302204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1A39-F244-EC41-8C80-267F01345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BFA5B1-B23D-B14C-9E37-A35334002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FB6980-4AB6-E64E-803C-CF79B8288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F76BF-2EEB-0B40-A9D0-82AE22979A0C}"/>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6" name="Footer Placeholder 5">
            <a:extLst>
              <a:ext uri="{FF2B5EF4-FFF2-40B4-BE49-F238E27FC236}">
                <a16:creationId xmlns:a16="http://schemas.microsoft.com/office/drawing/2014/main" id="{C1062860-DB07-3948-8F0C-E230B40FF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B2C71-B41C-BF4E-BDDC-1606ADAE1B7D}"/>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310329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926C-3D87-4C4F-9794-19750C136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28B8C2-BE35-0E4C-9DA1-DE7649AC1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EF154-D140-5343-86DE-7BB7B179B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001F8B-F37D-D443-A441-5CB639223A83}"/>
              </a:ext>
            </a:extLst>
          </p:cNvPr>
          <p:cNvSpPr>
            <a:spLocks noGrp="1"/>
          </p:cNvSpPr>
          <p:nvPr>
            <p:ph type="dt" sz="half" idx="10"/>
          </p:nvPr>
        </p:nvSpPr>
        <p:spPr/>
        <p:txBody>
          <a:bodyPr/>
          <a:lstStyle/>
          <a:p>
            <a:fld id="{AC197AF6-83E6-B74F-B9B1-2520CD47225F}" type="datetimeFigureOut">
              <a:rPr lang="en-US" smtClean="0"/>
              <a:t>12/8/21</a:t>
            </a:fld>
            <a:endParaRPr lang="en-US"/>
          </a:p>
        </p:txBody>
      </p:sp>
      <p:sp>
        <p:nvSpPr>
          <p:cNvPr id="6" name="Footer Placeholder 5">
            <a:extLst>
              <a:ext uri="{FF2B5EF4-FFF2-40B4-BE49-F238E27FC236}">
                <a16:creationId xmlns:a16="http://schemas.microsoft.com/office/drawing/2014/main" id="{DF34FAEE-0FC4-554A-B74D-7E41472AB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38893-EA57-B548-8C85-931E0F55FEB9}"/>
              </a:ext>
            </a:extLst>
          </p:cNvPr>
          <p:cNvSpPr>
            <a:spLocks noGrp="1"/>
          </p:cNvSpPr>
          <p:nvPr>
            <p:ph type="sldNum" sz="quarter" idx="12"/>
          </p:nvPr>
        </p:nvSpPr>
        <p:spPr/>
        <p:txBody>
          <a:bodyPr/>
          <a:lstStyle/>
          <a:p>
            <a:fld id="{A1CC0072-17BA-AD45-8154-30E86D892D0F}" type="slidenum">
              <a:rPr lang="en-US" smtClean="0"/>
              <a:t>‹#›</a:t>
            </a:fld>
            <a:endParaRPr lang="en-US"/>
          </a:p>
        </p:txBody>
      </p:sp>
    </p:spTree>
    <p:extLst>
      <p:ext uri="{BB962C8B-B14F-4D97-AF65-F5344CB8AC3E}">
        <p14:creationId xmlns:p14="http://schemas.microsoft.com/office/powerpoint/2010/main" val="369557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5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3F6EB-1B8B-F948-A245-C21CB2A1F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41E84D-279B-9B4B-A65C-B8DD92FBB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F2F5B-9CE6-BE4E-912E-233120B8E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97AF6-83E6-B74F-B9B1-2520CD47225F}" type="datetimeFigureOut">
              <a:rPr lang="en-US" smtClean="0"/>
              <a:t>12/8/21</a:t>
            </a:fld>
            <a:endParaRPr lang="en-US"/>
          </a:p>
        </p:txBody>
      </p:sp>
      <p:sp>
        <p:nvSpPr>
          <p:cNvPr id="5" name="Footer Placeholder 4">
            <a:extLst>
              <a:ext uri="{FF2B5EF4-FFF2-40B4-BE49-F238E27FC236}">
                <a16:creationId xmlns:a16="http://schemas.microsoft.com/office/drawing/2014/main" id="{74081CD2-643E-7C48-B3F3-451C72F22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E4D3DB-0A9C-2D42-B182-ED0AACAEF2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C0072-17BA-AD45-8154-30E86D892D0F}" type="slidenum">
              <a:rPr lang="en-US" smtClean="0"/>
              <a:t>‹#›</a:t>
            </a:fld>
            <a:endParaRPr lang="en-US"/>
          </a:p>
        </p:txBody>
      </p:sp>
    </p:spTree>
    <p:extLst>
      <p:ext uri="{BB962C8B-B14F-4D97-AF65-F5344CB8AC3E}">
        <p14:creationId xmlns:p14="http://schemas.microsoft.com/office/powerpoint/2010/main" val="429462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lickr.com/photos/center_for_jewish_history/369853145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eccanherald.com/national/10-lesser-known-facts-about-jawaharlal-nehru-776150.html" TargetMode="External"/><Relationship Id="rId2" Type="http://schemas.openxmlformats.org/officeDocument/2006/relationships/hyperlink" Target="https://www.indiatoday.in/india/story/nehru-edwina-mountbatten-did-not-have-time-for-physical-affair-says-daughter-1027111-2017-07-30" TargetMode="Externa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wissen.de/lexikon/nuernberger-prozes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ritannica.com/event/Nurnberg-tria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BF3C-E00F-4E4B-ABAF-CAA4C8D524A9}"/>
              </a:ext>
            </a:extLst>
          </p:cNvPr>
          <p:cNvSpPr>
            <a:spLocks noGrp="1"/>
          </p:cNvSpPr>
          <p:nvPr>
            <p:ph type="ctrTitle"/>
          </p:nvPr>
        </p:nvSpPr>
        <p:spPr>
          <a:xfrm>
            <a:off x="0" y="578224"/>
            <a:ext cx="7288305" cy="4343400"/>
          </a:xfrm>
        </p:spPr>
        <p:txBody>
          <a:bodyPr>
            <a:normAutofit/>
          </a:bodyPr>
          <a:lstStyle/>
          <a:p>
            <a:r>
              <a:rPr lang="en-US" sz="4000" b="1" dirty="0"/>
              <a:t>1945 and the World the Wars Made: </a:t>
            </a:r>
            <a:br>
              <a:rPr lang="en-US" sz="4000" b="1" dirty="0"/>
            </a:br>
            <a:r>
              <a:rPr lang="en-US" sz="4000" b="1" dirty="0"/>
              <a:t>The Cold War, War Crimes Trials and International Law, the UN, the EU, Decolonization </a:t>
            </a:r>
            <a:br>
              <a:rPr lang="en-US" sz="4000" b="1" dirty="0"/>
            </a:br>
            <a:br>
              <a:rPr lang="en-US" sz="4000" b="1" dirty="0"/>
            </a:br>
            <a:r>
              <a:rPr lang="en-US" sz="4000" b="1" dirty="0"/>
              <a:t>HSTCMP 202 </a:t>
            </a:r>
          </a:p>
        </p:txBody>
      </p:sp>
    </p:spTree>
    <p:extLst>
      <p:ext uri="{BB962C8B-B14F-4D97-AF65-F5344CB8AC3E}">
        <p14:creationId xmlns:p14="http://schemas.microsoft.com/office/powerpoint/2010/main" val="130074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70A2-3774-C048-A060-698F98F6BA6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CDCEAA-BF57-274E-8A7F-21A77FF37970}"/>
              </a:ext>
            </a:extLst>
          </p:cNvPr>
          <p:cNvSpPr>
            <a:spLocks noGrp="1"/>
          </p:cNvSpPr>
          <p:nvPr>
            <p:ph idx="1"/>
          </p:nvPr>
        </p:nvSpPr>
        <p:spPr>
          <a:xfrm>
            <a:off x="1049311" y="5699125"/>
            <a:ext cx="9491689" cy="941518"/>
          </a:xfrm>
        </p:spPr>
        <p:txBody>
          <a:bodyPr/>
          <a:lstStyle/>
          <a:p>
            <a:pPr marL="0" indent="0">
              <a:buNone/>
            </a:pPr>
            <a:r>
              <a:rPr lang="en-US" dirty="0"/>
              <a:t>The United Nations General Assembly </a:t>
            </a:r>
            <a:r>
              <a:rPr lang="en-US" sz="1400" dirty="0"/>
              <a:t>(Li </a:t>
            </a:r>
            <a:r>
              <a:rPr lang="en-US" sz="1400" dirty="0" err="1"/>
              <a:t>Muzi</a:t>
            </a:r>
            <a:r>
              <a:rPr lang="en-US" sz="1400" dirty="0"/>
              <a:t>/Xinhua Press/Corbis)</a:t>
            </a:r>
          </a:p>
        </p:txBody>
      </p:sp>
      <p:pic>
        <p:nvPicPr>
          <p:cNvPr id="2050" name="Picture 2">
            <a:extLst>
              <a:ext uri="{FF2B5EF4-FFF2-40B4-BE49-F238E27FC236}">
                <a16:creationId xmlns:a16="http://schemas.microsoft.com/office/drawing/2014/main" id="{6A2B4498-BC92-234E-AF82-4943557AE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11" y="4112"/>
            <a:ext cx="9491689" cy="569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96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928E-45CF-DF4B-B8CC-9841DC49DF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09BF46-41C4-F342-8BBB-AD1475EFB659}"/>
              </a:ext>
            </a:extLst>
          </p:cNvPr>
          <p:cNvSpPr>
            <a:spLocks noGrp="1"/>
          </p:cNvSpPr>
          <p:nvPr>
            <p:ph idx="1"/>
          </p:nvPr>
        </p:nvSpPr>
        <p:spPr/>
        <p:txBody>
          <a:bodyPr/>
          <a:lstStyle/>
          <a:p>
            <a:pPr marL="0" indent="0">
              <a:buNone/>
            </a:pPr>
            <a:r>
              <a:rPr lang="en-US" dirty="0"/>
              <a:t>UN Charter 1945 </a:t>
            </a:r>
          </a:p>
          <a:p>
            <a:pPr marL="0" indent="0">
              <a:buNone/>
            </a:pPr>
            <a:endParaRPr lang="en-US" dirty="0"/>
          </a:p>
          <a:p>
            <a:pPr lvl="0"/>
            <a:r>
              <a:rPr lang="en-US" dirty="0"/>
              <a:t>The signatories “reaffirm faith in fundamental human rights, in the dignity and worth of the human person, in the equal rights of men and women.”</a:t>
            </a:r>
          </a:p>
          <a:p>
            <a:pPr lvl="0"/>
            <a:r>
              <a:rPr lang="en-US" dirty="0"/>
              <a:t>Article 1: the purpose of the UN is to “</a:t>
            </a:r>
            <a:r>
              <a:rPr lang="en-US" dirty="0" err="1"/>
              <a:t>promot</a:t>
            </a:r>
            <a:r>
              <a:rPr lang="en-US" dirty="0"/>
              <a:t>[e] and encourage[e] respect for human rights and for fundamental freedoms for all without distinction </a:t>
            </a:r>
            <a:r>
              <a:rPr lang="en-US" dirty="0" err="1"/>
              <a:t>asto</a:t>
            </a:r>
            <a:r>
              <a:rPr lang="en-US" dirty="0"/>
              <a:t> race, sex, language or religion.”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3532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4563-A921-464B-9C38-F578C8C9EC90}"/>
              </a:ext>
            </a:extLst>
          </p:cNvPr>
          <p:cNvSpPr>
            <a:spLocks noGrp="1"/>
          </p:cNvSpPr>
          <p:nvPr>
            <p:ph type="title"/>
          </p:nvPr>
        </p:nvSpPr>
        <p:spPr>
          <a:xfrm>
            <a:off x="6326054" y="6015210"/>
            <a:ext cx="5506061" cy="600018"/>
          </a:xfrm>
        </p:spPr>
        <p:txBody>
          <a:bodyPr>
            <a:normAutofit/>
          </a:bodyPr>
          <a:lstStyle/>
          <a:p>
            <a:r>
              <a:rPr lang="en-US" sz="1600" dirty="0"/>
              <a:t>Undated photo of Lemkin, </a:t>
            </a:r>
            <a:r>
              <a:rPr lang="en-US" sz="1600" dirty="0">
                <a:hlinkClick r:id="rId2"/>
              </a:rPr>
              <a:t>American Jewish Historical Society</a:t>
            </a:r>
            <a:endParaRPr lang="en-US" sz="1600" dirty="0"/>
          </a:p>
        </p:txBody>
      </p:sp>
      <p:sp>
        <p:nvSpPr>
          <p:cNvPr id="3" name="Content Placeholder 2">
            <a:extLst>
              <a:ext uri="{FF2B5EF4-FFF2-40B4-BE49-F238E27FC236}">
                <a16:creationId xmlns:a16="http://schemas.microsoft.com/office/drawing/2014/main" id="{5B369977-B112-F545-A13A-CF23F9969C0B}"/>
              </a:ext>
            </a:extLst>
          </p:cNvPr>
          <p:cNvSpPr>
            <a:spLocks noGrp="1"/>
          </p:cNvSpPr>
          <p:nvPr>
            <p:ph idx="1"/>
          </p:nvPr>
        </p:nvSpPr>
        <p:spPr>
          <a:xfrm>
            <a:off x="838200" y="2412693"/>
            <a:ext cx="5760904" cy="3764269"/>
          </a:xfrm>
        </p:spPr>
        <p:txBody>
          <a:bodyPr/>
          <a:lstStyle/>
          <a:p>
            <a:pPr marL="0" indent="0">
              <a:buNone/>
            </a:pPr>
            <a:r>
              <a:rPr lang="en-US" dirty="0"/>
              <a:t>“Genocide,” coined by Raphael Lemkin, Polish-American lawyer </a:t>
            </a:r>
          </a:p>
          <a:p>
            <a:pPr marL="0" indent="0">
              <a:buNone/>
            </a:pPr>
            <a:endParaRPr lang="en-US" dirty="0"/>
          </a:p>
        </p:txBody>
      </p:sp>
      <p:pic>
        <p:nvPicPr>
          <p:cNvPr id="9218" name="Picture 2">
            <a:extLst>
              <a:ext uri="{FF2B5EF4-FFF2-40B4-BE49-F238E27FC236}">
                <a16:creationId xmlns:a16="http://schemas.microsoft.com/office/drawing/2014/main" id="{8A2B734A-070C-BC48-98D0-708B0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055" y="242772"/>
            <a:ext cx="54229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04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A90A-9B4B-4F4D-B738-C787849795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B8DA1A6-5C07-CC4C-9190-5D35FEBEBD6E}"/>
              </a:ext>
            </a:extLst>
          </p:cNvPr>
          <p:cNvPicPr>
            <a:picLocks noGrp="1" noChangeAspect="1"/>
          </p:cNvPicPr>
          <p:nvPr>
            <p:ph idx="1"/>
          </p:nvPr>
        </p:nvPicPr>
        <p:blipFill>
          <a:blip r:embed="rId2"/>
          <a:stretch>
            <a:fillRect/>
          </a:stretch>
        </p:blipFill>
        <p:spPr>
          <a:xfrm>
            <a:off x="128835" y="231354"/>
            <a:ext cx="5783552" cy="3812860"/>
          </a:xfrm>
        </p:spPr>
      </p:pic>
      <p:pic>
        <p:nvPicPr>
          <p:cNvPr id="7" name="Picture 6">
            <a:extLst>
              <a:ext uri="{FF2B5EF4-FFF2-40B4-BE49-F238E27FC236}">
                <a16:creationId xmlns:a16="http://schemas.microsoft.com/office/drawing/2014/main" id="{E59A4810-FD6A-5747-B827-6CCF3F14ACF0}"/>
              </a:ext>
            </a:extLst>
          </p:cNvPr>
          <p:cNvPicPr>
            <a:picLocks noChangeAspect="1"/>
          </p:cNvPicPr>
          <p:nvPr/>
        </p:nvPicPr>
        <p:blipFill>
          <a:blip r:embed="rId3"/>
          <a:stretch>
            <a:fillRect/>
          </a:stretch>
        </p:blipFill>
        <p:spPr>
          <a:xfrm>
            <a:off x="6096000" y="2819294"/>
            <a:ext cx="6012977" cy="3677109"/>
          </a:xfrm>
          <a:prstGeom prst="rect">
            <a:avLst/>
          </a:prstGeom>
        </p:spPr>
      </p:pic>
    </p:spTree>
    <p:extLst>
      <p:ext uri="{BB962C8B-B14F-4D97-AF65-F5344CB8AC3E}">
        <p14:creationId xmlns:p14="http://schemas.microsoft.com/office/powerpoint/2010/main" val="2968001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454D-68F5-E247-A130-F26975C147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E4619F-66E0-8342-81F7-23A69E1C79CE}"/>
              </a:ext>
            </a:extLst>
          </p:cNvPr>
          <p:cNvSpPr>
            <a:spLocks noGrp="1"/>
          </p:cNvSpPr>
          <p:nvPr>
            <p:ph idx="1"/>
          </p:nvPr>
        </p:nvSpPr>
        <p:spPr>
          <a:xfrm>
            <a:off x="232273" y="4439798"/>
            <a:ext cx="2235505" cy="1847334"/>
          </a:xfrm>
        </p:spPr>
        <p:txBody>
          <a:bodyPr>
            <a:normAutofit lnSpcReduction="10000"/>
          </a:bodyPr>
          <a:lstStyle/>
          <a:p>
            <a:pPr marL="0" indent="0">
              <a:buNone/>
            </a:pPr>
            <a:r>
              <a:rPr lang="en-US" dirty="0"/>
              <a:t>The United Nations headquarters building in New York City</a:t>
            </a:r>
          </a:p>
        </p:txBody>
      </p:sp>
      <p:pic>
        <p:nvPicPr>
          <p:cNvPr id="7170" name="Picture 2">
            <a:extLst>
              <a:ext uri="{FF2B5EF4-FFF2-40B4-BE49-F238E27FC236}">
                <a16:creationId xmlns:a16="http://schemas.microsoft.com/office/drawing/2014/main" id="{4B8497B2-6C23-6447-804C-D1EC9553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87" y="215059"/>
            <a:ext cx="9366213" cy="627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30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56437-70D8-A54B-AA14-B0F65AFDD0C3}"/>
              </a:ext>
            </a:extLst>
          </p:cNvPr>
          <p:cNvSpPr>
            <a:spLocks noGrp="1"/>
          </p:cNvSpPr>
          <p:nvPr>
            <p:ph idx="1"/>
          </p:nvPr>
        </p:nvSpPr>
        <p:spPr>
          <a:xfrm>
            <a:off x="224852" y="1948721"/>
            <a:ext cx="2788171" cy="4228242"/>
          </a:xfrm>
        </p:spPr>
        <p:txBody>
          <a:bodyPr>
            <a:normAutofit/>
          </a:bodyPr>
          <a:lstStyle/>
          <a:p>
            <a:pPr marL="0" indent="0">
              <a:buNone/>
            </a:pPr>
            <a:r>
              <a:rPr lang="en-US" dirty="0"/>
              <a:t>International Institutions – the European Union (EU), the UN, NATO</a:t>
            </a:r>
          </a:p>
          <a:p>
            <a:pPr marL="0" indent="0">
              <a:buNone/>
            </a:pPr>
            <a:endParaRPr lang="en-US" dirty="0"/>
          </a:p>
          <a:p>
            <a:pPr marL="0" indent="0">
              <a:buNone/>
            </a:pPr>
            <a:r>
              <a:rPr lang="en-US" sz="1400" dirty="0"/>
              <a:t>Map shows the EU as of Feb. 2020, except the UK had not officially departed as of Feb. 2020 but was in the process of negotiating to depart. </a:t>
            </a:r>
          </a:p>
        </p:txBody>
      </p:sp>
      <p:pic>
        <p:nvPicPr>
          <p:cNvPr id="1026" name="Picture 2" descr="Map: Which Countries are in the European Union in 2020, Which Aren't, and  Which Want to Join? - Political Geography Now">
            <a:extLst>
              <a:ext uri="{FF2B5EF4-FFF2-40B4-BE49-F238E27FC236}">
                <a16:creationId xmlns:a16="http://schemas.microsoft.com/office/drawing/2014/main" id="{53F9476D-805C-944F-8E62-B6543A47E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913" y="0"/>
            <a:ext cx="8447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1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27.3  European NATO Members and the Warsaw Pact in the 1950s.jpg"/>
          <p:cNvPicPr>
            <a:picLocks noChangeAspect="1"/>
          </p:cNvPicPr>
          <p:nvPr/>
        </p:nvPicPr>
        <p:blipFill>
          <a:blip r:embed="rId2"/>
          <a:stretch>
            <a:fillRect/>
          </a:stretch>
        </p:blipFill>
        <p:spPr>
          <a:xfrm>
            <a:off x="3395472" y="332232"/>
            <a:ext cx="5401056" cy="6193536"/>
          </a:xfrm>
          <a:prstGeom prst="rect">
            <a:avLst/>
          </a:prstGeom>
        </p:spPr>
      </p:pic>
    </p:spTree>
    <p:extLst>
      <p:ext uri="{BB962C8B-B14F-4D97-AF65-F5344CB8AC3E}">
        <p14:creationId xmlns:p14="http://schemas.microsoft.com/office/powerpoint/2010/main" val="42561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224C-0959-8740-8733-07877C675EAC}"/>
              </a:ext>
            </a:extLst>
          </p:cNvPr>
          <p:cNvSpPr>
            <a:spLocks noGrp="1"/>
          </p:cNvSpPr>
          <p:nvPr>
            <p:ph type="title"/>
          </p:nvPr>
        </p:nvSpPr>
        <p:spPr>
          <a:xfrm>
            <a:off x="7425368" y="5731047"/>
            <a:ext cx="4457241" cy="1023000"/>
          </a:xfrm>
        </p:spPr>
        <p:txBody>
          <a:bodyPr>
            <a:normAutofit/>
          </a:bodyPr>
          <a:lstStyle/>
          <a:p>
            <a:r>
              <a:rPr lang="en-US" sz="1400" dirty="0"/>
              <a:t>(image courtesy of Australian Institute of International Affairs)</a:t>
            </a:r>
          </a:p>
        </p:txBody>
      </p:sp>
      <p:sp>
        <p:nvSpPr>
          <p:cNvPr id="3" name="Content Placeholder 2">
            <a:extLst>
              <a:ext uri="{FF2B5EF4-FFF2-40B4-BE49-F238E27FC236}">
                <a16:creationId xmlns:a16="http://schemas.microsoft.com/office/drawing/2014/main" id="{2BB6B4CD-90EE-C64E-8228-902DA73837ED}"/>
              </a:ext>
            </a:extLst>
          </p:cNvPr>
          <p:cNvSpPr>
            <a:spLocks noGrp="1"/>
          </p:cNvSpPr>
          <p:nvPr>
            <p:ph idx="1"/>
          </p:nvPr>
        </p:nvSpPr>
        <p:spPr>
          <a:xfrm>
            <a:off x="143220" y="2588963"/>
            <a:ext cx="2610998" cy="3587999"/>
          </a:xfrm>
        </p:spPr>
        <p:txBody>
          <a:bodyPr/>
          <a:lstStyle/>
          <a:p>
            <a:pPr marL="0" indent="0">
              <a:buNone/>
            </a:pPr>
            <a:r>
              <a:rPr lang="en-US" dirty="0"/>
              <a:t>The Cold War </a:t>
            </a:r>
          </a:p>
          <a:p>
            <a:pPr marL="0" indent="0">
              <a:buNone/>
            </a:pPr>
            <a:r>
              <a:rPr lang="en-US" dirty="0"/>
              <a:t>(1945-1991) </a:t>
            </a:r>
          </a:p>
        </p:txBody>
      </p:sp>
      <p:pic>
        <p:nvPicPr>
          <p:cNvPr id="8194" name="Picture 2">
            <a:extLst>
              <a:ext uri="{FF2B5EF4-FFF2-40B4-BE49-F238E27FC236}">
                <a16:creationId xmlns:a16="http://schemas.microsoft.com/office/drawing/2014/main" id="{94DE06ED-9D94-4348-A991-8DFE80D4B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333" y="453289"/>
            <a:ext cx="9102667" cy="470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72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27.2  Divided Germany and the Berlin Airlift, 1946–1949.jpg"/>
          <p:cNvPicPr>
            <a:picLocks noChangeAspect="1"/>
          </p:cNvPicPr>
          <p:nvPr/>
        </p:nvPicPr>
        <p:blipFill>
          <a:blip r:embed="rId2"/>
          <a:stretch>
            <a:fillRect/>
          </a:stretch>
        </p:blipFill>
        <p:spPr>
          <a:xfrm>
            <a:off x="3398520" y="332232"/>
            <a:ext cx="5394960" cy="6193536"/>
          </a:xfrm>
          <a:prstGeom prst="rect">
            <a:avLst/>
          </a:prstGeom>
        </p:spPr>
      </p:pic>
    </p:spTree>
    <p:extLst>
      <p:ext uri="{BB962C8B-B14F-4D97-AF65-F5344CB8AC3E}">
        <p14:creationId xmlns:p14="http://schemas.microsoft.com/office/powerpoint/2010/main" val="427071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834718" y="3982547"/>
            <a:ext cx="3376332" cy="1799688"/>
          </a:xfrm>
        </p:spPr>
        <p:txBody>
          <a:bodyPr>
            <a:normAutofit/>
          </a:bodyPr>
          <a:lstStyle/>
          <a:p>
            <a:pPr>
              <a:buNone/>
            </a:pPr>
            <a:r>
              <a:rPr lang="en-US" dirty="0"/>
              <a:t>Berlin after the building of the wall in 1961</a:t>
            </a:r>
          </a:p>
        </p:txBody>
      </p:sp>
      <p:pic>
        <p:nvPicPr>
          <p:cNvPr id="2050" name="Picture 2" descr="\\max-fsrv.ad.syr.edu\marhoefe$\Desktop\pix580_GHI_p961Berlin_E.jpg"/>
          <p:cNvPicPr>
            <a:picLocks noChangeAspect="1" noChangeArrowheads="1"/>
          </p:cNvPicPr>
          <p:nvPr/>
        </p:nvPicPr>
        <p:blipFill>
          <a:blip r:embed="rId2" cstate="print"/>
          <a:srcRect/>
          <a:stretch>
            <a:fillRect/>
          </a:stretch>
        </p:blipFill>
        <p:spPr bwMode="auto">
          <a:xfrm>
            <a:off x="421341" y="263283"/>
            <a:ext cx="7172326" cy="6331433"/>
          </a:xfrm>
          <a:prstGeom prst="rect">
            <a:avLst/>
          </a:prstGeom>
          <a:noFill/>
        </p:spPr>
      </p:pic>
    </p:spTree>
    <p:extLst>
      <p:ext uri="{BB962C8B-B14F-4D97-AF65-F5344CB8AC3E}">
        <p14:creationId xmlns:p14="http://schemas.microsoft.com/office/powerpoint/2010/main" val="354010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0104-619C-0645-9665-D3A0C66A589B}"/>
              </a:ext>
            </a:extLst>
          </p:cNvPr>
          <p:cNvSpPr>
            <a:spLocks noGrp="1"/>
          </p:cNvSpPr>
          <p:nvPr>
            <p:ph type="title"/>
          </p:nvPr>
        </p:nvSpPr>
        <p:spPr>
          <a:xfrm>
            <a:off x="6803572" y="365124"/>
            <a:ext cx="4550228" cy="6188075"/>
          </a:xfrm>
          <a:ln>
            <a:solidFill>
              <a:schemeClr val="tx1"/>
            </a:solidFill>
          </a:ln>
        </p:spPr>
        <p:txBody>
          <a:bodyPr>
            <a:noAutofit/>
          </a:bodyPr>
          <a:lstStyle/>
          <a:p>
            <a:br>
              <a:rPr lang="en-US" sz="1600" dirty="0"/>
            </a:br>
            <a:br>
              <a:rPr lang="en-US" sz="1600" dirty="0"/>
            </a:br>
            <a:endParaRPr lang="en-US" sz="1600" dirty="0"/>
          </a:p>
        </p:txBody>
      </p:sp>
      <p:sp>
        <p:nvSpPr>
          <p:cNvPr id="3" name="Content Placeholder 2">
            <a:extLst>
              <a:ext uri="{FF2B5EF4-FFF2-40B4-BE49-F238E27FC236}">
                <a16:creationId xmlns:a16="http://schemas.microsoft.com/office/drawing/2014/main" id="{CF2A8F5E-564A-0343-8190-4AFC97E35DB5}"/>
              </a:ext>
            </a:extLst>
          </p:cNvPr>
          <p:cNvSpPr>
            <a:spLocks noGrp="1"/>
          </p:cNvSpPr>
          <p:nvPr>
            <p:ph idx="1"/>
          </p:nvPr>
        </p:nvSpPr>
        <p:spPr>
          <a:xfrm>
            <a:off x="250372" y="185057"/>
            <a:ext cx="6064704" cy="5991906"/>
          </a:xfrm>
        </p:spPr>
        <p:txBody>
          <a:bodyPr/>
          <a:lstStyle/>
          <a:p>
            <a:pPr marL="0" indent="0">
              <a:buNone/>
            </a:pPr>
            <a:r>
              <a:rPr lang="en-US" i="1" dirty="0"/>
              <a:t>How did the two world wars change the world after 1945? Did humans learn anything or OMG are we still f-ed up? </a:t>
            </a:r>
            <a:endParaRPr lang="en-US" dirty="0"/>
          </a:p>
          <a:p>
            <a:pPr marL="514350" indent="-514350">
              <a:buAutoNum type="arabicPeriod"/>
            </a:pPr>
            <a:endParaRPr lang="en-US" dirty="0"/>
          </a:p>
          <a:p>
            <a:pPr marL="514350" indent="-514350">
              <a:buAutoNum type="arabicPeriod"/>
            </a:pPr>
            <a:r>
              <a:rPr lang="en-US" dirty="0"/>
              <a:t>Nuremburg Trials </a:t>
            </a:r>
          </a:p>
          <a:p>
            <a:pPr marL="514350" indent="-514350">
              <a:buAutoNum type="arabicPeriod"/>
            </a:pPr>
            <a:r>
              <a:rPr lang="en-US" dirty="0"/>
              <a:t>The United Nations </a:t>
            </a:r>
          </a:p>
          <a:p>
            <a:pPr marL="514350" indent="-514350">
              <a:buAutoNum type="arabicPeriod"/>
            </a:pPr>
            <a:r>
              <a:rPr lang="en-US" dirty="0"/>
              <a:t>The Cold War (international war!) and the nuclear arms race </a:t>
            </a:r>
          </a:p>
          <a:p>
            <a:pPr marL="514350" indent="-514350">
              <a:buAutoNum type="arabicPeriod"/>
            </a:pPr>
            <a:r>
              <a:rPr lang="en-US" dirty="0"/>
              <a:t>Decolonization and the post-45 critique of racism </a:t>
            </a:r>
          </a:p>
        </p:txBody>
      </p:sp>
      <p:sp>
        <p:nvSpPr>
          <p:cNvPr id="4" name="TextBox 3">
            <a:extLst>
              <a:ext uri="{FF2B5EF4-FFF2-40B4-BE49-F238E27FC236}">
                <a16:creationId xmlns:a16="http://schemas.microsoft.com/office/drawing/2014/main" id="{630DA164-178E-CE41-B620-6DF963F0B1A1}"/>
              </a:ext>
            </a:extLst>
          </p:cNvPr>
          <p:cNvSpPr txBox="1"/>
          <p:nvPr/>
        </p:nvSpPr>
        <p:spPr>
          <a:xfrm>
            <a:off x="7032811" y="564776"/>
            <a:ext cx="4128247" cy="7725192"/>
          </a:xfrm>
          <a:prstGeom prst="rect">
            <a:avLst/>
          </a:prstGeom>
          <a:noFill/>
        </p:spPr>
        <p:txBody>
          <a:bodyPr wrap="square" rtlCol="0">
            <a:spAutoFit/>
          </a:bodyPr>
          <a:lstStyle/>
          <a:p>
            <a:endParaRPr lang="en-US" sz="1600" dirty="0"/>
          </a:p>
          <a:p>
            <a:r>
              <a:rPr lang="en-US" sz="1600" dirty="0"/>
              <a:t>“Genocide,” coined by Raphael Lemkin, lawyer </a:t>
            </a:r>
          </a:p>
          <a:p>
            <a:endParaRPr lang="en-US" sz="1600" dirty="0"/>
          </a:p>
          <a:p>
            <a:r>
              <a:rPr lang="en-US" sz="1600" dirty="0"/>
              <a:t>Crimes against humanity </a:t>
            </a:r>
          </a:p>
          <a:p>
            <a:endParaRPr lang="en-US" sz="1600" dirty="0"/>
          </a:p>
          <a:p>
            <a:r>
              <a:rPr lang="en-US" sz="1600" dirty="0"/>
              <a:t>The Cold War (1945-1991 (?))</a:t>
            </a:r>
          </a:p>
          <a:p>
            <a:endParaRPr lang="en-US" sz="1600" dirty="0"/>
          </a:p>
          <a:p>
            <a:r>
              <a:rPr lang="en-US" sz="1600" dirty="0"/>
              <a:t>The Tokyo Trial (Tokyo War Crimes Trial)</a:t>
            </a:r>
          </a:p>
          <a:p>
            <a:endParaRPr lang="en-US" sz="1600" dirty="0"/>
          </a:p>
          <a:p>
            <a:r>
              <a:rPr lang="en-US" sz="1600" dirty="0"/>
              <a:t>The Nuremberg Trials</a:t>
            </a:r>
          </a:p>
          <a:p>
            <a:endParaRPr lang="en-US" sz="1600" dirty="0"/>
          </a:p>
          <a:p>
            <a:r>
              <a:rPr lang="en-US" sz="1600" dirty="0"/>
              <a:t>NATO (North American Treaty Organization) versus Warsaw Pact Nations (USSR-dominated) </a:t>
            </a:r>
          </a:p>
          <a:p>
            <a:endParaRPr lang="en-US" sz="1600" dirty="0"/>
          </a:p>
          <a:p>
            <a:r>
              <a:rPr lang="en-US" sz="1600" dirty="0"/>
              <a:t>The Berlin Wall (fell in 1989) </a:t>
            </a:r>
          </a:p>
          <a:p>
            <a:endParaRPr lang="en-US" sz="1600" dirty="0"/>
          </a:p>
          <a:p>
            <a:r>
              <a:rPr lang="en-US" sz="1600" dirty="0"/>
              <a:t>Crimes against humanity </a:t>
            </a:r>
          </a:p>
          <a:p>
            <a:endParaRPr lang="en-US" sz="1600" dirty="0"/>
          </a:p>
          <a:p>
            <a:r>
              <a:rPr lang="en-US" sz="1600" dirty="0"/>
              <a:t>Decolonization </a:t>
            </a:r>
          </a:p>
          <a:p>
            <a:endParaRPr lang="en-US" sz="1600" dirty="0"/>
          </a:p>
          <a:p>
            <a:r>
              <a:rPr lang="en-US" sz="1600" dirty="0"/>
              <a:t>The European Union (EU) </a:t>
            </a:r>
          </a:p>
          <a:p>
            <a:endParaRPr lang="en-US" sz="1600" dirty="0"/>
          </a:p>
          <a:p>
            <a:r>
              <a:rPr lang="en-US" sz="1600" dirty="0"/>
              <a:t>The United Nations </a:t>
            </a:r>
          </a:p>
          <a:p>
            <a:endParaRPr lang="en-US" sz="1600" dirty="0"/>
          </a:p>
          <a:p>
            <a:r>
              <a:rPr lang="en-US" sz="1600" dirty="0"/>
              <a:t> </a:t>
            </a:r>
          </a:p>
          <a:p>
            <a:endParaRPr lang="en-US" sz="1600" dirty="0"/>
          </a:p>
          <a:p>
            <a:endParaRPr lang="en-US" sz="1600" dirty="0"/>
          </a:p>
          <a:p>
            <a:endParaRPr lang="en-US" sz="1600" dirty="0"/>
          </a:p>
          <a:p>
            <a:r>
              <a:rPr lang="en-US" sz="1600" dirty="0"/>
              <a:t> </a:t>
            </a:r>
          </a:p>
          <a:p>
            <a:endParaRPr lang="en-US" sz="1600" dirty="0"/>
          </a:p>
          <a:p>
            <a:endParaRPr lang="en-US" sz="1600" dirty="0"/>
          </a:p>
        </p:txBody>
      </p:sp>
    </p:spTree>
    <p:extLst>
      <p:ext uri="{BB962C8B-B14F-4D97-AF65-F5344CB8AC3E}">
        <p14:creationId xmlns:p14="http://schemas.microsoft.com/office/powerpoint/2010/main" val="333366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393" y="5001658"/>
            <a:ext cx="2952291" cy="1722663"/>
          </a:xfrm>
        </p:spPr>
        <p:txBody>
          <a:bodyPr>
            <a:normAutofit/>
          </a:bodyPr>
          <a:lstStyle/>
          <a:p>
            <a:pPr marL="0" indent="0">
              <a:buNone/>
            </a:pPr>
            <a:r>
              <a:rPr lang="en-US" dirty="0"/>
              <a:t>Berlin Wall – Brandenburg Gate visible (BBC)</a:t>
            </a:r>
          </a:p>
        </p:txBody>
      </p:sp>
      <p:pic>
        <p:nvPicPr>
          <p:cNvPr id="3076" name="Picture 4" descr="http://www.bbc.co.uk/schools/gcsebitesize/history/images/hist_berlin_w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410" y="55085"/>
            <a:ext cx="6720289" cy="67202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1B9E5D8-65E6-9C46-AE56-7247FB7AE91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4056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77" y="5801757"/>
            <a:ext cx="3943350" cy="857250"/>
          </a:xfrm>
        </p:spPr>
        <p:txBody>
          <a:bodyPr>
            <a:normAutofit/>
          </a:bodyPr>
          <a:lstStyle/>
          <a:p>
            <a:pPr algn="l"/>
            <a:r>
              <a:rPr lang="en-US" sz="1650" dirty="0"/>
              <a:t>Graffiti on the western side of the wall, 1986, Berlin (</a:t>
            </a:r>
            <a:r>
              <a:rPr lang="en-US" sz="1650" dirty="0" err="1"/>
              <a:t>Kreuzberg</a:t>
            </a:r>
            <a:r>
              <a:rPr lang="en-US" sz="1650" dirty="0"/>
              <a:t>) </a:t>
            </a:r>
          </a:p>
        </p:txBody>
      </p:sp>
      <p:pic>
        <p:nvPicPr>
          <p:cNvPr id="1026" name="Picture 2" descr="File:Berlinerma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291" y="0"/>
            <a:ext cx="8519710" cy="638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08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35FF1D-BB3E-FF40-915A-5BEBC4177940}"/>
              </a:ext>
            </a:extLst>
          </p:cNvPr>
          <p:cNvSpPr>
            <a:spLocks noGrp="1" noChangeArrowheads="1"/>
          </p:cNvSpPr>
          <p:nvPr>
            <p:ph type="ctrTitle"/>
          </p:nvPr>
        </p:nvSpPr>
        <p:spPr>
          <a:xfrm>
            <a:off x="2209800" y="2130426"/>
            <a:ext cx="7772400" cy="1470025"/>
          </a:xfrm>
        </p:spPr>
        <p:txBody>
          <a:bodyPr anchor="ctr"/>
          <a:lstStyle/>
          <a:p>
            <a:endParaRPr lang="en-US" altLang="en-US" sz="4400"/>
          </a:p>
        </p:txBody>
      </p:sp>
      <p:sp>
        <p:nvSpPr>
          <p:cNvPr id="11267" name="Rectangle 3">
            <a:extLst>
              <a:ext uri="{FF2B5EF4-FFF2-40B4-BE49-F238E27FC236}">
                <a16:creationId xmlns:a16="http://schemas.microsoft.com/office/drawing/2014/main" id="{7A9416C4-2E1B-E742-B7B9-0D8FA6BE573E}"/>
              </a:ext>
            </a:extLst>
          </p:cNvPr>
          <p:cNvSpPr>
            <a:spLocks noGrp="1" noChangeArrowheads="1"/>
          </p:cNvSpPr>
          <p:nvPr>
            <p:ph type="subTitle" idx="1"/>
          </p:nvPr>
        </p:nvSpPr>
        <p:spPr>
          <a:xfrm>
            <a:off x="8761164" y="4794238"/>
            <a:ext cx="3117774" cy="1470025"/>
          </a:xfrm>
        </p:spPr>
        <p:txBody>
          <a:bodyPr/>
          <a:lstStyle/>
          <a:p>
            <a:r>
              <a:rPr lang="en-US" altLang="en-US" sz="3200" dirty="0"/>
              <a:t>“Caution! You are now leaving West Berlin.”</a:t>
            </a:r>
          </a:p>
        </p:txBody>
      </p:sp>
      <p:pic>
        <p:nvPicPr>
          <p:cNvPr id="11269" name="Picture 5">
            <a:extLst>
              <a:ext uri="{FF2B5EF4-FFF2-40B4-BE49-F238E27FC236}">
                <a16:creationId xmlns:a16="http://schemas.microsoft.com/office/drawing/2014/main" id="{C4B1ACE1-9F47-9C46-AAB6-42BDE43E1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38" y="139721"/>
            <a:ext cx="7998246" cy="6578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4B78CA78-8048-1F43-B7B1-970845F12B0A}"/>
              </a:ext>
            </a:extLst>
          </p:cNvPr>
          <p:cNvSpPr>
            <a:spLocks noGrp="1" noChangeArrowheads="1"/>
          </p:cNvSpPr>
          <p:nvPr>
            <p:ph type="title"/>
          </p:nvPr>
        </p:nvSpPr>
        <p:spPr/>
        <p:txBody>
          <a:bodyPr/>
          <a:lstStyle/>
          <a:p>
            <a:endParaRPr lang="en-US" altLang="en-US"/>
          </a:p>
        </p:txBody>
      </p:sp>
      <p:pic>
        <p:nvPicPr>
          <p:cNvPr id="3077" name="Picture 5">
            <a:extLst>
              <a:ext uri="{FF2B5EF4-FFF2-40B4-BE49-F238E27FC236}">
                <a16:creationId xmlns:a16="http://schemas.microsoft.com/office/drawing/2014/main" id="{98AA0061-1EF8-8E4D-A37E-FC55678B6B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1692" y="115645"/>
            <a:ext cx="10014331" cy="6649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B2B79A1A-E5A3-CE4E-AA01-C1D4C2D4B4F4}"/>
              </a:ext>
            </a:extLst>
          </p:cNvPr>
          <p:cNvSpPr>
            <a:spLocks noGrp="1" noChangeArrowheads="1"/>
          </p:cNvSpPr>
          <p:nvPr>
            <p:ph type="title"/>
          </p:nvPr>
        </p:nvSpPr>
        <p:spPr/>
        <p:txBody>
          <a:bodyPr/>
          <a:lstStyle/>
          <a:p>
            <a:endParaRPr lang="en-US" altLang="en-US"/>
          </a:p>
        </p:txBody>
      </p:sp>
      <p:pic>
        <p:nvPicPr>
          <p:cNvPr id="4101" name="Picture 5">
            <a:extLst>
              <a:ext uri="{FF2B5EF4-FFF2-40B4-BE49-F238E27FC236}">
                <a16:creationId xmlns:a16="http://schemas.microsoft.com/office/drawing/2014/main" id="{F6D47089-10B2-5648-A9A9-41F90571B2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5927" y="48477"/>
            <a:ext cx="10983817" cy="67737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023A9AF-15C6-A94F-BD0E-7413B6E1121E}"/>
              </a:ext>
            </a:extLst>
          </p:cNvPr>
          <p:cNvSpPr>
            <a:spLocks noGrp="1" noChangeArrowheads="1"/>
          </p:cNvSpPr>
          <p:nvPr>
            <p:ph type="ctrTitle"/>
          </p:nvPr>
        </p:nvSpPr>
        <p:spPr>
          <a:xfrm>
            <a:off x="2209800" y="2130426"/>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8D2680C2-5D2A-4646-87FC-1A07F93ECE91}"/>
              </a:ext>
            </a:extLst>
          </p:cNvPr>
          <p:cNvSpPr>
            <a:spLocks noGrp="1" noChangeArrowheads="1"/>
          </p:cNvSpPr>
          <p:nvPr>
            <p:ph type="subTitle" idx="1"/>
          </p:nvPr>
        </p:nvSpPr>
        <p:spPr>
          <a:xfrm>
            <a:off x="2895600" y="3886200"/>
            <a:ext cx="6400800" cy="1752600"/>
          </a:xfrm>
        </p:spPr>
        <p:txBody>
          <a:bodyPr/>
          <a:lstStyle/>
          <a:p>
            <a:endParaRPr lang="en-US" altLang="en-US" sz="3200"/>
          </a:p>
        </p:txBody>
      </p:sp>
      <p:pic>
        <p:nvPicPr>
          <p:cNvPr id="6146" name="Picture 2" descr="People hitting the Berlin Wall with hammers between Brandenburg Gate and Reichstag.">
            <a:extLst>
              <a:ext uri="{FF2B5EF4-FFF2-40B4-BE49-F238E27FC236}">
                <a16:creationId xmlns:a16="http://schemas.microsoft.com/office/drawing/2014/main" id="{D910B722-2766-A547-B316-9A7FF8F0A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923" y="0"/>
            <a:ext cx="10120102" cy="65722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014811-E169-2643-A90B-C1A4C9E3FE08}"/>
              </a:ext>
            </a:extLst>
          </p:cNvPr>
          <p:cNvSpPr txBox="1"/>
          <p:nvPr/>
        </p:nvSpPr>
        <p:spPr>
          <a:xfrm>
            <a:off x="1333041" y="6202953"/>
            <a:ext cx="3382179" cy="369332"/>
          </a:xfrm>
          <a:prstGeom prst="rect">
            <a:avLst/>
          </a:prstGeom>
          <a:noFill/>
        </p:spPr>
        <p:txBody>
          <a:bodyPr wrap="square" rtlCol="0">
            <a:spAutoFit/>
          </a:bodyPr>
          <a:lstStyle/>
          <a:p>
            <a:r>
              <a:rPr lang="en-US" dirty="0"/>
              <a:t>Luis </a:t>
            </a:r>
            <a:r>
              <a:rPr lang="en-US" dirty="0" err="1"/>
              <a:t>Veiga</a:t>
            </a:r>
            <a:r>
              <a:rPr lang="en-US" dirty="0"/>
              <a:t>/Getty Images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5B28-BE11-BE47-8F02-156E4953E6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CD25FB-5435-C446-8926-D812455CEA11}"/>
              </a:ext>
            </a:extLst>
          </p:cNvPr>
          <p:cNvSpPr>
            <a:spLocks noGrp="1"/>
          </p:cNvSpPr>
          <p:nvPr>
            <p:ph idx="1"/>
          </p:nvPr>
        </p:nvSpPr>
        <p:spPr/>
        <p:txBody>
          <a:bodyPr/>
          <a:lstStyle/>
          <a:p>
            <a:pPr marL="0" indent="0">
              <a:buNone/>
            </a:pPr>
            <a:r>
              <a:rPr lang="en-US" dirty="0"/>
              <a:t>DECOLONIZATION (after ‘45) </a:t>
            </a:r>
          </a:p>
        </p:txBody>
      </p:sp>
    </p:spTree>
    <p:extLst>
      <p:ext uri="{BB962C8B-B14F-4D97-AF65-F5344CB8AC3E}">
        <p14:creationId xmlns:p14="http://schemas.microsoft.com/office/powerpoint/2010/main" val="3781658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27.5  The Decolonization of Africa, 1951–1990.jpg"/>
          <p:cNvPicPr>
            <a:picLocks noChangeAspect="1"/>
          </p:cNvPicPr>
          <p:nvPr/>
        </p:nvPicPr>
        <p:blipFill>
          <a:blip r:embed="rId2"/>
          <a:stretch>
            <a:fillRect/>
          </a:stretch>
        </p:blipFill>
        <p:spPr>
          <a:xfrm>
            <a:off x="3267636" y="126143"/>
            <a:ext cx="5344386" cy="6605713"/>
          </a:xfrm>
          <a:prstGeom prst="rect">
            <a:avLst/>
          </a:prstGeom>
        </p:spPr>
      </p:pic>
    </p:spTree>
    <p:extLst>
      <p:ext uri="{BB962C8B-B14F-4D97-AF65-F5344CB8AC3E}">
        <p14:creationId xmlns:p14="http://schemas.microsoft.com/office/powerpoint/2010/main" val="3612608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PING THE WEST  The Cold War World, c. 1960.jpg"/>
          <p:cNvPicPr>
            <a:picLocks noChangeAspect="1"/>
          </p:cNvPicPr>
          <p:nvPr/>
        </p:nvPicPr>
        <p:blipFill>
          <a:blip r:embed="rId2"/>
          <a:stretch>
            <a:fillRect/>
          </a:stretch>
        </p:blipFill>
        <p:spPr>
          <a:xfrm>
            <a:off x="2164975" y="5780"/>
            <a:ext cx="7933765" cy="6785106"/>
          </a:xfrm>
          <a:prstGeom prst="rect">
            <a:avLst/>
          </a:prstGeom>
        </p:spPr>
      </p:pic>
    </p:spTree>
    <p:extLst>
      <p:ext uri="{BB962C8B-B14F-4D97-AF65-F5344CB8AC3E}">
        <p14:creationId xmlns:p14="http://schemas.microsoft.com/office/powerpoint/2010/main" val="160371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1241-3E16-7F4F-9522-0A873C4AEAD8}"/>
              </a:ext>
            </a:extLst>
          </p:cNvPr>
          <p:cNvSpPr>
            <a:spLocks noGrp="1"/>
          </p:cNvSpPr>
          <p:nvPr>
            <p:ph type="title"/>
          </p:nvPr>
        </p:nvSpPr>
        <p:spPr>
          <a:xfrm>
            <a:off x="0" y="141252"/>
            <a:ext cx="11360800" cy="763600"/>
          </a:xfrm>
        </p:spPr>
        <p:txBody>
          <a:bodyPr>
            <a:normAutofit fontScale="90000"/>
          </a:bodyPr>
          <a:lstStyle/>
          <a:p>
            <a:r>
              <a:rPr lang="en-US" dirty="0"/>
              <a:t>Decolonization, 1945 – present </a:t>
            </a:r>
          </a:p>
        </p:txBody>
      </p:sp>
      <p:pic>
        <p:nvPicPr>
          <p:cNvPr id="2050" name="Picture 2" descr="Image result for Imperialism after WWII'">
            <a:extLst>
              <a:ext uri="{FF2B5EF4-FFF2-40B4-BE49-F238E27FC236}">
                <a16:creationId xmlns:a16="http://schemas.microsoft.com/office/drawing/2014/main" id="{1C6ECD13-98AA-0E44-A9E6-DB9F25B02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629" y="975167"/>
            <a:ext cx="8094921" cy="574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35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5FB5-BB0D-CF4C-BBC0-56F9FC12BA7D}"/>
              </a:ext>
            </a:extLst>
          </p:cNvPr>
          <p:cNvSpPr>
            <a:spLocks noGrp="1"/>
          </p:cNvSpPr>
          <p:nvPr>
            <p:ph type="title"/>
          </p:nvPr>
        </p:nvSpPr>
        <p:spPr>
          <a:xfrm>
            <a:off x="581140" y="5431316"/>
            <a:ext cx="5136614" cy="930524"/>
          </a:xfrm>
        </p:spPr>
        <p:txBody>
          <a:bodyPr>
            <a:noAutofit/>
          </a:bodyPr>
          <a:lstStyle/>
          <a:p>
            <a:r>
              <a:rPr lang="en-US" sz="2200" dirty="0"/>
              <a:t>The Nuremberg court house (Palace of Justice) in 1945, with the four flags of the major Allied powers flying</a:t>
            </a:r>
          </a:p>
        </p:txBody>
      </p:sp>
      <p:sp>
        <p:nvSpPr>
          <p:cNvPr id="3" name="Content Placeholder 2">
            <a:extLst>
              <a:ext uri="{FF2B5EF4-FFF2-40B4-BE49-F238E27FC236}">
                <a16:creationId xmlns:a16="http://schemas.microsoft.com/office/drawing/2014/main" id="{C75E64E2-926E-484E-ABDF-E43635401A11}"/>
              </a:ext>
            </a:extLst>
          </p:cNvPr>
          <p:cNvSpPr>
            <a:spLocks noGrp="1"/>
          </p:cNvSpPr>
          <p:nvPr>
            <p:ph idx="1"/>
          </p:nvPr>
        </p:nvSpPr>
        <p:spPr>
          <a:xfrm>
            <a:off x="838200" y="2104221"/>
            <a:ext cx="3656682" cy="4072741"/>
          </a:xfrm>
        </p:spPr>
        <p:txBody>
          <a:bodyPr/>
          <a:lstStyle/>
          <a:p>
            <a:pPr marL="0" indent="0">
              <a:buNone/>
            </a:pPr>
            <a:r>
              <a:rPr lang="en-US" dirty="0"/>
              <a:t>International justice </a:t>
            </a:r>
          </a:p>
        </p:txBody>
      </p:sp>
      <p:pic>
        <p:nvPicPr>
          <p:cNvPr id="11266" name="Picture 2">
            <a:extLst>
              <a:ext uri="{FF2B5EF4-FFF2-40B4-BE49-F238E27FC236}">
                <a16:creationId xmlns:a16="http://schemas.microsoft.com/office/drawing/2014/main" id="{FC52651E-47DB-584F-BB14-9747553C3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534"/>
            <a:ext cx="5605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91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88D1-3746-4C41-BA08-6C61E9177EB4}"/>
              </a:ext>
            </a:extLst>
          </p:cNvPr>
          <p:cNvSpPr>
            <a:spLocks noGrp="1"/>
          </p:cNvSpPr>
          <p:nvPr>
            <p:ph type="title"/>
          </p:nvPr>
        </p:nvSpPr>
        <p:spPr>
          <a:xfrm>
            <a:off x="218207" y="220304"/>
            <a:ext cx="11360800" cy="763600"/>
          </a:xfrm>
        </p:spPr>
        <p:txBody>
          <a:bodyPr>
            <a:normAutofit fontScale="90000"/>
          </a:bodyPr>
          <a:lstStyle/>
          <a:p>
            <a:br>
              <a:rPr lang="en-US" sz="2400" dirty="0"/>
            </a:br>
            <a:r>
              <a:rPr lang="en-US" sz="2400" dirty="0"/>
              <a:t>India independent of Great Britain, 1947 </a:t>
            </a:r>
          </a:p>
        </p:txBody>
      </p:sp>
      <p:sp>
        <p:nvSpPr>
          <p:cNvPr id="3" name="Text Placeholder 2">
            <a:extLst>
              <a:ext uri="{FF2B5EF4-FFF2-40B4-BE49-F238E27FC236}">
                <a16:creationId xmlns:a16="http://schemas.microsoft.com/office/drawing/2014/main" id="{21D48044-426F-384A-9A7F-D8D0AC112D5F}"/>
              </a:ext>
            </a:extLst>
          </p:cNvPr>
          <p:cNvSpPr>
            <a:spLocks noGrp="1"/>
          </p:cNvSpPr>
          <p:nvPr>
            <p:ph type="body" idx="1"/>
          </p:nvPr>
        </p:nvSpPr>
        <p:spPr>
          <a:xfrm>
            <a:off x="218207" y="5324392"/>
            <a:ext cx="11671898" cy="1494196"/>
          </a:xfrm>
        </p:spPr>
        <p:txBody>
          <a:bodyPr>
            <a:normAutofit lnSpcReduction="10000"/>
          </a:bodyPr>
          <a:lstStyle/>
          <a:p>
            <a:pPr marL="152396" indent="0">
              <a:buNone/>
            </a:pPr>
            <a:r>
              <a:rPr lang="en-US" sz="1600" dirty="0"/>
              <a:t>Left: Jawaharlal Nehru, center, laughing. He was later India’s first Prime Minister and a leader of the decolonization struggle there. He is pictured here with Louis and Edwina Mountbatten, who were married. Louis Mountbatten was the last  head of the colonial British regime in India. Incredibly given the circumstances, Nehru and Edwina Mountbatten probably had a romantic relationship; both were married to other people (the </a:t>
            </a:r>
            <a:r>
              <a:rPr lang="en-US" sz="1600" dirty="0" err="1"/>
              <a:t>Mountbattens</a:t>
            </a:r>
            <a:r>
              <a:rPr lang="en-US" sz="1600" dirty="0"/>
              <a:t> quietly had an open marriage). Photo source and more info on the alleged affair: </a:t>
            </a:r>
            <a:r>
              <a:rPr lang="en-US" sz="1600" i="1" dirty="0">
                <a:solidFill>
                  <a:srgbClr val="0097A7"/>
                </a:solidFill>
                <a:hlinkClick r:id="rId2">
                  <a:extLst>
                    <a:ext uri="{A12FA001-AC4F-418D-AE19-62706E023703}">
                      <ahyp:hlinkClr xmlns:ahyp="http://schemas.microsoft.com/office/drawing/2018/hyperlinkcolor" val="tx"/>
                    </a:ext>
                  </a:extLst>
                </a:hlinkClick>
              </a:rPr>
              <a:t>India Today</a:t>
            </a:r>
            <a:r>
              <a:rPr lang="en-US" sz="1600" dirty="0">
                <a:hlinkClick r:id="rId2">
                  <a:extLst>
                    <a:ext uri="{A12FA001-AC4F-418D-AE19-62706E023703}">
                      <ahyp:hlinkClr xmlns:ahyp="http://schemas.microsoft.com/office/drawing/2018/hyperlinkcolor" val="tx"/>
                    </a:ext>
                  </a:extLst>
                </a:hlinkClick>
              </a:rPr>
              <a:t> </a:t>
            </a:r>
            <a:endParaRPr lang="en-US" sz="1600" dirty="0"/>
          </a:p>
          <a:p>
            <a:pPr marL="152396" indent="0">
              <a:buNone/>
            </a:pPr>
            <a:endParaRPr lang="en-US" sz="1600" dirty="0"/>
          </a:p>
          <a:p>
            <a:pPr marL="152396" indent="0">
              <a:buNone/>
            </a:pPr>
            <a:r>
              <a:rPr lang="en-US" sz="1600" dirty="0"/>
              <a:t>Right: Nehru at an event. Photo source </a:t>
            </a:r>
            <a:r>
              <a:rPr lang="en-US" sz="1600" dirty="0">
                <a:hlinkClick r:id="rId3">
                  <a:extLst>
                    <a:ext uri="{A12FA001-AC4F-418D-AE19-62706E023703}">
                      <ahyp:hlinkClr xmlns:ahyp="http://schemas.microsoft.com/office/drawing/2018/hyperlinkcolor" val="tx"/>
                    </a:ext>
                  </a:extLst>
                </a:hlinkClick>
              </a:rPr>
              <a:t>here</a:t>
            </a:r>
            <a:endParaRPr lang="en-US" sz="1600" dirty="0"/>
          </a:p>
        </p:txBody>
      </p:sp>
      <p:pic>
        <p:nvPicPr>
          <p:cNvPr id="3074" name="Picture 2" descr="Jawaharlal Nehru with Louis and Edwina Mountbatten (File photo)">
            <a:extLst>
              <a:ext uri="{FF2B5EF4-FFF2-40B4-BE49-F238E27FC236}">
                <a16:creationId xmlns:a16="http://schemas.microsoft.com/office/drawing/2014/main" id="{DDE492FC-FF0A-0342-800F-B141D2031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57" y="1318025"/>
            <a:ext cx="6735393" cy="37874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awaharlal Nehru (DH File photo)">
            <a:extLst>
              <a:ext uri="{FF2B5EF4-FFF2-40B4-BE49-F238E27FC236}">
                <a16:creationId xmlns:a16="http://schemas.microsoft.com/office/drawing/2014/main" id="{408C78B3-1252-B14F-948F-1A65DAD2A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195" y="786510"/>
            <a:ext cx="4867599" cy="36490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15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ntz Fanon - Wikipedia">
            <a:extLst>
              <a:ext uri="{FF2B5EF4-FFF2-40B4-BE49-F238E27FC236}">
                <a16:creationId xmlns:a16="http://schemas.microsoft.com/office/drawing/2014/main" id="{C870716A-7941-4A49-AAD4-6A2D833D3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07" y="361471"/>
            <a:ext cx="4625975" cy="62817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560285-D46F-AF4E-9251-5ECF2F81D38B}"/>
              </a:ext>
            </a:extLst>
          </p:cNvPr>
          <p:cNvSpPr txBox="1"/>
          <p:nvPr/>
        </p:nvSpPr>
        <p:spPr>
          <a:xfrm>
            <a:off x="5190565" y="515506"/>
            <a:ext cx="5284695" cy="738664"/>
          </a:xfrm>
          <a:prstGeom prst="rect">
            <a:avLst/>
          </a:prstGeom>
          <a:noFill/>
        </p:spPr>
        <p:txBody>
          <a:bodyPr wrap="square" rtlCol="0">
            <a:spAutoFit/>
          </a:bodyPr>
          <a:lstStyle/>
          <a:p>
            <a:r>
              <a:rPr lang="en-US" sz="1400" b="1" dirty="0"/>
              <a:t>Antiracism, 1950s and beyond </a:t>
            </a:r>
            <a:r>
              <a:rPr lang="en-US" sz="1400" dirty="0"/>
              <a:t>– Franz Fanon (a psychiatrist from Martinique and an important theorist of decolonization.) He published </a:t>
            </a:r>
            <a:r>
              <a:rPr lang="en-US" sz="1400" i="1" dirty="0"/>
              <a:t>Black Skin, White Masks </a:t>
            </a:r>
            <a:r>
              <a:rPr lang="en-US" sz="1400" dirty="0"/>
              <a:t>in 1952. </a:t>
            </a:r>
          </a:p>
        </p:txBody>
      </p:sp>
      <p:pic>
        <p:nvPicPr>
          <p:cNvPr id="2052" name="Picture 4" descr="Amazon.com: Black Skin White Masks: The Experiences of a Black Man in a  White World: Frantz Fanon, Charles Lam Markmann: Books">
            <a:extLst>
              <a:ext uri="{FF2B5EF4-FFF2-40B4-BE49-F238E27FC236}">
                <a16:creationId xmlns:a16="http://schemas.microsoft.com/office/drawing/2014/main" id="{7B6B4544-247C-3040-AE31-232D87DD0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422" y="1438835"/>
            <a:ext cx="3369175" cy="486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8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228" name="Google Shape;228;p3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29" name="Google Shape;229;p39"/>
          <p:cNvPicPr preferRelativeResize="0"/>
          <p:nvPr/>
        </p:nvPicPr>
        <p:blipFill>
          <a:blip r:embed="rId3">
            <a:alphaModFix/>
          </a:blip>
          <a:stretch>
            <a:fillRect/>
          </a:stretch>
        </p:blipFill>
        <p:spPr>
          <a:xfrm>
            <a:off x="1474382" y="170600"/>
            <a:ext cx="8682836" cy="63932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415600" y="593367"/>
            <a:ext cx="2280000" cy="3569200"/>
          </a:xfrm>
          <a:prstGeom prst="rect">
            <a:avLst/>
          </a:prstGeom>
        </p:spPr>
        <p:txBody>
          <a:bodyPr spcFirstLastPara="1" vert="horz" wrap="square" lIns="121900" tIns="121900" rIns="121900" bIns="121900" rtlCol="0" anchor="t" anchorCtr="0">
            <a:noAutofit/>
          </a:bodyPr>
          <a:lstStyle/>
          <a:p>
            <a:r>
              <a:rPr lang="en" sz="2667" dirty="0"/>
              <a:t>Compton’s Cafeteria riots/protests, 1966, San Francisco </a:t>
            </a:r>
            <a:br>
              <a:rPr lang="en" sz="2667" dirty="0"/>
            </a:br>
            <a:br>
              <a:rPr lang="en" sz="2667" dirty="0"/>
            </a:br>
            <a:r>
              <a:rPr lang="en" sz="2667" dirty="0"/>
              <a:t>-- Trans people resist police brutality </a:t>
            </a:r>
            <a:endParaRPr sz="2667" dirty="0"/>
          </a:p>
        </p:txBody>
      </p:sp>
      <p:pic>
        <p:nvPicPr>
          <p:cNvPr id="236" name="Google Shape;236;p40"/>
          <p:cNvPicPr preferRelativeResize="0"/>
          <p:nvPr/>
        </p:nvPicPr>
        <p:blipFill>
          <a:blip r:embed="rId3">
            <a:alphaModFix/>
          </a:blip>
          <a:stretch>
            <a:fillRect/>
          </a:stretch>
        </p:blipFill>
        <p:spPr>
          <a:xfrm>
            <a:off x="3036635" y="566217"/>
            <a:ext cx="7627300" cy="57255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6AE8-0A7A-164C-AADE-E695689C524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49F478B-E874-7246-B16F-9D8D9EF40948}"/>
              </a:ext>
            </a:extLst>
          </p:cNvPr>
          <p:cNvSpPr>
            <a:spLocks noGrp="1"/>
          </p:cNvSpPr>
          <p:nvPr>
            <p:ph idx="1"/>
          </p:nvPr>
        </p:nvSpPr>
        <p:spPr>
          <a:xfrm>
            <a:off x="8861611" y="1519518"/>
            <a:ext cx="3065929" cy="4657445"/>
          </a:xfrm>
        </p:spPr>
        <p:txBody>
          <a:bodyPr>
            <a:normAutofit fontScale="92500" lnSpcReduction="20000"/>
          </a:bodyPr>
          <a:lstStyle/>
          <a:p>
            <a:pPr marL="0" indent="0">
              <a:buNone/>
            </a:pPr>
            <a:r>
              <a:rPr lang="en-US" dirty="0"/>
              <a:t>Some of the defendants in the first, “main” Nuremberg Trial (November 1945-January 1946), in the court room. First row, from left: Goering, Hess, Ribbentrop, Keitel, Kaltenbrunner and Rosenberg. Back row: Doenitz, </a:t>
            </a:r>
            <a:r>
              <a:rPr lang="en-US" dirty="0" err="1"/>
              <a:t>Reaeder</a:t>
            </a:r>
            <a:r>
              <a:rPr lang="en-US" dirty="0"/>
              <a:t>, von </a:t>
            </a:r>
            <a:r>
              <a:rPr lang="en-US" dirty="0" err="1"/>
              <a:t>Schirach</a:t>
            </a:r>
            <a:r>
              <a:rPr lang="en-US" dirty="0"/>
              <a:t> and </a:t>
            </a:r>
            <a:r>
              <a:rPr lang="en-US" dirty="0" err="1"/>
              <a:t>Sauckel</a:t>
            </a:r>
            <a:r>
              <a:rPr lang="en-US" dirty="0"/>
              <a:t> (UPI, </a:t>
            </a:r>
            <a:r>
              <a:rPr lang="en-US" dirty="0">
                <a:hlinkClick r:id="rId2"/>
              </a:rPr>
              <a:t>source here</a:t>
            </a:r>
            <a:r>
              <a:rPr lang="en-US" dirty="0"/>
              <a:t>.)</a:t>
            </a:r>
          </a:p>
        </p:txBody>
      </p:sp>
      <p:pic>
        <p:nvPicPr>
          <p:cNvPr id="1026" name="Picture 2">
            <a:extLst>
              <a:ext uri="{FF2B5EF4-FFF2-40B4-BE49-F238E27FC236}">
                <a16:creationId xmlns:a16="http://schemas.microsoft.com/office/drawing/2014/main" id="{6D8130C0-059B-7843-AF03-BAB03CBF8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94" y="365125"/>
            <a:ext cx="8199317" cy="551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82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9DBC-5888-AC49-9FF6-1A1938BD9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B04A96-C177-2B40-BAC7-FCCFEE117BBC}"/>
              </a:ext>
            </a:extLst>
          </p:cNvPr>
          <p:cNvSpPr>
            <a:spLocks noGrp="1"/>
          </p:cNvSpPr>
          <p:nvPr>
            <p:ph idx="1"/>
          </p:nvPr>
        </p:nvSpPr>
        <p:spPr>
          <a:xfrm>
            <a:off x="8606117" y="3603811"/>
            <a:ext cx="3469341" cy="2573151"/>
          </a:xfrm>
        </p:spPr>
        <p:txBody>
          <a:bodyPr/>
          <a:lstStyle/>
          <a:p>
            <a:pPr marL="0" indent="0">
              <a:buNone/>
            </a:pPr>
            <a:r>
              <a:rPr lang="en-US" dirty="0"/>
              <a:t>Goering making a statement at the Nuremberg Trial </a:t>
            </a:r>
          </a:p>
          <a:p>
            <a:pPr marL="0" indent="0">
              <a:buNone/>
            </a:pPr>
            <a:endParaRPr lang="en-US" dirty="0"/>
          </a:p>
          <a:p>
            <a:pPr marL="0" indent="0">
              <a:buNone/>
            </a:pPr>
            <a:r>
              <a:rPr lang="en-US" dirty="0"/>
              <a:t>(</a:t>
            </a:r>
            <a:r>
              <a:rPr lang="en-US" dirty="0">
                <a:hlinkClick r:id="rId2"/>
              </a:rPr>
              <a:t>source</a:t>
            </a:r>
            <a:r>
              <a:rPr lang="en-US" dirty="0"/>
              <a:t>)</a:t>
            </a:r>
          </a:p>
        </p:txBody>
      </p:sp>
      <p:pic>
        <p:nvPicPr>
          <p:cNvPr id="4098" name="Picture 2">
            <a:extLst>
              <a:ext uri="{FF2B5EF4-FFF2-40B4-BE49-F238E27FC236}">
                <a16:creationId xmlns:a16="http://schemas.microsoft.com/office/drawing/2014/main" id="{A0BC212E-C0DC-9C42-AB9B-F1105F371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70" y="315912"/>
            <a:ext cx="7403776"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2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9062D-4E47-7D44-BF33-E3F3181CE7A9}"/>
              </a:ext>
            </a:extLst>
          </p:cNvPr>
          <p:cNvSpPr>
            <a:spLocks noGrp="1"/>
          </p:cNvSpPr>
          <p:nvPr>
            <p:ph idx="1"/>
          </p:nvPr>
        </p:nvSpPr>
        <p:spPr>
          <a:xfrm>
            <a:off x="779929" y="242047"/>
            <a:ext cx="10573871" cy="5934916"/>
          </a:xfrm>
        </p:spPr>
        <p:txBody>
          <a:bodyPr>
            <a:normAutofit/>
          </a:bodyPr>
          <a:lstStyle/>
          <a:p>
            <a:pPr marL="0" indent="0">
              <a:buNone/>
            </a:pPr>
            <a:r>
              <a:rPr lang="en-US" sz="4000" dirty="0"/>
              <a:t>The indictments: </a:t>
            </a:r>
          </a:p>
          <a:p>
            <a:pPr marL="0" indent="0">
              <a:buNone/>
            </a:pPr>
            <a:endParaRPr lang="en-US" sz="4000" dirty="0"/>
          </a:p>
          <a:p>
            <a:pPr marL="0" indent="0">
              <a:buNone/>
            </a:pPr>
            <a:r>
              <a:rPr lang="en-US" sz="4000" dirty="0"/>
              <a:t>(1) crimes against peace (i.e., the planning, initiating, and waging of wars of aggression in violation of international treaties and agreements), (2) crimes against humanity (i.e., exterminations, deportations, and genocide), (3) war crimes (violating the laws of war), and (4) conspiracy to do any of the 3 above. </a:t>
            </a:r>
          </a:p>
        </p:txBody>
      </p:sp>
    </p:spTree>
    <p:extLst>
      <p:ext uri="{BB962C8B-B14F-4D97-AF65-F5344CB8AC3E}">
        <p14:creationId xmlns:p14="http://schemas.microsoft.com/office/powerpoint/2010/main" val="110121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3E40-0997-854A-9C5A-82A6C88EA9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008355-D4DA-0942-83A5-2D4EAE83EE24}"/>
              </a:ext>
            </a:extLst>
          </p:cNvPr>
          <p:cNvSpPr>
            <a:spLocks noGrp="1"/>
          </p:cNvSpPr>
          <p:nvPr>
            <p:ph idx="1"/>
          </p:nvPr>
        </p:nvSpPr>
        <p:spPr>
          <a:xfrm>
            <a:off x="7966710" y="4480559"/>
            <a:ext cx="3387090" cy="1696403"/>
          </a:xfrm>
        </p:spPr>
        <p:txBody>
          <a:bodyPr/>
          <a:lstStyle/>
          <a:p>
            <a:pPr marL="0" indent="0">
              <a:buNone/>
            </a:pPr>
            <a:r>
              <a:rPr lang="en-US" dirty="0"/>
              <a:t>US Army clerks with evidence for the Nuremberg Trials (USHMM) </a:t>
            </a:r>
          </a:p>
        </p:txBody>
      </p:sp>
      <p:pic>
        <p:nvPicPr>
          <p:cNvPr id="1026" name="Picture 2">
            <a:extLst>
              <a:ext uri="{FF2B5EF4-FFF2-40B4-BE49-F238E27FC236}">
                <a16:creationId xmlns:a16="http://schemas.microsoft.com/office/drawing/2014/main" id="{41EC79AE-2AF2-0740-A6B1-D049311D9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365125"/>
            <a:ext cx="72771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54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B557-E1BA-8946-85E9-4E15A5F78C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9F5FA0-AA26-7246-9C44-19EABFB482BF}"/>
              </a:ext>
            </a:extLst>
          </p:cNvPr>
          <p:cNvSpPr>
            <a:spLocks noGrp="1"/>
          </p:cNvSpPr>
          <p:nvPr>
            <p:ph idx="1"/>
          </p:nvPr>
        </p:nvSpPr>
        <p:spPr>
          <a:xfrm>
            <a:off x="838200" y="5277079"/>
            <a:ext cx="2566012" cy="899883"/>
          </a:xfrm>
        </p:spPr>
        <p:txBody>
          <a:bodyPr>
            <a:normAutofit fontScale="77500" lnSpcReduction="20000"/>
          </a:bodyPr>
          <a:lstStyle/>
          <a:p>
            <a:pPr marL="0" indent="0">
              <a:buNone/>
            </a:pPr>
            <a:r>
              <a:rPr lang="en-US" dirty="0"/>
              <a:t>Judges at the first Nuremberg Trial (USHMM collection)</a:t>
            </a:r>
          </a:p>
        </p:txBody>
      </p:sp>
      <p:pic>
        <p:nvPicPr>
          <p:cNvPr id="10242" name="Picture 2">
            <a:extLst>
              <a:ext uri="{FF2B5EF4-FFF2-40B4-BE49-F238E27FC236}">
                <a16:creationId xmlns:a16="http://schemas.microsoft.com/office/drawing/2014/main" id="{E0C93DD2-30DB-5445-982C-E23F1F69A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634" y="237381"/>
            <a:ext cx="7946451" cy="607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9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AEE2-D948-BD48-9FFE-21A4A72E55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4CF31E-ED0D-1649-B078-F5368C3A65A7}"/>
              </a:ext>
            </a:extLst>
          </p:cNvPr>
          <p:cNvSpPr>
            <a:spLocks noGrp="1"/>
          </p:cNvSpPr>
          <p:nvPr>
            <p:ph idx="1"/>
          </p:nvPr>
        </p:nvSpPr>
        <p:spPr>
          <a:xfrm>
            <a:off x="121024" y="3913093"/>
            <a:ext cx="2622176" cy="2263869"/>
          </a:xfrm>
        </p:spPr>
        <p:txBody>
          <a:bodyPr/>
          <a:lstStyle/>
          <a:p>
            <a:pPr marL="0" indent="0">
              <a:buNone/>
            </a:pPr>
            <a:r>
              <a:rPr lang="en-US" dirty="0"/>
              <a:t>International Military Tribunal for the Far East (Tokyo Trial) </a:t>
            </a:r>
          </a:p>
        </p:txBody>
      </p:sp>
      <p:pic>
        <p:nvPicPr>
          <p:cNvPr id="3074" name="Picture 2">
            <a:extLst>
              <a:ext uri="{FF2B5EF4-FFF2-40B4-BE49-F238E27FC236}">
                <a16:creationId xmlns:a16="http://schemas.microsoft.com/office/drawing/2014/main" id="{75C5AAD2-9C86-AA49-8D33-6357A424D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099" y="182562"/>
            <a:ext cx="85985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05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746</Words>
  <Application>Microsoft Macintosh PowerPoint</Application>
  <PresentationFormat>Widescreen</PresentationFormat>
  <Paragraphs>76</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1945 and the World the Wars Made:  The Cold War, War Crimes Trials and International Law, the UN, the EU, Decolonization   HSTCMP 202 </vt:lpstr>
      <vt:lpstr>  </vt:lpstr>
      <vt:lpstr>The Nuremberg court house (Palace of Justice) in 1945, with the four flags of the major Allied powers flying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Undated photo of Lemkin, American Jewish Historical Society</vt:lpstr>
      <vt:lpstr>PowerPoint Presentation</vt:lpstr>
      <vt:lpstr>PowerPoint Presentation</vt:lpstr>
      <vt:lpstr>PowerPoint Presentation</vt:lpstr>
      <vt:lpstr>PowerPoint Presentation</vt:lpstr>
      <vt:lpstr>(image courtesy of Australian Institute of International Affairs)</vt:lpstr>
      <vt:lpstr>PowerPoint Presentation</vt:lpstr>
      <vt:lpstr>PowerPoint Presentation</vt:lpstr>
      <vt:lpstr>PowerPoint Presentation</vt:lpstr>
      <vt:lpstr>Graffiti on the western side of the wall, 1986, Berlin (Kreuzberg)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Decolonization, 1945 – present </vt:lpstr>
      <vt:lpstr> India independent of Great Britain, 1947 </vt:lpstr>
      <vt:lpstr>PowerPoint Presentation</vt:lpstr>
      <vt:lpstr>PowerPoint Presentation</vt:lpstr>
      <vt:lpstr>Compton’s Cafeteria riots/protests, 1966, San Francisco   -- Trans people resist police brutality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Laurie M.</cp:lastModifiedBy>
  <cp:revision>81</cp:revision>
  <dcterms:created xsi:type="dcterms:W3CDTF">2020-11-08T19:32:51Z</dcterms:created>
  <dcterms:modified xsi:type="dcterms:W3CDTF">2021-12-09T00:18:56Z</dcterms:modified>
</cp:coreProperties>
</file>