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25"/>
  </p:notesMasterIdLst>
  <p:sldIdLst>
    <p:sldId id="289" r:id="rId2"/>
    <p:sldId id="260" r:id="rId3"/>
    <p:sldId id="263" r:id="rId4"/>
    <p:sldId id="311" r:id="rId5"/>
    <p:sldId id="304" r:id="rId6"/>
    <p:sldId id="261" r:id="rId7"/>
    <p:sldId id="315" r:id="rId8"/>
    <p:sldId id="316" r:id="rId9"/>
    <p:sldId id="317" r:id="rId10"/>
    <p:sldId id="297" r:id="rId11"/>
    <p:sldId id="309" r:id="rId12"/>
    <p:sldId id="287" r:id="rId13"/>
    <p:sldId id="310" r:id="rId14"/>
    <p:sldId id="305" r:id="rId15"/>
    <p:sldId id="314" r:id="rId16"/>
    <p:sldId id="285" r:id="rId17"/>
    <p:sldId id="307" r:id="rId18"/>
    <p:sldId id="306" r:id="rId19"/>
    <p:sldId id="308" r:id="rId20"/>
    <p:sldId id="290" r:id="rId21"/>
    <p:sldId id="286" r:id="rId22"/>
    <p:sldId id="292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586" autoAdjust="0"/>
  </p:normalViewPr>
  <p:slideViewPr>
    <p:cSldViewPr snapToGrid="0" snapToObjects="1">
      <p:cViewPr varScale="1">
        <p:scale>
          <a:sx n="109" d="100"/>
          <a:sy n="109" d="100"/>
        </p:scale>
        <p:origin x="23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BC394-1086-6D44-9334-359B47062C1A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B6A7-A6CF-474C-8AF7-030242E4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A5355-9F1B-B74C-9C78-72C6858E3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E0A033F-66E8-814F-BF48-D34B2F78A422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0A4F81D-AC32-204B-BA9B-FA1B45C429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00" y="4726054"/>
            <a:ext cx="8322172" cy="1504666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628" y="5056632"/>
            <a:ext cx="8322172" cy="150466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JSIS B 312 A – GWSS 390 D – CLIT 250 B</a:t>
            </a:r>
          </a:p>
          <a:p>
            <a:pPr algn="ctr"/>
            <a:r>
              <a:rPr lang="en-US" sz="2400" b="1" dirty="0"/>
              <a:t>MONEY, LOVE &amp; MARRIAGE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PROFESSOR KLAPAKI</a:t>
            </a:r>
          </a:p>
          <a:p>
            <a:pPr algn="ctr"/>
            <a:endParaRPr lang="en-US" sz="2400" b="1" dirty="0"/>
          </a:p>
          <a:p>
            <a:pPr algn="ctr"/>
            <a:endParaRPr lang="en-US" sz="2800" b="1" dirty="0"/>
          </a:p>
          <a:p>
            <a:pPr algn="ctr"/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6E5F0-E815-5D48-A056-8EC6D7F656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7280"/>
            <a:ext cx="6353908" cy="409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30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Dowry-paying societies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D82BB7-791D-E544-B779-4DFBAE74B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Dowries are connected with complex societal structures with substantial socioeconomic differentiation and class stratification</a:t>
            </a:r>
          </a:p>
          <a:p>
            <a:r>
              <a:rPr lang="en-US" dirty="0"/>
              <a:t>Existence of dowries in ancient Greece, Rome and contemporary India suggests complexity of these societies</a:t>
            </a:r>
          </a:p>
          <a:p>
            <a:r>
              <a:rPr lang="en-US" b="1" dirty="0"/>
              <a:t>Monogamy</a:t>
            </a:r>
            <a:r>
              <a:rPr lang="en-US" dirty="0"/>
              <a:t> (opposite of polygyny) and </a:t>
            </a:r>
            <a:r>
              <a:rPr lang="en-US" b="1" dirty="0"/>
              <a:t>endogamy</a:t>
            </a:r>
            <a:r>
              <a:rPr lang="en-US" dirty="0"/>
              <a:t> (marrying within one’s socioeconomic status) is the norm; divorce is rare</a:t>
            </a:r>
          </a:p>
          <a:p>
            <a:r>
              <a:rPr lang="en-US" dirty="0"/>
              <a:t>Dowry-societies are </a:t>
            </a:r>
            <a:r>
              <a:rPr lang="en-US" b="1" dirty="0"/>
              <a:t>patrilineal</a:t>
            </a:r>
            <a:r>
              <a:rPr lang="en-US" dirty="0"/>
              <a:t> (children belong to the lineage of the father) and </a:t>
            </a:r>
            <a:r>
              <a:rPr lang="en-US" b="1" dirty="0"/>
              <a:t>patrilocal</a:t>
            </a:r>
            <a:r>
              <a:rPr lang="en-US" dirty="0"/>
              <a:t> (brides join the household of grooms and their families upon marriage)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7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B23D-6057-B146-985C-651604BD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Dowry-paying societies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805B-6BC2-894E-9738-6CC14BD2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stratified, complex socio-economic, monogamous, endogamous, non-kinship based societies: value of dowries can vary substantially and can rise</a:t>
            </a:r>
          </a:p>
          <a:p>
            <a:r>
              <a:rPr lang="en-US" dirty="0"/>
              <a:t>Dowry becomes means to maintain social status by attracting a husband of at least equal social standing</a:t>
            </a:r>
          </a:p>
          <a:p>
            <a:r>
              <a:rPr lang="en-US" dirty="0"/>
              <a:t>Higher-level individuals do not typically intermarry with lower-level individuals (</a:t>
            </a:r>
            <a:r>
              <a:rPr lang="en-US" b="1" dirty="0"/>
              <a:t>exogamy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dowry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Modernization</a:t>
            </a:r>
            <a:r>
              <a:rPr lang="en-US" dirty="0"/>
              <a:t> transforms a hierarchical society based on inherited status into a more individualistic based on achievement. When preservation of inherited status through marriage is not important, endogamy (an essential constituent of stratified societies) is not necessary </a:t>
            </a:r>
          </a:p>
          <a:p>
            <a:r>
              <a:rPr lang="en-US" u="sng" dirty="0"/>
              <a:t>Industrialization</a:t>
            </a:r>
            <a:r>
              <a:rPr lang="en-US" dirty="0"/>
              <a:t> was a turning point in the history of dowry in Europe: dowry first disappeared among members of urban working class, who provided their offspring with the education and training needed for work, instead of giving them dowry</a:t>
            </a:r>
          </a:p>
        </p:txBody>
      </p:sp>
    </p:spTree>
    <p:extLst>
      <p:ext uri="{BB962C8B-B14F-4D97-AF65-F5344CB8AC3E}">
        <p14:creationId xmlns:p14="http://schemas.microsoft.com/office/powerpoint/2010/main" val="270684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4D97-65FE-434D-BF7A-C820E6B5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dowry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F928C-3DFB-8C40-AA4F-88D642F6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change affected middle class practice towards the end of 19</a:t>
            </a:r>
            <a:r>
              <a:rPr lang="en-US" baseline="30000" dirty="0"/>
              <a:t>th</a:t>
            </a:r>
            <a:r>
              <a:rPr lang="en-US" dirty="0"/>
              <a:t> century in England</a:t>
            </a:r>
          </a:p>
          <a:p>
            <a:r>
              <a:rPr lang="en-US" dirty="0"/>
              <a:t>France followed suit about 30 years later</a:t>
            </a:r>
          </a:p>
          <a:p>
            <a:r>
              <a:rPr lang="en-US" dirty="0"/>
              <a:t>By contrast, in some southern European countries dowries continue to be important as a way of establishing a married couple</a:t>
            </a:r>
          </a:p>
        </p:txBody>
      </p:sp>
    </p:spTree>
    <p:extLst>
      <p:ext uri="{BB962C8B-B14F-4D97-AF65-F5344CB8AC3E}">
        <p14:creationId xmlns:p14="http://schemas.microsoft.com/office/powerpoint/2010/main" val="273922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6EA5-07E3-B74D-B00E-6F80DD8D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Dowry and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C203F-5736-FA46-BA24-4E9672A1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southern European countries rural women </a:t>
            </a:r>
            <a:r>
              <a:rPr lang="en-US"/>
              <a:t>have murdered </a:t>
            </a:r>
            <a:r>
              <a:rPr lang="en-US" dirty="0"/>
              <a:t>their husbands in order to repossess their dowry and remarry</a:t>
            </a:r>
          </a:p>
          <a:p>
            <a:r>
              <a:rPr lang="en-US" dirty="0"/>
              <a:t>But wives have also been killed by their husbands because they did not bring to the wedding the dowry that had been promised by their families</a:t>
            </a:r>
          </a:p>
          <a:p>
            <a:r>
              <a:rPr lang="en-US" dirty="0"/>
              <a:t>Women in NW Europe have been less exposed to marital violence than were Mediterranean wives</a:t>
            </a:r>
          </a:p>
        </p:txBody>
      </p:sp>
    </p:spTree>
    <p:extLst>
      <p:ext uri="{BB962C8B-B14F-4D97-AF65-F5344CB8AC3E}">
        <p14:creationId xmlns:p14="http://schemas.microsoft.com/office/powerpoint/2010/main" val="419028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4DBF-3C10-EA46-9F23-0021891F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Dowry and violence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5881E-1DDB-8E40-A2A9-C8949A1D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Escalation of violence against women in India, often connected with ‘dowry deaths’, led to Dowry Prohibition Act (1961) outlawing practice of dowry</a:t>
            </a:r>
          </a:p>
          <a:p>
            <a:r>
              <a:rPr lang="en-US" dirty="0"/>
              <a:t>But practice of dowry and dowry inflation persisted unabated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7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Brideprice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Payments from the family of the groom to that of the bride</a:t>
            </a:r>
          </a:p>
          <a:p>
            <a:r>
              <a:rPr lang="en-US" dirty="0"/>
              <a:t>Considered to be a payment owed by husband to bride’s parents for the right to her labor and reproductive capabilities</a:t>
            </a:r>
          </a:p>
        </p:txBody>
      </p:sp>
    </p:spTree>
    <p:extLst>
      <p:ext uri="{BB962C8B-B14F-4D97-AF65-F5344CB8AC3E}">
        <p14:creationId xmlns:p14="http://schemas.microsoft.com/office/powerpoint/2010/main" val="321633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F92A-7204-2D4A-B44C-834F3A36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Brideprice</a:t>
            </a:r>
            <a:r>
              <a:rPr lang="en-US" dirty="0"/>
              <a:t>: Historical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E7A1B-DFC0-C94F-891E-5EA48B958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Brideprice</a:t>
            </a:r>
            <a:r>
              <a:rPr lang="en-US" dirty="0"/>
              <a:t> dates as back as 3000 BCE</a:t>
            </a:r>
          </a:p>
          <a:p>
            <a:r>
              <a:rPr lang="en-US" dirty="0" err="1"/>
              <a:t>Brideprice</a:t>
            </a:r>
            <a:r>
              <a:rPr lang="en-US" dirty="0"/>
              <a:t> was practiced in tribal, nomadic societies </a:t>
            </a:r>
          </a:p>
          <a:p>
            <a:r>
              <a:rPr lang="en-US" dirty="0"/>
              <a:t>Ancient Egyptians, Mesopotamians, Hebrews, Aztecs, Incas; </a:t>
            </a:r>
          </a:p>
          <a:p>
            <a:r>
              <a:rPr lang="en-US" dirty="0"/>
              <a:t>In countries previously under Ottoman Empire (Iraq, Syria, Egypt, Turkey, Iran, Albania, Afghanistan)</a:t>
            </a:r>
          </a:p>
          <a:p>
            <a:r>
              <a:rPr lang="en-US" dirty="0" err="1"/>
              <a:t>Brideprice</a:t>
            </a:r>
            <a:r>
              <a:rPr lang="en-US" dirty="0"/>
              <a:t> was and still is prevalent in Africa, esp. in sub-Saharan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2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8E53-D8D6-6942-A227-F2FF9C1C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Brideprice</a:t>
            </a:r>
            <a:r>
              <a:rPr lang="en-US" dirty="0"/>
              <a:t>-paying societies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C8DE-B619-9E45-8DE5-D791A63A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Brideprice</a:t>
            </a:r>
            <a:r>
              <a:rPr lang="en-US" dirty="0"/>
              <a:t>-paying societies have been associated with strong female role in agriculture;</a:t>
            </a:r>
          </a:p>
          <a:p>
            <a:r>
              <a:rPr lang="en-US" dirty="0"/>
              <a:t>They are homogeneous societies without social stratification</a:t>
            </a:r>
          </a:p>
          <a:p>
            <a:r>
              <a:rPr lang="en-US" dirty="0"/>
              <a:t>Amount of </a:t>
            </a:r>
            <a:r>
              <a:rPr lang="en-US" dirty="0" err="1"/>
              <a:t>brideprice</a:t>
            </a:r>
            <a:r>
              <a:rPr lang="en-US" dirty="0"/>
              <a:t> has been uniform across families of different economic levels</a:t>
            </a:r>
          </a:p>
          <a:p>
            <a:r>
              <a:rPr lang="en-US" dirty="0"/>
              <a:t>It is directly linked to number of rights transferred, not wealth level of families</a:t>
            </a:r>
          </a:p>
          <a:p>
            <a:r>
              <a:rPr lang="en-US" dirty="0"/>
              <a:t>Amount of </a:t>
            </a:r>
            <a:r>
              <a:rPr lang="en-US" dirty="0" err="1"/>
              <a:t>brideprice</a:t>
            </a:r>
            <a:r>
              <a:rPr lang="en-US" dirty="0"/>
              <a:t> can depend on expected number of children a woman will bear</a:t>
            </a:r>
          </a:p>
        </p:txBody>
      </p:sp>
    </p:spTree>
    <p:extLst>
      <p:ext uri="{BB962C8B-B14F-4D97-AF65-F5344CB8AC3E}">
        <p14:creationId xmlns:p14="http://schemas.microsoft.com/office/powerpoint/2010/main" val="196803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E6FC-7AF6-784A-BA2D-58960542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Brideprice</a:t>
            </a:r>
            <a:r>
              <a:rPr lang="en-US" dirty="0"/>
              <a:t>-paying societies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3568-7C33-8549-8627-BD6783A52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Brideprice</a:t>
            </a:r>
            <a:r>
              <a:rPr lang="en-US" dirty="0"/>
              <a:t> practice has been associated with </a:t>
            </a:r>
            <a:r>
              <a:rPr lang="en-US" b="1" dirty="0"/>
              <a:t>polygyny </a:t>
            </a:r>
            <a:r>
              <a:rPr lang="en-US" dirty="0"/>
              <a:t>(having more than one wife) and the possibility of divorce</a:t>
            </a:r>
          </a:p>
          <a:p>
            <a:r>
              <a:rPr lang="en-US" dirty="0" err="1"/>
              <a:t>Brideprice</a:t>
            </a:r>
            <a:r>
              <a:rPr lang="en-US" dirty="0"/>
              <a:t>-paying societies are </a:t>
            </a:r>
            <a:r>
              <a:rPr lang="en-US" b="1" dirty="0"/>
              <a:t>patrilineal</a:t>
            </a:r>
            <a:r>
              <a:rPr lang="en-US" dirty="0"/>
              <a:t> (children belong to the lineage of the father) and </a:t>
            </a:r>
            <a:r>
              <a:rPr lang="en-US" b="1" dirty="0"/>
              <a:t>patrilocal</a:t>
            </a:r>
            <a:r>
              <a:rPr lang="en-US" dirty="0"/>
              <a:t> (brides join the household of grooms and their families upon marriage)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8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Marriage payments:</a:t>
            </a:r>
            <a:br>
              <a:rPr lang="en-US" sz="4000" dirty="0"/>
            </a:br>
            <a:r>
              <a:rPr lang="en-US" sz="4000" dirty="0"/>
              <a:t>Historical and current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Marriage payments were payments between families at time of marriage </a:t>
            </a:r>
          </a:p>
          <a:p>
            <a:r>
              <a:rPr lang="en-US" dirty="0"/>
              <a:t>They occurred in the history of developed countries</a:t>
            </a:r>
          </a:p>
          <a:p>
            <a:r>
              <a:rPr lang="en-US" dirty="0"/>
              <a:t>Currently, such payments occur in developing world</a:t>
            </a:r>
          </a:p>
          <a:p>
            <a:r>
              <a:rPr lang="en-US" dirty="0"/>
              <a:t>Marriage payments were connected to arranged marriages</a:t>
            </a:r>
          </a:p>
          <a:p>
            <a:r>
              <a:rPr lang="en-US" dirty="0"/>
              <a:t>Different forms of marriage payments: dowry, dower, </a:t>
            </a:r>
            <a:r>
              <a:rPr lang="en-US" dirty="0" err="1"/>
              <a:t>brideprice</a:t>
            </a:r>
            <a:r>
              <a:rPr lang="en-US" dirty="0"/>
              <a:t>, </a:t>
            </a:r>
            <a:r>
              <a:rPr lang="en-US" dirty="0" err="1"/>
              <a:t>groomsprice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4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462" y="468069"/>
            <a:ext cx="7313613" cy="868362"/>
          </a:xfrm>
        </p:spPr>
        <p:txBody>
          <a:bodyPr/>
          <a:lstStyle/>
          <a:p>
            <a:r>
              <a:rPr lang="en-US" dirty="0"/>
              <a:t>Dower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Payment from the groom’s side that is transferred directly to the bride</a:t>
            </a:r>
          </a:p>
          <a:p>
            <a:r>
              <a:rPr lang="en-US" dirty="0"/>
              <a:t>It is typical in traditional Islamic marriages</a:t>
            </a:r>
          </a:p>
          <a:p>
            <a:r>
              <a:rPr lang="en-US" dirty="0"/>
              <a:t>Dower is considered the bride’s insurance in case of divorce</a:t>
            </a:r>
          </a:p>
          <a:p>
            <a:r>
              <a:rPr lang="en-US" dirty="0"/>
              <a:t>It is a transfer that remains with the couple but is the formal property of the wife throughout the marriage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Groomprice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Payment from the bride’s parents that is transferred directly to the groom and his family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of marriage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Marriage payments have been linked with objectification and commodification of women in context of patriarchal systems of exchange</a:t>
            </a:r>
          </a:p>
          <a:p>
            <a:r>
              <a:rPr lang="en-US" dirty="0"/>
              <a:t>Note though that men are also commodified in these systems</a:t>
            </a:r>
          </a:p>
          <a:p>
            <a:r>
              <a:rPr lang="en-US" dirty="0"/>
              <a:t>Objectification of women: women as </a:t>
            </a:r>
            <a:r>
              <a:rPr lang="en-US" b="1" dirty="0"/>
              <a:t>chattel items </a:t>
            </a:r>
            <a:r>
              <a:rPr lang="en-US" dirty="0"/>
              <a:t>in the houses of their father or husband</a:t>
            </a:r>
          </a:p>
        </p:txBody>
      </p:sp>
    </p:spTree>
    <p:extLst>
      <p:ext uri="{BB962C8B-B14F-4D97-AF65-F5344CB8AC3E}">
        <p14:creationId xmlns:p14="http://schemas.microsoft.com/office/powerpoint/2010/main" val="186581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of marriage payments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Philosopher Martha</a:t>
            </a:r>
            <a:r>
              <a:rPr lang="en-US" b="1" dirty="0"/>
              <a:t> </a:t>
            </a:r>
            <a:r>
              <a:rPr lang="en-US" dirty="0"/>
              <a:t>Nussbaum defines </a:t>
            </a:r>
            <a:r>
              <a:rPr lang="en-US" b="1" dirty="0"/>
              <a:t>objectification</a:t>
            </a:r>
            <a:r>
              <a:rPr lang="en-US" dirty="0"/>
              <a:t> as plurality of denials: denial of agency, autonomy, uniqueness and dignity of human subjects</a:t>
            </a:r>
          </a:p>
          <a:p>
            <a:r>
              <a:rPr lang="en-US" dirty="0"/>
              <a:t>In Marxist theory, </a:t>
            </a:r>
            <a:r>
              <a:rPr lang="en-US" b="1" dirty="0"/>
              <a:t>commodities</a:t>
            </a:r>
            <a:r>
              <a:rPr lang="en-US" dirty="0"/>
              <a:t> is anything that possesses use and exchange value.</a:t>
            </a:r>
          </a:p>
        </p:txBody>
      </p:sp>
    </p:spTree>
    <p:extLst>
      <p:ext uri="{BB962C8B-B14F-4D97-AF65-F5344CB8AC3E}">
        <p14:creationId xmlns:p14="http://schemas.microsoft.com/office/powerpoint/2010/main" val="2230667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971550"/>
          </a:xfrm>
        </p:spPr>
        <p:txBody>
          <a:bodyPr/>
          <a:lstStyle/>
          <a:p>
            <a:r>
              <a:rPr lang="en-US" sz="4000" dirty="0"/>
              <a:t>Dowry: Historical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71550"/>
            <a:ext cx="7313613" cy="5886450"/>
          </a:xfrm>
        </p:spPr>
        <p:txBody>
          <a:bodyPr>
            <a:noAutofit/>
          </a:bodyPr>
          <a:lstStyle/>
          <a:p>
            <a:r>
              <a:rPr lang="en-US" b="1" dirty="0"/>
              <a:t>Transfer of parental property to a daughter at the time of marriage</a:t>
            </a:r>
          </a:p>
          <a:p>
            <a:r>
              <a:rPr lang="en-US" dirty="0"/>
              <a:t>Dowries date as back as ancient Babylon, ancient Greek (5</a:t>
            </a:r>
            <a:r>
              <a:rPr lang="en-US" baseline="30000" dirty="0"/>
              <a:t>th</a:t>
            </a:r>
            <a:r>
              <a:rPr lang="en-US" dirty="0"/>
              <a:t> BCE) and Roman world, ancient India and China</a:t>
            </a:r>
          </a:p>
          <a:p>
            <a:r>
              <a:rPr lang="en-US" dirty="0"/>
              <a:t>Dowries were widely practiced in Europe until Germanic observance of </a:t>
            </a:r>
            <a:r>
              <a:rPr lang="en-US" dirty="0" err="1"/>
              <a:t>brideprice</a:t>
            </a:r>
            <a:r>
              <a:rPr lang="en-US" dirty="0"/>
              <a:t> led to disappearance of dowry in Europe</a:t>
            </a:r>
          </a:p>
          <a:p>
            <a:r>
              <a:rPr lang="en-US" dirty="0"/>
              <a:t>Dowries were reinstated in Europe in Middle Ages when they were transferred to Byzantine Empire via Roman law</a:t>
            </a:r>
          </a:p>
          <a:p>
            <a:r>
              <a:rPr lang="en-US" dirty="0"/>
              <a:t>Dowry was practiced in England, Russia, the Americas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5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6B15-6F9D-9143-B5F1-BA31077B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 Law vs. Common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8F88-AAA1-9D43-8214-1E40FA8A9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Societies under Roman law saw dowries as an indispensable part of marriage: ‘let no marriage be found without a dowry as is possible’</a:t>
            </a:r>
          </a:p>
          <a:p>
            <a:r>
              <a:rPr lang="en-US" dirty="0"/>
              <a:t>Under Common law there was greater flexibility: dowries were voluntary, not mandatory</a:t>
            </a:r>
          </a:p>
        </p:txBody>
      </p:sp>
    </p:spTree>
    <p:extLst>
      <p:ext uri="{BB962C8B-B14F-4D97-AF65-F5344CB8AC3E}">
        <p14:creationId xmlns:p14="http://schemas.microsoft.com/office/powerpoint/2010/main" val="18383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6841-6D06-164D-A773-3ABA4532B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Dowry: Current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8023-7283-3E4C-B2AF-1466A7F8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India’s dowry payments are well documented</a:t>
            </a:r>
          </a:p>
          <a:p>
            <a:r>
              <a:rPr lang="en-US" dirty="0"/>
              <a:t>Dowries are also practiced in other parts of contemporary South Asia, in Middle East and North Africa countries, in Pakistan, Nepal, Sri Lanka, Afghanistan, Iran, Turkey, Azerbaijan, Egypt, Morocco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2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Functions of dowry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Establishes a type of conjugal fund</a:t>
            </a:r>
          </a:p>
          <a:p>
            <a:r>
              <a:rPr lang="en-US" dirty="0"/>
              <a:t>Fund may go toward establishing a marital household (linen, furniture, clothes, etc.)</a:t>
            </a:r>
          </a:p>
          <a:p>
            <a:r>
              <a:rPr lang="en-US" dirty="0"/>
              <a:t>May provide financial security in widowhood</a:t>
            </a:r>
          </a:p>
          <a:p>
            <a:r>
              <a:rPr lang="en-US" dirty="0"/>
              <a:t>May provide financial security against a negligent husband; dowry  is a transfer that remains with the couple but is the formal property of the wife throughout the marriage</a:t>
            </a:r>
          </a:p>
          <a:p>
            <a:r>
              <a:rPr lang="en-US" dirty="0"/>
              <a:t>May provide for children</a:t>
            </a:r>
          </a:p>
          <a:p>
            <a:r>
              <a:rPr lang="en-US" dirty="0"/>
              <a:t>Jack Goody considers dowry as devolution, a process whereby property is transmitted between generations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9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9AA72AB-CC04-4BC7-BB09-E1AA51CF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sz="3200" i="1" dirty="0"/>
              <a:t>The Dowry</a:t>
            </a:r>
            <a:r>
              <a:rPr lang="en-US" sz="3200" dirty="0"/>
              <a:t> by 19th century Russian painter, </a:t>
            </a:r>
            <a:r>
              <a:rPr lang="en-US" sz="3200" dirty="0" err="1"/>
              <a:t>Vasili</a:t>
            </a:r>
            <a:r>
              <a:rPr lang="en-US" sz="3200" dirty="0"/>
              <a:t> </a:t>
            </a:r>
            <a:r>
              <a:rPr lang="en-US" sz="3200" dirty="0" err="1"/>
              <a:t>Pukirev</a:t>
            </a:r>
            <a:r>
              <a:rPr lang="en-US" sz="3200" dirty="0"/>
              <a:t> </a:t>
            </a:r>
          </a:p>
        </p:txBody>
      </p:sp>
      <p:pic>
        <p:nvPicPr>
          <p:cNvPr id="9" name="Content Placeholder 8" descr="A group of people in a room&#10;&#10;Description automatically generated">
            <a:extLst>
              <a:ext uri="{FF2B5EF4-FFF2-40B4-BE49-F238E27FC236}">
                <a16:creationId xmlns:a16="http://schemas.microsoft.com/office/drawing/2014/main" id="{4D1D29A8-D964-784D-B696-2DF2E1DE0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459"/>
          <a:stretch/>
        </p:blipFill>
        <p:spPr>
          <a:xfrm>
            <a:off x="914400" y="1735138"/>
            <a:ext cx="7313613" cy="4056062"/>
          </a:xfrm>
          <a:noFill/>
        </p:spPr>
      </p:pic>
    </p:spTree>
    <p:extLst>
      <p:ext uri="{BB962C8B-B14F-4D97-AF65-F5344CB8AC3E}">
        <p14:creationId xmlns:p14="http://schemas.microsoft.com/office/powerpoint/2010/main" val="169330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7FD6B69-AA72-43DE-807B-B6CCC5F0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3563938" cy="2340034"/>
          </a:xfrm>
        </p:spPr>
        <p:txBody>
          <a:bodyPr/>
          <a:lstStyle/>
          <a:p>
            <a:r>
              <a:rPr lang="en-US" dirty="0"/>
              <a:t>Dowry cabinet</a:t>
            </a:r>
            <a:endParaRPr lang="en-US" b="0" dirty="0"/>
          </a:p>
        </p:txBody>
      </p:sp>
      <p:pic>
        <p:nvPicPr>
          <p:cNvPr id="5" name="Content Placeholder 4" descr="A picture containing indoor, floor, wood&#10;&#10;Description automatically generated">
            <a:extLst>
              <a:ext uri="{FF2B5EF4-FFF2-40B4-BE49-F238E27FC236}">
                <a16:creationId xmlns:a16="http://schemas.microsoft.com/office/drawing/2014/main" id="{B93D20BC-C063-EE4A-8C8C-6598ED4C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508" b="2"/>
          <a:stretch/>
        </p:blipFill>
        <p:spPr>
          <a:xfrm>
            <a:off x="4667250" y="368490"/>
            <a:ext cx="3566160" cy="5627498"/>
          </a:xfr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3699460-07BC-49D8-AC92-41013E7D6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/>
          <a:p>
            <a:r>
              <a:rPr lang="en-US" dirty="0"/>
              <a:t>Photograph by: Frank C. Müller, Baden-Baden</a:t>
            </a:r>
          </a:p>
          <a:p>
            <a:r>
              <a:rPr lang="en-US" dirty="0" err="1"/>
              <a:t>Hauenstein</a:t>
            </a:r>
            <a:r>
              <a:rPr lang="en-US" dirty="0"/>
              <a:t> Museum, Germany</a:t>
            </a:r>
          </a:p>
        </p:txBody>
      </p:sp>
    </p:spTree>
    <p:extLst>
      <p:ext uri="{BB962C8B-B14F-4D97-AF65-F5344CB8AC3E}">
        <p14:creationId xmlns:p14="http://schemas.microsoft.com/office/powerpoint/2010/main" val="84852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894FA0-D432-49A7-B8EB-30A2F642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dirty="0"/>
              <a:t>Bride and dowry display </a:t>
            </a:r>
            <a:br>
              <a:rPr lang="en-US" dirty="0"/>
            </a:br>
            <a:r>
              <a:rPr lang="en-US" dirty="0"/>
              <a:t>Bulgarian Folk museum</a:t>
            </a:r>
          </a:p>
        </p:txBody>
      </p:sp>
      <p:pic>
        <p:nvPicPr>
          <p:cNvPr id="5" name="Content Placeholder 4" descr="A room with a group of mannequins in it&#10;&#10;Description automatically generated with low confidence">
            <a:extLst>
              <a:ext uri="{FF2B5EF4-FFF2-40B4-BE49-F238E27FC236}">
                <a16:creationId xmlns:a16="http://schemas.microsoft.com/office/drawing/2014/main" id="{3B33A725-5E57-2048-A2A5-F2BC00D8D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6" b="25518"/>
          <a:stretch/>
        </p:blipFill>
        <p:spPr>
          <a:xfrm>
            <a:off x="914400" y="1735138"/>
            <a:ext cx="7313613" cy="4056062"/>
          </a:xfrm>
          <a:noFill/>
        </p:spPr>
      </p:pic>
    </p:spTree>
    <p:extLst>
      <p:ext uri="{BB962C8B-B14F-4D97-AF65-F5344CB8AC3E}">
        <p14:creationId xmlns:p14="http://schemas.microsoft.com/office/powerpoint/2010/main" val="1293951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1110</Words>
  <Application>Microsoft Macintosh PowerPoint</Application>
  <PresentationFormat>On-screen Show (4:3)</PresentationFormat>
  <Paragraphs>94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Goudy Old Style</vt:lpstr>
      <vt:lpstr>Impact</vt:lpstr>
      <vt:lpstr>Rockwell</vt:lpstr>
      <vt:lpstr>Inkwell</vt:lpstr>
      <vt:lpstr> </vt:lpstr>
      <vt:lpstr>Marriage payments: Historical and current practices</vt:lpstr>
      <vt:lpstr>Dowry: Historical practices</vt:lpstr>
      <vt:lpstr>Roman Law vs. Common Law</vt:lpstr>
      <vt:lpstr>Dowry: Current practices</vt:lpstr>
      <vt:lpstr>Functions of dowry</vt:lpstr>
      <vt:lpstr>The Dowry by 19th century Russian painter, Vasili Pukirev </vt:lpstr>
      <vt:lpstr>Dowry cabinet</vt:lpstr>
      <vt:lpstr>Bride and dowry display  Bulgarian Folk museum</vt:lpstr>
      <vt:lpstr>Dowry-paying societies</vt:lpstr>
      <vt:lpstr>Dowry-paying societies cont.</vt:lpstr>
      <vt:lpstr>Decline of dowry</vt:lpstr>
      <vt:lpstr>Decline of dowry cont.</vt:lpstr>
      <vt:lpstr>Dowry and violence</vt:lpstr>
      <vt:lpstr>Dowry and violence cont.</vt:lpstr>
      <vt:lpstr>Brideprice</vt:lpstr>
      <vt:lpstr>Brideprice: Historical practices</vt:lpstr>
      <vt:lpstr>Brideprice-paying societies</vt:lpstr>
      <vt:lpstr>Brideprice-paying societies cont.</vt:lpstr>
      <vt:lpstr>Dower</vt:lpstr>
      <vt:lpstr>Groomprice</vt:lpstr>
      <vt:lpstr>Critique of marriage payments</vt:lpstr>
      <vt:lpstr>Critique of marriage payments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Nektaria Klapaki</dc:creator>
  <cp:lastModifiedBy>Nektaria G. Klapaki</cp:lastModifiedBy>
  <cp:revision>263</cp:revision>
  <dcterms:created xsi:type="dcterms:W3CDTF">2018-01-31T06:27:00Z</dcterms:created>
  <dcterms:modified xsi:type="dcterms:W3CDTF">2021-10-06T05:31:10Z</dcterms:modified>
</cp:coreProperties>
</file>