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24"/>
  </p:notesMasterIdLst>
  <p:sldIdLst>
    <p:sldId id="289" r:id="rId2"/>
    <p:sldId id="308" r:id="rId3"/>
    <p:sldId id="314" r:id="rId4"/>
    <p:sldId id="311" r:id="rId5"/>
    <p:sldId id="312" r:id="rId6"/>
    <p:sldId id="316" r:id="rId7"/>
    <p:sldId id="313" r:id="rId8"/>
    <p:sldId id="310" r:id="rId9"/>
    <p:sldId id="315" r:id="rId10"/>
    <p:sldId id="286" r:id="rId11"/>
    <p:sldId id="306" r:id="rId12"/>
    <p:sldId id="307" r:id="rId13"/>
    <p:sldId id="317" r:id="rId14"/>
    <p:sldId id="304" r:id="rId15"/>
    <p:sldId id="318" r:id="rId16"/>
    <p:sldId id="305" r:id="rId17"/>
    <p:sldId id="263" r:id="rId18"/>
    <p:sldId id="297" r:id="rId19"/>
    <p:sldId id="285" r:id="rId20"/>
    <p:sldId id="287" r:id="rId21"/>
    <p:sldId id="292" r:id="rId22"/>
    <p:sldId id="31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49" autoAdjust="0"/>
    <p:restoredTop sz="94512" autoAdjust="0"/>
  </p:normalViewPr>
  <p:slideViewPr>
    <p:cSldViewPr snapToGrid="0" snapToObjects="1">
      <p:cViewPr varScale="1">
        <p:scale>
          <a:sx n="82" d="100"/>
          <a:sy n="82" d="100"/>
        </p:scale>
        <p:origin x="176" y="7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CBC394-1086-6D44-9334-359B47062C1A}" type="datetimeFigureOut">
              <a:rPr lang="en-US" smtClean="0"/>
              <a:t>10/12/21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65B6A7-A6CF-474C-8AF7-030242E44B69}" type="slidenum">
              <a:rPr lang="en-US" smtClean="0"/>
              <a:t>‹#›</a:t>
            </a:fld>
            <a:endParaRPr lang="en-US"/>
          </a:p>
        </p:txBody>
      </p:sp>
    </p:spTree>
    <p:extLst>
      <p:ext uri="{BB962C8B-B14F-4D97-AF65-F5344CB8AC3E}">
        <p14:creationId xmlns:p14="http://schemas.microsoft.com/office/powerpoint/2010/main" val="42022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8A5355-9F1B-B74C-9C78-72C6858E3267}" type="slidenum">
              <a:rPr lang="en-US" smtClean="0"/>
              <a:t>1</a:t>
            </a:fld>
            <a:endParaRPr lang="en-US"/>
          </a:p>
        </p:txBody>
      </p:sp>
    </p:spTree>
    <p:extLst>
      <p:ext uri="{BB962C8B-B14F-4D97-AF65-F5344CB8AC3E}">
        <p14:creationId xmlns:p14="http://schemas.microsoft.com/office/powerpoint/2010/main" val="9285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5E0A033F-66E8-814F-BF48-D34B2F78A422}" type="datetimeFigureOut">
              <a:rPr lang="en-US" smtClean="0"/>
              <a:t>10/12/21</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A0A4F81D-AC32-204B-BA9B-FA1B45C4292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5E0A033F-66E8-814F-BF48-D34B2F78A422}" type="datetimeFigureOut">
              <a:rPr lang="en-US" smtClean="0"/>
              <a:t>10/12/21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E0A033F-66E8-814F-BF48-D34B2F78A422}" type="datetimeFigureOut">
              <a:rPr lang="en-US" smtClean="0"/>
              <a:t>10/12/21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E0A033F-66E8-814F-BF48-D34B2F78A422}" type="datetimeFigureOut">
              <a:rPr lang="en-US" smtClean="0"/>
              <a:t>10/12/21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A033F-66E8-814F-BF48-D34B2F78A422}" type="datetimeFigureOut">
              <a:rPr lang="en-US" smtClean="0"/>
              <a:t>10/12/21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A033F-66E8-814F-BF48-D34B2F78A422}" type="datetimeFigureOut">
              <a:rPr lang="en-US" smtClean="0"/>
              <a:t>10/12/21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A033F-66E8-814F-BF48-D34B2F78A422}" type="datetimeFigureOut">
              <a:rPr lang="en-US" smtClean="0"/>
              <a:t>10/12/21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A033F-66E8-814F-BF48-D34B2F78A422}" type="datetimeFigureOut">
              <a:rPr lang="en-US" smtClean="0"/>
              <a:t>10/12/21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A033F-66E8-814F-BF48-D34B2F78A422}" type="datetimeFigureOut">
              <a:rPr lang="en-US" smtClean="0"/>
              <a:t>10/12/21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A033F-66E8-814F-BF48-D34B2F78A422}" type="datetimeFigureOut">
              <a:rPr lang="en-US" smtClean="0"/>
              <a:t>10/12/21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E0A033F-66E8-814F-BF48-D34B2F78A422}" type="datetimeFigureOut">
              <a:rPr lang="en-US" smtClean="0"/>
              <a:t>10/12/21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E0A033F-66E8-814F-BF48-D34B2F78A422}" type="datetimeFigureOut">
              <a:rPr lang="en-US" smtClean="0"/>
              <a:t>10/12/21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E0A033F-66E8-814F-BF48-D34B2F78A422}" type="datetimeFigureOut">
              <a:rPr lang="en-US" smtClean="0"/>
              <a:t>10/12/21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5E0A033F-66E8-814F-BF48-D34B2F78A422}" type="datetimeFigureOut">
              <a:rPr lang="en-US" smtClean="0"/>
              <a:t>10/12/21</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A0A4F81D-AC32-204B-BA9B-FA1B45C4292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a:t>Click to edit Master text styles</a:t>
            </a:r>
          </a:p>
        </p:txBody>
      </p:sp>
      <p:sp>
        <p:nvSpPr>
          <p:cNvPr id="4" name="Date Placeholder 3"/>
          <p:cNvSpPr>
            <a:spLocks noGrp="1"/>
          </p:cNvSpPr>
          <p:nvPr>
            <p:ph type="dt" sz="half" idx="10"/>
          </p:nvPr>
        </p:nvSpPr>
        <p:spPr/>
        <p:txBody>
          <a:bodyPr/>
          <a:lstStyle/>
          <a:p>
            <a:fld id="{5E0A033F-66E8-814F-BF48-D34B2F78A422}" type="datetimeFigureOut">
              <a:rPr lang="en-US" smtClean="0"/>
              <a:t>10/12/21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4F81D-AC32-204B-BA9B-FA1B45C4292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0A033F-66E8-814F-BF48-D34B2F78A422}" type="datetimeFigureOut">
              <a:rPr lang="en-US" smtClean="0"/>
              <a:t>10/12/21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4F81D-AC32-204B-BA9B-FA1B45C4292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A033F-66E8-814F-BF48-D34B2F78A422}" type="datetimeFigureOut">
              <a:rPr lang="en-US" smtClean="0"/>
              <a:t>10/12/21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E0A033F-66E8-814F-BF48-D34B2F78A422}" type="datetimeFigureOut">
              <a:rPr lang="en-US" smtClean="0"/>
              <a:t>10/12/21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5E0A033F-66E8-814F-BF48-D34B2F78A422}" type="datetimeFigureOut">
              <a:rPr lang="en-US" smtClean="0"/>
              <a:t>10/12/21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A4F81D-AC32-204B-BA9B-FA1B45C4292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E0A033F-66E8-814F-BF48-D34B2F78A422}" type="datetimeFigureOut">
              <a:rPr lang="en-US" smtClean="0"/>
              <a:t>10/12/21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5E0A033F-66E8-814F-BF48-D34B2F78A422}" type="datetimeFigureOut">
              <a:rPr lang="en-US" smtClean="0"/>
              <a:t>10/12/21</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A0A4F81D-AC32-204B-BA9B-FA1B45C4292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l.uk/romantics-and-victorians/videos/the-middle-classes" TargetMode="External"/><Relationship Id="rId2" Type="http://schemas.openxmlformats.org/officeDocument/2006/relationships/hyperlink" Target="https://www.bl.uk/romantics-and-victorians/videos/jane-austen-class-and-marriag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300" y="4726054"/>
            <a:ext cx="8322172" cy="1504666"/>
          </a:xfrm>
        </p:spPr>
        <p:txBody>
          <a:bodyPr/>
          <a:lstStyle/>
          <a:p>
            <a:br>
              <a:rPr lang="en-US" dirty="0"/>
            </a:br>
            <a:endParaRPr lang="en-US" dirty="0"/>
          </a:p>
        </p:txBody>
      </p:sp>
      <p:sp>
        <p:nvSpPr>
          <p:cNvPr id="3" name="Subtitle 2"/>
          <p:cNvSpPr>
            <a:spLocks noGrp="1"/>
          </p:cNvSpPr>
          <p:nvPr>
            <p:ph type="subTitle" idx="1"/>
          </p:nvPr>
        </p:nvSpPr>
        <p:spPr>
          <a:xfrm>
            <a:off x="364628" y="5056632"/>
            <a:ext cx="8322172" cy="1006086"/>
          </a:xfrm>
        </p:spPr>
        <p:txBody>
          <a:bodyPr>
            <a:normAutofit/>
          </a:bodyPr>
          <a:lstStyle/>
          <a:p>
            <a:pPr algn="ctr"/>
            <a:r>
              <a:rPr lang="en-US" sz="2400" b="1" dirty="0"/>
              <a:t>JSIS B 312 A – GWSS 390 D – CLIT 250 B</a:t>
            </a:r>
          </a:p>
          <a:p>
            <a:pPr algn="ctr"/>
            <a:endParaRPr lang="en-US" sz="2400" b="1" dirty="0"/>
          </a:p>
          <a:p>
            <a:pPr algn="ctr"/>
            <a:r>
              <a:rPr lang="en-US" sz="2400" b="1" dirty="0"/>
              <a:t>MONEY, LOVE &amp; MARRIAGE</a:t>
            </a:r>
          </a:p>
          <a:p>
            <a:pPr algn="ctr"/>
            <a:endParaRPr lang="en-US" sz="2800" b="1" dirty="0"/>
          </a:p>
          <a:p>
            <a:pPr algn="ctr"/>
            <a:endParaRPr lang="en-US" sz="3200" b="1" dirty="0"/>
          </a:p>
        </p:txBody>
      </p:sp>
      <p:pic>
        <p:nvPicPr>
          <p:cNvPr id="6" name="Picture 5">
            <a:extLst>
              <a:ext uri="{FF2B5EF4-FFF2-40B4-BE49-F238E27FC236}">
                <a16:creationId xmlns:a16="http://schemas.microsoft.com/office/drawing/2014/main" id="{A896E5F0-E815-5D48-A056-8EC6D7F6566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27280"/>
            <a:ext cx="6353908" cy="4098774"/>
          </a:xfrm>
          <a:prstGeom prst="rect">
            <a:avLst/>
          </a:prstGeom>
          <a:noFill/>
          <a:ln>
            <a:noFill/>
          </a:ln>
        </p:spPr>
      </p:pic>
    </p:spTree>
    <p:extLst>
      <p:ext uri="{BB962C8B-B14F-4D97-AF65-F5344CB8AC3E}">
        <p14:creationId xmlns:p14="http://schemas.microsoft.com/office/powerpoint/2010/main" val="2503309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Coverture cont.</a:t>
            </a:r>
          </a:p>
        </p:txBody>
      </p:sp>
      <p:sp>
        <p:nvSpPr>
          <p:cNvPr id="3" name="Content Placeholder 2"/>
          <p:cNvSpPr>
            <a:spLocks noGrp="1"/>
          </p:cNvSpPr>
          <p:nvPr>
            <p:ph idx="1"/>
          </p:nvPr>
        </p:nvSpPr>
        <p:spPr/>
        <p:txBody>
          <a:bodyPr/>
          <a:lstStyle/>
          <a:p>
            <a:r>
              <a:rPr lang="en-US" dirty="0"/>
              <a:t>“By marriage, the husband and wife are one person in law: that is, the very being or legal existence of the woman is suspended during the marriage, or at least incorporated and consolidated into that of the husband…and her condition during her marriage is called her coverture” (William Blackstone, 1765)</a:t>
            </a:r>
          </a:p>
          <a:p>
            <a:r>
              <a:rPr lang="en-US" dirty="0"/>
              <a:t>Coverture remained unchanged until the </a:t>
            </a:r>
            <a:r>
              <a:rPr lang="en-US" b="1" dirty="0"/>
              <a:t>Married Women’s Property Act of 1884 </a:t>
            </a:r>
            <a:r>
              <a:rPr lang="en-US" dirty="0"/>
              <a:t>that gave married women the same property and other legal rights as unmarried women or widows.</a:t>
            </a:r>
          </a:p>
          <a:p>
            <a:endParaRPr lang="en-US" dirty="0"/>
          </a:p>
        </p:txBody>
      </p:sp>
    </p:spTree>
    <p:extLst>
      <p:ext uri="{BB962C8B-B14F-4D97-AF65-F5344CB8AC3E}">
        <p14:creationId xmlns:p14="http://schemas.microsoft.com/office/powerpoint/2010/main" val="180015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87E90-D906-FD4C-A902-BA5EFD2630E0}"/>
              </a:ext>
            </a:extLst>
          </p:cNvPr>
          <p:cNvSpPr>
            <a:spLocks noGrp="1"/>
          </p:cNvSpPr>
          <p:nvPr>
            <p:ph type="title"/>
          </p:nvPr>
        </p:nvSpPr>
        <p:spPr/>
        <p:txBody>
          <a:bodyPr/>
          <a:lstStyle/>
          <a:p>
            <a:r>
              <a:rPr lang="en-US" sz="3200" dirty="0"/>
              <a:t>Class and marriage in Jane Austen</a:t>
            </a:r>
          </a:p>
        </p:txBody>
      </p:sp>
      <p:sp>
        <p:nvSpPr>
          <p:cNvPr id="3" name="Content Placeholder 2">
            <a:extLst>
              <a:ext uri="{FF2B5EF4-FFF2-40B4-BE49-F238E27FC236}">
                <a16:creationId xmlns:a16="http://schemas.microsoft.com/office/drawing/2014/main" id="{5549144A-F7DB-DE40-929F-DA72E5783D0C}"/>
              </a:ext>
            </a:extLst>
          </p:cNvPr>
          <p:cNvSpPr>
            <a:spLocks noGrp="1"/>
          </p:cNvSpPr>
          <p:nvPr>
            <p:ph idx="1"/>
          </p:nvPr>
        </p:nvSpPr>
        <p:spPr/>
        <p:txBody>
          <a:bodyPr/>
          <a:lstStyle/>
          <a:p>
            <a:r>
              <a:rPr lang="en-US" u="sng" dirty="0">
                <a:hlinkClick r:id="rId2"/>
              </a:rPr>
              <a:t>https://www.bl.uk/romantics-and-victorians/videos/jane-austen-class-and-marriage</a:t>
            </a:r>
            <a:endParaRPr lang="en-US" u="sng" dirty="0"/>
          </a:p>
          <a:p>
            <a:endParaRPr lang="en-US" u="sng" dirty="0">
              <a:hlinkClick r:id="rId3"/>
            </a:endParaRPr>
          </a:p>
          <a:p>
            <a:r>
              <a:rPr lang="en-US" u="sng" dirty="0">
                <a:hlinkClick r:id="rId3"/>
              </a:rPr>
              <a:t>https://www.bl.uk/romantics-and-victorians/videos/the-middle-classes</a:t>
            </a:r>
            <a:endParaRPr lang="en-US" u="sng"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9168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0858-0985-6543-B8DB-6792676C4DED}"/>
              </a:ext>
            </a:extLst>
          </p:cNvPr>
          <p:cNvSpPr>
            <a:spLocks noGrp="1"/>
          </p:cNvSpPr>
          <p:nvPr>
            <p:ph type="title"/>
          </p:nvPr>
        </p:nvSpPr>
        <p:spPr/>
        <p:txBody>
          <a:bodyPr/>
          <a:lstStyle/>
          <a:p>
            <a:r>
              <a:rPr lang="en-US" sz="3200" dirty="0"/>
              <a:t>Class and marriage</a:t>
            </a:r>
          </a:p>
        </p:txBody>
      </p:sp>
      <p:sp>
        <p:nvSpPr>
          <p:cNvPr id="3" name="Content Placeholder 2">
            <a:extLst>
              <a:ext uri="{FF2B5EF4-FFF2-40B4-BE49-F238E27FC236}">
                <a16:creationId xmlns:a16="http://schemas.microsoft.com/office/drawing/2014/main" id="{7ED524C2-F1C8-5A4B-A7BD-9E2D9C159D31}"/>
              </a:ext>
            </a:extLst>
          </p:cNvPr>
          <p:cNvSpPr>
            <a:spLocks noGrp="1"/>
          </p:cNvSpPr>
          <p:nvPr>
            <p:ph idx="1"/>
          </p:nvPr>
        </p:nvSpPr>
        <p:spPr/>
        <p:txBody>
          <a:bodyPr>
            <a:normAutofit/>
          </a:bodyPr>
          <a:lstStyle/>
          <a:p>
            <a:r>
              <a:rPr lang="en-US" dirty="0"/>
              <a:t>Arranged marriages lingered longest among </a:t>
            </a:r>
            <a:r>
              <a:rPr lang="en-US" b="1" dirty="0"/>
              <a:t>upper classes</a:t>
            </a:r>
            <a:r>
              <a:rPr lang="en-US" dirty="0"/>
              <a:t> that had the most at stake re: money, property and rank in society. </a:t>
            </a:r>
          </a:p>
          <a:p>
            <a:r>
              <a:rPr lang="en-US" dirty="0"/>
              <a:t>Even so, though, few high society parents contrived totally </a:t>
            </a:r>
            <a:r>
              <a:rPr lang="en-US" b="1" dirty="0"/>
              <a:t>mercenary alliances </a:t>
            </a:r>
            <a:r>
              <a:rPr lang="en-US" dirty="0"/>
              <a:t>for their children. </a:t>
            </a:r>
          </a:p>
        </p:txBody>
      </p:sp>
    </p:spTree>
    <p:extLst>
      <p:ext uri="{BB962C8B-B14F-4D97-AF65-F5344CB8AC3E}">
        <p14:creationId xmlns:p14="http://schemas.microsoft.com/office/powerpoint/2010/main" val="3789306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BF5E-398F-EB47-907D-02D3BFE067FF}"/>
              </a:ext>
            </a:extLst>
          </p:cNvPr>
          <p:cNvSpPr>
            <a:spLocks noGrp="1"/>
          </p:cNvSpPr>
          <p:nvPr>
            <p:ph type="title"/>
          </p:nvPr>
        </p:nvSpPr>
        <p:spPr/>
        <p:txBody>
          <a:bodyPr/>
          <a:lstStyle/>
          <a:p>
            <a:r>
              <a:rPr lang="en-US" sz="3200" dirty="0"/>
              <a:t>Class and marriage cont.</a:t>
            </a:r>
          </a:p>
        </p:txBody>
      </p:sp>
      <p:sp>
        <p:nvSpPr>
          <p:cNvPr id="3" name="Content Placeholder 2">
            <a:extLst>
              <a:ext uri="{FF2B5EF4-FFF2-40B4-BE49-F238E27FC236}">
                <a16:creationId xmlns:a16="http://schemas.microsoft.com/office/drawing/2014/main" id="{D0DF125B-C9A7-F84C-87CD-AA76EF190CB8}"/>
              </a:ext>
            </a:extLst>
          </p:cNvPr>
          <p:cNvSpPr>
            <a:spLocks noGrp="1"/>
          </p:cNvSpPr>
          <p:nvPr>
            <p:ph idx="1"/>
          </p:nvPr>
        </p:nvSpPr>
        <p:spPr/>
        <p:txBody>
          <a:bodyPr>
            <a:normAutofit/>
          </a:bodyPr>
          <a:lstStyle/>
          <a:p>
            <a:r>
              <a:rPr lang="en-US" b="1" dirty="0"/>
              <a:t>Eldest sons</a:t>
            </a:r>
            <a:r>
              <a:rPr lang="en-US" dirty="0"/>
              <a:t> </a:t>
            </a:r>
            <a:r>
              <a:rPr lang="en-US" b="1" dirty="0"/>
              <a:t>set to inherit family lands and fortunes </a:t>
            </a:r>
            <a:r>
              <a:rPr lang="en-US" dirty="0"/>
              <a:t>found themselves subject to more parental sanctions than younger siblings. </a:t>
            </a:r>
          </a:p>
          <a:p>
            <a:r>
              <a:rPr lang="en-US" b="1" dirty="0"/>
              <a:t>Young women with unmarried sisters </a:t>
            </a:r>
            <a:r>
              <a:rPr lang="en-US" dirty="0"/>
              <a:t>encountered greater amounts of parental intrusion in their marital choices. (cf. Bennet sisters one of whom had to marry very well). </a:t>
            </a:r>
          </a:p>
          <a:p>
            <a:r>
              <a:rPr lang="en-US" b="1" dirty="0"/>
              <a:t>Unmarried females in need of support</a:t>
            </a:r>
            <a:r>
              <a:rPr lang="en-US" dirty="0"/>
              <a:t> would turn first to brothers and sons.  </a:t>
            </a:r>
          </a:p>
        </p:txBody>
      </p:sp>
    </p:spTree>
    <p:extLst>
      <p:ext uri="{BB962C8B-B14F-4D97-AF65-F5344CB8AC3E}">
        <p14:creationId xmlns:p14="http://schemas.microsoft.com/office/powerpoint/2010/main" val="114445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Upper-class women with large fortunes:</a:t>
            </a:r>
            <a:br>
              <a:rPr lang="en-US" sz="3200" dirty="0"/>
            </a:br>
            <a:r>
              <a:rPr lang="en-US" sz="3200" dirty="0"/>
              <a:t>heiresses and fortune hunters</a:t>
            </a:r>
          </a:p>
        </p:txBody>
      </p:sp>
      <p:sp>
        <p:nvSpPr>
          <p:cNvPr id="3" name="Content Placeholder 2"/>
          <p:cNvSpPr>
            <a:spLocks noGrp="1"/>
          </p:cNvSpPr>
          <p:nvPr>
            <p:ph idx="1"/>
          </p:nvPr>
        </p:nvSpPr>
        <p:spPr/>
        <p:txBody>
          <a:bodyPr>
            <a:normAutofit/>
          </a:bodyPr>
          <a:lstStyle/>
          <a:p>
            <a:r>
              <a:rPr lang="en-US" b="1" dirty="0"/>
              <a:t>Upper-class women with large fortunes (non-titled bourgeois heiresses) </a:t>
            </a:r>
            <a:r>
              <a:rPr lang="en-US" dirty="0"/>
              <a:t>were expected to learn to love, or at least tolerate, the husband chosen by their father or brother. </a:t>
            </a:r>
          </a:p>
          <a:p>
            <a:r>
              <a:rPr lang="en-US" dirty="0"/>
              <a:t>Examples of such upper-class heiresses in P&amp;P are Georgiana Darcy and Caroline Bingley</a:t>
            </a:r>
          </a:p>
          <a:p>
            <a:r>
              <a:rPr lang="en-US" dirty="0"/>
              <a:t>A wealthy woman was not allowed to marry a man of lesser means. Darcy prevents his sister Georgiana from marrying Wickham.</a:t>
            </a:r>
          </a:p>
          <a:p>
            <a:endParaRPr lang="en-US" dirty="0"/>
          </a:p>
          <a:p>
            <a:endParaRPr lang="en-US" dirty="0"/>
          </a:p>
        </p:txBody>
      </p:sp>
    </p:spTree>
    <p:extLst>
      <p:ext uri="{BB962C8B-B14F-4D97-AF65-F5344CB8AC3E}">
        <p14:creationId xmlns:p14="http://schemas.microsoft.com/office/powerpoint/2010/main" val="1195297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91942-D9D8-4B49-8D1B-CFBF19DE383D}"/>
              </a:ext>
            </a:extLst>
          </p:cNvPr>
          <p:cNvSpPr>
            <a:spLocks noGrp="1"/>
          </p:cNvSpPr>
          <p:nvPr>
            <p:ph type="title"/>
          </p:nvPr>
        </p:nvSpPr>
        <p:spPr>
          <a:xfrm>
            <a:off x="914400" y="503238"/>
            <a:ext cx="7313613" cy="721128"/>
          </a:xfrm>
        </p:spPr>
        <p:txBody>
          <a:bodyPr/>
          <a:lstStyle/>
          <a:p>
            <a:r>
              <a:rPr lang="en-US" sz="3200" dirty="0"/>
              <a:t>Upper-class women with large fortunes cont.</a:t>
            </a:r>
            <a:br>
              <a:rPr lang="en-US" sz="3200" dirty="0"/>
            </a:br>
            <a:endParaRPr lang="en-US" sz="3200" dirty="0"/>
          </a:p>
        </p:txBody>
      </p:sp>
      <p:sp>
        <p:nvSpPr>
          <p:cNvPr id="3" name="Content Placeholder 2">
            <a:extLst>
              <a:ext uri="{FF2B5EF4-FFF2-40B4-BE49-F238E27FC236}">
                <a16:creationId xmlns:a16="http://schemas.microsoft.com/office/drawing/2014/main" id="{B342B368-BFD6-E347-A2D0-546A3FEF1BAA}"/>
              </a:ext>
            </a:extLst>
          </p:cNvPr>
          <p:cNvSpPr>
            <a:spLocks noGrp="1"/>
          </p:cNvSpPr>
          <p:nvPr>
            <p:ph idx="1"/>
          </p:nvPr>
        </p:nvSpPr>
        <p:spPr/>
        <p:txBody>
          <a:bodyPr/>
          <a:lstStyle/>
          <a:p>
            <a:r>
              <a:rPr lang="en-US" dirty="0"/>
              <a:t>Often heiresses were sought after by titled men whose families were plagued by declining fortune.</a:t>
            </a:r>
          </a:p>
          <a:p>
            <a:r>
              <a:rPr lang="en-US" dirty="0"/>
              <a:t>Many young peers sought to marry heiresses to shore up their family’s finances</a:t>
            </a:r>
          </a:p>
          <a:p>
            <a:endParaRPr lang="en-US" dirty="0"/>
          </a:p>
        </p:txBody>
      </p:sp>
    </p:spTree>
    <p:extLst>
      <p:ext uri="{BB962C8B-B14F-4D97-AF65-F5344CB8AC3E}">
        <p14:creationId xmlns:p14="http://schemas.microsoft.com/office/powerpoint/2010/main" val="480408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Upper-class women with modest fortunes</a:t>
            </a:r>
          </a:p>
        </p:txBody>
      </p:sp>
      <p:sp>
        <p:nvSpPr>
          <p:cNvPr id="3" name="Content Placeholder 2"/>
          <p:cNvSpPr>
            <a:spLocks noGrp="1"/>
          </p:cNvSpPr>
          <p:nvPr>
            <p:ph idx="1"/>
          </p:nvPr>
        </p:nvSpPr>
        <p:spPr/>
        <p:txBody>
          <a:bodyPr/>
          <a:lstStyle/>
          <a:p>
            <a:r>
              <a:rPr lang="en-US" dirty="0"/>
              <a:t>A young lady of an upper-class family might sacrifice herself on the altar of family duty to help pay off family debts.</a:t>
            </a:r>
          </a:p>
          <a:p>
            <a:r>
              <a:rPr lang="en-US" dirty="0"/>
              <a:t> Elizabeth Bennet faces this pressure from her mother in particular when Mr. Collins, the heir to her father’s estate, proposes to her.</a:t>
            </a:r>
          </a:p>
        </p:txBody>
      </p:sp>
    </p:spTree>
    <p:extLst>
      <p:ext uri="{BB962C8B-B14F-4D97-AF65-F5344CB8AC3E}">
        <p14:creationId xmlns:p14="http://schemas.microsoft.com/office/powerpoint/2010/main" val="2247167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Upper-class men with large fortunes</a:t>
            </a:r>
          </a:p>
        </p:txBody>
      </p:sp>
      <p:sp>
        <p:nvSpPr>
          <p:cNvPr id="3" name="Content Placeholder 2"/>
          <p:cNvSpPr>
            <a:spLocks noGrp="1"/>
          </p:cNvSpPr>
          <p:nvPr>
            <p:ph idx="1"/>
          </p:nvPr>
        </p:nvSpPr>
        <p:spPr>
          <a:xfrm>
            <a:off x="914400" y="1735138"/>
            <a:ext cx="7313613" cy="4868862"/>
          </a:xfrm>
        </p:spPr>
        <p:txBody>
          <a:bodyPr>
            <a:noAutofit/>
          </a:bodyPr>
          <a:lstStyle/>
          <a:p>
            <a:r>
              <a:rPr lang="en-GB" dirty="0"/>
              <a:t>Upper-class men with large fortunes have to marry wealthy (and perhaps titled) women within their class (</a:t>
            </a:r>
            <a:r>
              <a:rPr lang="en-GB" dirty="0" err="1"/>
              <a:t>endogamously</a:t>
            </a:r>
            <a:r>
              <a:rPr lang="en-GB" dirty="0"/>
              <a:t>) to maintain their fortune and family name (e.g. Darcy is expected to marry his cousin, the daughter of Lady Catherine de Bourgh)</a:t>
            </a:r>
          </a:p>
          <a:p>
            <a:r>
              <a:rPr lang="en-US" dirty="0"/>
              <a:t>A wealthy man might be excused for marrying a poorer woman, esp. if she were pretty and had good manners (e.g. Darcy marries Elizabeth) </a:t>
            </a:r>
          </a:p>
          <a:p>
            <a:endParaRPr lang="en-US" dirty="0"/>
          </a:p>
        </p:txBody>
      </p:sp>
    </p:spTree>
    <p:extLst>
      <p:ext uri="{BB962C8B-B14F-4D97-AF65-F5344CB8AC3E}">
        <p14:creationId xmlns:p14="http://schemas.microsoft.com/office/powerpoint/2010/main" val="4168257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Upper-class men with modest fortunes</a:t>
            </a:r>
          </a:p>
        </p:txBody>
      </p:sp>
      <p:sp>
        <p:nvSpPr>
          <p:cNvPr id="5" name="Content Placeholder 4">
            <a:extLst>
              <a:ext uri="{FF2B5EF4-FFF2-40B4-BE49-F238E27FC236}">
                <a16:creationId xmlns:a16="http://schemas.microsoft.com/office/drawing/2014/main" id="{5A322EBA-A92C-C54A-B4EB-C343690B41FA}"/>
              </a:ext>
            </a:extLst>
          </p:cNvPr>
          <p:cNvSpPr>
            <a:spLocks noGrp="1"/>
          </p:cNvSpPr>
          <p:nvPr>
            <p:ph idx="1"/>
          </p:nvPr>
        </p:nvSpPr>
        <p:spPr/>
        <p:txBody>
          <a:bodyPr/>
          <a:lstStyle/>
          <a:p>
            <a:r>
              <a:rPr lang="en-GB" dirty="0"/>
              <a:t>Second-born sons who come from upper-class families but are not set to inherit the family estate or have a large fortune are also under pressure to marry wealthy women or heiresses </a:t>
            </a:r>
          </a:p>
          <a:p>
            <a:r>
              <a:rPr lang="en-GB" dirty="0"/>
              <a:t>This is precisely because they themselves have modest fortunes, so they have to marry wealthy women to maintain their upper-class lifestyle</a:t>
            </a:r>
            <a:endParaRPr lang="en-US" dirty="0"/>
          </a:p>
          <a:p>
            <a:endParaRPr lang="en-US" dirty="0"/>
          </a:p>
        </p:txBody>
      </p:sp>
    </p:spTree>
    <p:extLst>
      <p:ext uri="{BB962C8B-B14F-4D97-AF65-F5344CB8AC3E}">
        <p14:creationId xmlns:p14="http://schemas.microsoft.com/office/powerpoint/2010/main" val="1653773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Marriage proposals</a:t>
            </a:r>
          </a:p>
        </p:txBody>
      </p:sp>
      <p:sp>
        <p:nvSpPr>
          <p:cNvPr id="3" name="Content Placeholder 2"/>
          <p:cNvSpPr>
            <a:spLocks noGrp="1"/>
          </p:cNvSpPr>
          <p:nvPr>
            <p:ph idx="1"/>
          </p:nvPr>
        </p:nvSpPr>
        <p:spPr>
          <a:xfrm>
            <a:off x="914400" y="1371600"/>
            <a:ext cx="7313613" cy="4419600"/>
          </a:xfrm>
        </p:spPr>
        <p:txBody>
          <a:bodyPr>
            <a:normAutofit fontScale="92500"/>
          </a:bodyPr>
          <a:lstStyle/>
          <a:p>
            <a:r>
              <a:rPr lang="en-US" dirty="0"/>
              <a:t>In earlier times, a suitor applied first to the family before speaking with the woman. If the father or guardian did not approve, the suitor dare not approach the woman. </a:t>
            </a:r>
          </a:p>
          <a:p>
            <a:r>
              <a:rPr lang="en-US" dirty="0"/>
              <a:t>In the enlightened Regency era, such a course was outmoded. Young people had the right to choose their mates themselves—as long as their parents did not veto their choices. </a:t>
            </a:r>
          </a:p>
          <a:p>
            <a:r>
              <a:rPr lang="en-US" dirty="0"/>
              <a:t>Until age of 21 both parties required parental consent to marry. Even beyond 21, parental approval was highly desirable (since parents often contributed financially to the upkeep of couple) but not essential. </a:t>
            </a:r>
          </a:p>
          <a:p>
            <a:endParaRPr lang="en-US" dirty="0"/>
          </a:p>
        </p:txBody>
      </p:sp>
    </p:spTree>
    <p:extLst>
      <p:ext uri="{BB962C8B-B14F-4D97-AF65-F5344CB8AC3E}">
        <p14:creationId xmlns:p14="http://schemas.microsoft.com/office/powerpoint/2010/main" val="3216333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5C49-3647-7742-8B22-9AFB8B70194E}"/>
              </a:ext>
            </a:extLst>
          </p:cNvPr>
          <p:cNvSpPr>
            <a:spLocks noGrp="1"/>
          </p:cNvSpPr>
          <p:nvPr>
            <p:ph type="title"/>
          </p:nvPr>
        </p:nvSpPr>
        <p:spPr/>
        <p:txBody>
          <a:bodyPr/>
          <a:lstStyle/>
          <a:p>
            <a:r>
              <a:rPr lang="en-US" sz="3200" dirty="0"/>
              <a:t>A woman’s dowry in Regency England</a:t>
            </a:r>
          </a:p>
        </p:txBody>
      </p:sp>
      <p:sp>
        <p:nvSpPr>
          <p:cNvPr id="3" name="Content Placeholder 2">
            <a:extLst>
              <a:ext uri="{FF2B5EF4-FFF2-40B4-BE49-F238E27FC236}">
                <a16:creationId xmlns:a16="http://schemas.microsoft.com/office/drawing/2014/main" id="{F4277091-D438-9E42-A587-B7B32E147765}"/>
              </a:ext>
            </a:extLst>
          </p:cNvPr>
          <p:cNvSpPr>
            <a:spLocks noGrp="1"/>
          </p:cNvSpPr>
          <p:nvPr>
            <p:ph idx="1"/>
          </p:nvPr>
        </p:nvSpPr>
        <p:spPr/>
        <p:txBody>
          <a:bodyPr>
            <a:normAutofit fontScale="92500"/>
          </a:bodyPr>
          <a:lstStyle/>
          <a:p>
            <a:r>
              <a:rPr lang="en-US" dirty="0"/>
              <a:t>Dowries were considered as means by which a responsible family compensated her future husband for their daughter’s lifelong upkeep</a:t>
            </a:r>
          </a:p>
          <a:p>
            <a:r>
              <a:rPr lang="en-US" dirty="0"/>
              <a:t>Dowries were used to provide a woman’s lifelong spending money, set her income in widowhood, and provide for her children at the death of one or both parents</a:t>
            </a:r>
          </a:p>
          <a:p>
            <a:r>
              <a:rPr lang="en-US" dirty="0"/>
              <a:t>Most women did not enjoy big but modest dowries</a:t>
            </a:r>
          </a:p>
          <a:p>
            <a:r>
              <a:rPr lang="en-US" dirty="0"/>
              <a:t> Mr. Bennet referred to dowries as bribes to worthless young men to marry his daughters</a:t>
            </a:r>
          </a:p>
        </p:txBody>
      </p:sp>
    </p:spTree>
    <p:extLst>
      <p:ext uri="{BB962C8B-B14F-4D97-AF65-F5344CB8AC3E}">
        <p14:creationId xmlns:p14="http://schemas.microsoft.com/office/powerpoint/2010/main" val="4201854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0481"/>
            <a:ext cx="7313613" cy="1363851"/>
          </a:xfrm>
        </p:spPr>
        <p:txBody>
          <a:bodyPr/>
          <a:lstStyle/>
          <a:p>
            <a:br>
              <a:rPr lang="en-US" sz="3200" dirty="0"/>
            </a:br>
            <a:r>
              <a:rPr lang="en-US" sz="3200" dirty="0"/>
              <a:t>Mr. Collins’ proposal to Elizabeth</a:t>
            </a:r>
          </a:p>
        </p:txBody>
      </p:sp>
      <p:sp>
        <p:nvSpPr>
          <p:cNvPr id="3" name="Content Placeholder 2"/>
          <p:cNvSpPr>
            <a:spLocks noGrp="1"/>
          </p:cNvSpPr>
          <p:nvPr>
            <p:ph idx="1"/>
          </p:nvPr>
        </p:nvSpPr>
        <p:spPr/>
        <p:txBody>
          <a:bodyPr>
            <a:normAutofit/>
          </a:bodyPr>
          <a:lstStyle/>
          <a:p>
            <a:r>
              <a:rPr lang="en-US" dirty="0"/>
              <a:t>In chapter 19, Collins proposes to Elizabeth and is refused</a:t>
            </a:r>
          </a:p>
          <a:p>
            <a:r>
              <a:rPr lang="en-US" dirty="0"/>
              <a:t>His inability to understand her refusal makes him resort to the marriage market jargon language, which has all along been his measure of the match, reminding Elizabeth of her inadequate bargaining position.</a:t>
            </a:r>
          </a:p>
        </p:txBody>
      </p:sp>
    </p:spTree>
    <p:extLst>
      <p:ext uri="{BB962C8B-B14F-4D97-AF65-F5344CB8AC3E}">
        <p14:creationId xmlns:p14="http://schemas.microsoft.com/office/powerpoint/2010/main" val="2706847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859809"/>
          </a:xfrm>
        </p:spPr>
        <p:txBody>
          <a:bodyPr/>
          <a:lstStyle/>
          <a:p>
            <a:r>
              <a:rPr lang="en-US" sz="3200" dirty="0"/>
              <a:t>Mr. Darcy’s first proposal to Elizabeth</a:t>
            </a:r>
            <a:br>
              <a:rPr lang="en-US" sz="3200" dirty="0"/>
            </a:br>
            <a:endParaRPr lang="en-US" sz="3200" dirty="0"/>
          </a:p>
        </p:txBody>
      </p:sp>
      <p:sp>
        <p:nvSpPr>
          <p:cNvPr id="3" name="Content Placeholder 2"/>
          <p:cNvSpPr>
            <a:spLocks noGrp="1"/>
          </p:cNvSpPr>
          <p:nvPr>
            <p:ph idx="1"/>
          </p:nvPr>
        </p:nvSpPr>
        <p:spPr>
          <a:xfrm>
            <a:off x="914400" y="859809"/>
            <a:ext cx="7313613" cy="4931391"/>
          </a:xfrm>
        </p:spPr>
        <p:txBody>
          <a:bodyPr>
            <a:normAutofit/>
          </a:bodyPr>
          <a:lstStyle/>
          <a:p>
            <a:r>
              <a:rPr lang="en-US" dirty="0"/>
              <a:t>In </a:t>
            </a:r>
            <a:r>
              <a:rPr lang="en-US" dirty="0" err="1"/>
              <a:t>ch.</a:t>
            </a:r>
            <a:r>
              <a:rPr lang="en-US" dirty="0"/>
              <a:t> 34, Mr. Darcy proposes to Elizabeth.</a:t>
            </a:r>
          </a:p>
          <a:p>
            <a:r>
              <a:rPr lang="en-US" dirty="0"/>
              <a:t>His proposal is </a:t>
            </a:r>
            <a:r>
              <a:rPr lang="en-US" dirty="0" err="1"/>
              <a:t>nsuccessful</a:t>
            </a:r>
            <a:r>
              <a:rPr lang="en-US" dirty="0"/>
              <a:t> because it also borrows its terms from Lady Catherine—just like Collins’s proposal. </a:t>
            </a:r>
          </a:p>
          <a:p>
            <a:r>
              <a:rPr lang="en-US" dirty="0"/>
              <a:t>Darcy’s first declaration reveals its insufficiency by a double-</a:t>
            </a:r>
            <a:r>
              <a:rPr lang="en-US" dirty="0" err="1"/>
              <a:t>voicedness</a:t>
            </a:r>
            <a:r>
              <a:rPr lang="en-US" dirty="0"/>
              <a:t>. His love for Elizabeth is sincere but the language of family and class pride suffuses his proposal. Darcy’s ardent love is undercut by the patriarchal considerations that invade his language; his aunt’s voice obtrudes, as it were, on his own sincere passion (cf. Bakhtin’s dialogism).</a:t>
            </a:r>
          </a:p>
          <a:p>
            <a:endParaRPr lang="en-US" dirty="0"/>
          </a:p>
        </p:txBody>
      </p:sp>
    </p:spTree>
    <p:extLst>
      <p:ext uri="{BB962C8B-B14F-4D97-AF65-F5344CB8AC3E}">
        <p14:creationId xmlns:p14="http://schemas.microsoft.com/office/powerpoint/2010/main" val="1865816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219E-2E66-7942-B799-0E006362521C}"/>
              </a:ext>
            </a:extLst>
          </p:cNvPr>
          <p:cNvSpPr>
            <a:spLocks noGrp="1"/>
          </p:cNvSpPr>
          <p:nvPr>
            <p:ph type="title"/>
          </p:nvPr>
        </p:nvSpPr>
        <p:spPr/>
        <p:txBody>
          <a:bodyPr/>
          <a:lstStyle/>
          <a:p>
            <a:r>
              <a:rPr lang="en-US" sz="3200" dirty="0"/>
              <a:t>Mr. Darcy’s first proposal to Elizabeth cont.</a:t>
            </a:r>
          </a:p>
        </p:txBody>
      </p:sp>
      <p:sp>
        <p:nvSpPr>
          <p:cNvPr id="3" name="Content Placeholder 2">
            <a:extLst>
              <a:ext uri="{FF2B5EF4-FFF2-40B4-BE49-F238E27FC236}">
                <a16:creationId xmlns:a16="http://schemas.microsoft.com/office/drawing/2014/main" id="{19F84AFE-5665-774F-AD61-11E427C1CDB3}"/>
              </a:ext>
            </a:extLst>
          </p:cNvPr>
          <p:cNvSpPr>
            <a:spLocks noGrp="1"/>
          </p:cNvSpPr>
          <p:nvPr>
            <p:ph idx="1"/>
          </p:nvPr>
        </p:nvSpPr>
        <p:spPr/>
        <p:txBody>
          <a:bodyPr/>
          <a:lstStyle/>
          <a:p>
            <a:r>
              <a:rPr lang="en-US" dirty="0"/>
              <a:t> Darcy’s suit is a reminder that the language of trade is nor reserved to one class. Like Collin’s, </a:t>
            </a:r>
            <a:r>
              <a:rPr lang="en-US" b="1" dirty="0"/>
              <a:t>Darcy’s first proposal</a:t>
            </a:r>
            <a:r>
              <a:rPr lang="en-US" dirty="0"/>
              <a:t> depends to no small degree on </a:t>
            </a:r>
            <a:r>
              <a:rPr lang="en-US" b="1" dirty="0"/>
              <a:t>marriage market calculations</a:t>
            </a:r>
            <a:r>
              <a:rPr lang="en-US" dirty="0"/>
              <a:t>, on the blazon by which he refers to Lizzy’s connections as ‘inferior’, and on that basis he anticipates her acceptance of the offer. </a:t>
            </a:r>
          </a:p>
          <a:p>
            <a:endParaRPr lang="en-US" dirty="0"/>
          </a:p>
        </p:txBody>
      </p:sp>
    </p:spTree>
    <p:extLst>
      <p:ext uri="{BB962C8B-B14F-4D97-AF65-F5344CB8AC3E}">
        <p14:creationId xmlns:p14="http://schemas.microsoft.com/office/powerpoint/2010/main" val="406593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633D2-C959-1B4C-9063-FB7C2BB08764}"/>
              </a:ext>
            </a:extLst>
          </p:cNvPr>
          <p:cNvSpPr>
            <a:spLocks noGrp="1"/>
          </p:cNvSpPr>
          <p:nvPr>
            <p:ph type="title"/>
          </p:nvPr>
        </p:nvSpPr>
        <p:spPr/>
        <p:txBody>
          <a:bodyPr/>
          <a:lstStyle/>
          <a:p>
            <a:r>
              <a:rPr lang="en-US" sz="3200" dirty="0"/>
              <a:t>Marriage settlements or articles</a:t>
            </a:r>
          </a:p>
        </p:txBody>
      </p:sp>
      <p:sp>
        <p:nvSpPr>
          <p:cNvPr id="3" name="Content Placeholder 2">
            <a:extLst>
              <a:ext uri="{FF2B5EF4-FFF2-40B4-BE49-F238E27FC236}">
                <a16:creationId xmlns:a16="http://schemas.microsoft.com/office/drawing/2014/main" id="{00CD13CD-16D5-1444-A2CE-19B7B153744C}"/>
              </a:ext>
            </a:extLst>
          </p:cNvPr>
          <p:cNvSpPr>
            <a:spLocks noGrp="1"/>
          </p:cNvSpPr>
          <p:nvPr>
            <p:ph idx="1"/>
          </p:nvPr>
        </p:nvSpPr>
        <p:spPr/>
        <p:txBody>
          <a:bodyPr/>
          <a:lstStyle/>
          <a:p>
            <a:r>
              <a:rPr lang="en-US" b="1" dirty="0"/>
              <a:t>Marriage settlements or articles </a:t>
            </a:r>
            <a:r>
              <a:rPr lang="en-US" dirty="0"/>
              <a:t>were legal documents that established the financial terms of a marriage when substantial property was involved-–something like today’s prenuptial agreements</a:t>
            </a:r>
          </a:p>
          <a:p>
            <a:r>
              <a:rPr lang="en-US" dirty="0"/>
              <a:t>Only about 10% of marriages were covered by settlements as drafting them was expensive</a:t>
            </a:r>
          </a:p>
          <a:p>
            <a:r>
              <a:rPr lang="en-US" dirty="0"/>
              <a:t>In P&amp;P, we learn about Lydia’s settlement with Wickham in which Mr. Bennet is to allow her 100 pounds per year during his lifetime </a:t>
            </a:r>
          </a:p>
        </p:txBody>
      </p:sp>
    </p:spTree>
    <p:extLst>
      <p:ext uri="{BB962C8B-B14F-4D97-AF65-F5344CB8AC3E}">
        <p14:creationId xmlns:p14="http://schemas.microsoft.com/office/powerpoint/2010/main" val="124963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2BDF-502C-B645-8860-EE6D050E3188}"/>
              </a:ext>
            </a:extLst>
          </p:cNvPr>
          <p:cNvSpPr>
            <a:spLocks noGrp="1"/>
          </p:cNvSpPr>
          <p:nvPr>
            <p:ph type="title"/>
          </p:nvPr>
        </p:nvSpPr>
        <p:spPr/>
        <p:txBody>
          <a:bodyPr/>
          <a:lstStyle/>
          <a:p>
            <a:r>
              <a:rPr lang="en-US" sz="3200" dirty="0"/>
              <a:t>Pin money</a:t>
            </a:r>
          </a:p>
        </p:txBody>
      </p:sp>
      <p:sp>
        <p:nvSpPr>
          <p:cNvPr id="3" name="Content Placeholder 2">
            <a:extLst>
              <a:ext uri="{FF2B5EF4-FFF2-40B4-BE49-F238E27FC236}">
                <a16:creationId xmlns:a16="http://schemas.microsoft.com/office/drawing/2014/main" id="{E333FFD6-86A4-E04F-81B6-3BA14FA52B75}"/>
              </a:ext>
            </a:extLst>
          </p:cNvPr>
          <p:cNvSpPr>
            <a:spLocks noGrp="1"/>
          </p:cNvSpPr>
          <p:nvPr>
            <p:ph idx="1"/>
          </p:nvPr>
        </p:nvSpPr>
        <p:spPr>
          <a:xfrm>
            <a:off x="914400" y="1371600"/>
            <a:ext cx="7313613" cy="4419600"/>
          </a:xfrm>
        </p:spPr>
        <p:txBody>
          <a:bodyPr>
            <a:normAutofit fontScale="85000" lnSpcReduction="10000"/>
          </a:bodyPr>
          <a:lstStyle/>
          <a:p>
            <a:r>
              <a:rPr lang="en-US" b="1" dirty="0"/>
              <a:t>Pin money, </a:t>
            </a:r>
            <a:r>
              <a:rPr lang="en-US" dirty="0"/>
              <a:t>a woman’s disposable income, the money she could spend without answering to her husband. </a:t>
            </a:r>
          </a:p>
          <a:p>
            <a:r>
              <a:rPr lang="en-US" dirty="0"/>
              <a:t>Common law only stipulated that a man should provide his wife’s ‘necessities’, so pin money could supply the ‘luxuries’ that might be required to live the lifestyle to which she was accustomed. </a:t>
            </a:r>
          </a:p>
          <a:p>
            <a:r>
              <a:rPr lang="en-US" dirty="0"/>
              <a:t>In P&amp;P, Mrs. Bennet gushes over the pin money she expects daughter Jane and Elizabeth to have as a consequence of marrying wealthy men. </a:t>
            </a:r>
          </a:p>
          <a:p>
            <a:r>
              <a:rPr lang="en-US" dirty="0"/>
              <a:t>Later, Elizabeth notes making gifts to sister Lydia out of that pin money instead of bringing Lydia’s requests for support to her husband. </a:t>
            </a:r>
          </a:p>
          <a:p>
            <a:r>
              <a:rPr lang="en-US" dirty="0"/>
              <a:t> </a:t>
            </a:r>
          </a:p>
        </p:txBody>
      </p:sp>
    </p:spTree>
    <p:extLst>
      <p:ext uri="{BB962C8B-B14F-4D97-AF65-F5344CB8AC3E}">
        <p14:creationId xmlns:p14="http://schemas.microsoft.com/office/powerpoint/2010/main" val="18244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1A75-C7EC-A34A-8235-B639769DD16A}"/>
              </a:ext>
            </a:extLst>
          </p:cNvPr>
          <p:cNvSpPr>
            <a:spLocks noGrp="1"/>
          </p:cNvSpPr>
          <p:nvPr>
            <p:ph type="title"/>
          </p:nvPr>
        </p:nvSpPr>
        <p:spPr/>
        <p:txBody>
          <a:bodyPr/>
          <a:lstStyle/>
          <a:p>
            <a:r>
              <a:rPr lang="en-US" sz="3200" dirty="0"/>
              <a:t>Dower and jointure</a:t>
            </a:r>
          </a:p>
        </p:txBody>
      </p:sp>
      <p:sp>
        <p:nvSpPr>
          <p:cNvPr id="3" name="Content Placeholder 2">
            <a:extLst>
              <a:ext uri="{FF2B5EF4-FFF2-40B4-BE49-F238E27FC236}">
                <a16:creationId xmlns:a16="http://schemas.microsoft.com/office/drawing/2014/main" id="{9D85847D-6242-E64A-8BFE-D4137FB7EA36}"/>
              </a:ext>
            </a:extLst>
          </p:cNvPr>
          <p:cNvSpPr>
            <a:spLocks noGrp="1"/>
          </p:cNvSpPr>
          <p:nvPr>
            <p:ph idx="1"/>
          </p:nvPr>
        </p:nvSpPr>
        <p:spPr/>
        <p:txBody>
          <a:bodyPr>
            <a:normAutofit/>
          </a:bodyPr>
          <a:lstStyle/>
          <a:p>
            <a:r>
              <a:rPr lang="en-US" dirty="0"/>
              <a:t>The jointure, the settlement on a bride by her future husband of a freehold estate secured for her widowhood, came into practice with the Statute of Uses (1535). To receive this settlement, the prospective wife had to surrender her dower. With formal repeal of dower in 1833, wives lost the absolute right to inherit. So in the absence of jointure provisions or explicit provisions in a husband’s will, the widow could be left without support at her husband’s death.  </a:t>
            </a:r>
          </a:p>
          <a:p>
            <a:endParaRPr lang="en-US" dirty="0"/>
          </a:p>
        </p:txBody>
      </p:sp>
    </p:spTree>
    <p:extLst>
      <p:ext uri="{BB962C8B-B14F-4D97-AF65-F5344CB8AC3E}">
        <p14:creationId xmlns:p14="http://schemas.microsoft.com/office/powerpoint/2010/main" val="243972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0AF4F-FDDB-D143-AB88-313108078555}"/>
              </a:ext>
            </a:extLst>
          </p:cNvPr>
          <p:cNvSpPr>
            <a:spLocks noGrp="1"/>
          </p:cNvSpPr>
          <p:nvPr>
            <p:ph type="title"/>
          </p:nvPr>
        </p:nvSpPr>
        <p:spPr/>
        <p:txBody>
          <a:bodyPr/>
          <a:lstStyle/>
          <a:p>
            <a:r>
              <a:rPr lang="en-US" sz="3200" dirty="0"/>
              <a:t>Dower and jointure cont.</a:t>
            </a:r>
          </a:p>
        </p:txBody>
      </p:sp>
      <p:sp>
        <p:nvSpPr>
          <p:cNvPr id="3" name="Content Placeholder 2">
            <a:extLst>
              <a:ext uri="{FF2B5EF4-FFF2-40B4-BE49-F238E27FC236}">
                <a16:creationId xmlns:a16="http://schemas.microsoft.com/office/drawing/2014/main" id="{607C8C04-5BEA-7842-98B4-F1AC3A14EBA0}"/>
              </a:ext>
            </a:extLst>
          </p:cNvPr>
          <p:cNvSpPr>
            <a:spLocks noGrp="1"/>
          </p:cNvSpPr>
          <p:nvPr>
            <p:ph idx="1"/>
          </p:nvPr>
        </p:nvSpPr>
        <p:spPr/>
        <p:txBody>
          <a:bodyPr/>
          <a:lstStyle/>
          <a:p>
            <a:r>
              <a:rPr lang="en-US" dirty="0"/>
              <a:t>Jointures were rarely on the same level as the dowry a woman brought to the marriage. They were usually anchored on the amount that a woman brought into a marriage. Generally it was an annuity, payable by the heir of the estate, equal to one tenth of a woman’s dowry. The annuity would be payable by the heir of a man’s estate until the woman’s death upon which time the principle would descend to her children. </a:t>
            </a:r>
          </a:p>
        </p:txBody>
      </p:sp>
    </p:spTree>
    <p:extLst>
      <p:ext uri="{BB962C8B-B14F-4D97-AF65-F5344CB8AC3E}">
        <p14:creationId xmlns:p14="http://schemas.microsoft.com/office/powerpoint/2010/main" val="2429582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5249-E837-4344-A093-2AAE5B250C65}"/>
              </a:ext>
            </a:extLst>
          </p:cNvPr>
          <p:cNvSpPr>
            <a:spLocks noGrp="1"/>
          </p:cNvSpPr>
          <p:nvPr>
            <p:ph type="title"/>
          </p:nvPr>
        </p:nvSpPr>
        <p:spPr/>
        <p:txBody>
          <a:bodyPr/>
          <a:lstStyle/>
          <a:p>
            <a:r>
              <a:rPr lang="en-US" dirty="0"/>
              <a:t>Settlements to the children</a:t>
            </a:r>
          </a:p>
        </p:txBody>
      </p:sp>
      <p:sp>
        <p:nvSpPr>
          <p:cNvPr id="3" name="Content Placeholder 2">
            <a:extLst>
              <a:ext uri="{FF2B5EF4-FFF2-40B4-BE49-F238E27FC236}">
                <a16:creationId xmlns:a16="http://schemas.microsoft.com/office/drawing/2014/main" id="{849E7A8E-6646-9D47-BCB9-98046BD5A794}"/>
              </a:ext>
            </a:extLst>
          </p:cNvPr>
          <p:cNvSpPr>
            <a:spLocks noGrp="1"/>
          </p:cNvSpPr>
          <p:nvPr>
            <p:ph idx="1"/>
          </p:nvPr>
        </p:nvSpPr>
        <p:spPr/>
        <p:txBody>
          <a:bodyPr>
            <a:normAutofit lnSpcReduction="10000"/>
          </a:bodyPr>
          <a:lstStyle/>
          <a:p>
            <a:r>
              <a:rPr lang="en-US" dirty="0"/>
              <a:t>Marriage settlements also stipulated provisions for a couple’s children, but most children did not inherit vast sums or property from their parents.</a:t>
            </a:r>
          </a:p>
          <a:p>
            <a:r>
              <a:rPr lang="en-US" dirty="0"/>
              <a:t>The monies a woman brought into the marriage through her dowry and any other settlements on her, would go to her children, both sons and daughters, upon her death. </a:t>
            </a:r>
          </a:p>
          <a:p>
            <a:r>
              <a:rPr lang="en-US" dirty="0"/>
              <a:t>Additional funds could be settled on the children from the father’s estate. The marriage articles would stipulate the amounts. </a:t>
            </a:r>
          </a:p>
        </p:txBody>
      </p:sp>
    </p:spTree>
    <p:extLst>
      <p:ext uri="{BB962C8B-B14F-4D97-AF65-F5344CB8AC3E}">
        <p14:creationId xmlns:p14="http://schemas.microsoft.com/office/powerpoint/2010/main" val="9558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E6B0-27B6-994B-AF41-93BADFE0E964}"/>
              </a:ext>
            </a:extLst>
          </p:cNvPr>
          <p:cNvSpPr>
            <a:spLocks noGrp="1"/>
          </p:cNvSpPr>
          <p:nvPr>
            <p:ph type="title"/>
          </p:nvPr>
        </p:nvSpPr>
        <p:spPr/>
        <p:txBody>
          <a:bodyPr/>
          <a:lstStyle/>
          <a:p>
            <a:r>
              <a:rPr lang="en-US" sz="3200" dirty="0"/>
              <a:t>Coverture</a:t>
            </a:r>
          </a:p>
        </p:txBody>
      </p:sp>
      <p:sp>
        <p:nvSpPr>
          <p:cNvPr id="3" name="Content Placeholder 2">
            <a:extLst>
              <a:ext uri="{FF2B5EF4-FFF2-40B4-BE49-F238E27FC236}">
                <a16:creationId xmlns:a16="http://schemas.microsoft.com/office/drawing/2014/main" id="{833E41EF-080D-E54A-B43C-490404B2FD70}"/>
              </a:ext>
            </a:extLst>
          </p:cNvPr>
          <p:cNvSpPr>
            <a:spLocks noGrp="1"/>
          </p:cNvSpPr>
          <p:nvPr>
            <p:ph idx="1"/>
          </p:nvPr>
        </p:nvSpPr>
        <p:spPr/>
        <p:txBody>
          <a:bodyPr/>
          <a:lstStyle/>
          <a:p>
            <a:r>
              <a:rPr lang="en-US" dirty="0"/>
              <a:t>Marriage settlements were necessary because a woman’s legal position changed dramatically at marriage. </a:t>
            </a:r>
          </a:p>
          <a:p>
            <a:r>
              <a:rPr lang="en-US" dirty="0"/>
              <a:t>Her existence as a legal individual effectively disappeared and her husband assumed the legal existence of both of them. </a:t>
            </a:r>
          </a:p>
          <a:p>
            <a:r>
              <a:rPr lang="en-US" dirty="0"/>
              <a:t>Once a woman was engaged and transitioned to the legal state of ‘coverture’, if she owned property, she could not dispose it without the approval of her betrothed. </a:t>
            </a:r>
          </a:p>
        </p:txBody>
      </p:sp>
    </p:spTree>
    <p:extLst>
      <p:ext uri="{BB962C8B-B14F-4D97-AF65-F5344CB8AC3E}">
        <p14:creationId xmlns:p14="http://schemas.microsoft.com/office/powerpoint/2010/main" val="3978356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575C-E8F8-C44A-8DE0-E7877EB948B7}"/>
              </a:ext>
            </a:extLst>
          </p:cNvPr>
          <p:cNvSpPr>
            <a:spLocks noGrp="1"/>
          </p:cNvSpPr>
          <p:nvPr>
            <p:ph type="title"/>
          </p:nvPr>
        </p:nvSpPr>
        <p:spPr/>
        <p:txBody>
          <a:bodyPr/>
          <a:lstStyle/>
          <a:p>
            <a:r>
              <a:rPr lang="en-US" sz="3200" dirty="0"/>
              <a:t>Coverture cont.</a:t>
            </a:r>
          </a:p>
        </p:txBody>
      </p:sp>
      <p:sp>
        <p:nvSpPr>
          <p:cNvPr id="3" name="Content Placeholder 2">
            <a:extLst>
              <a:ext uri="{FF2B5EF4-FFF2-40B4-BE49-F238E27FC236}">
                <a16:creationId xmlns:a16="http://schemas.microsoft.com/office/drawing/2014/main" id="{4220B4D5-ECFB-2646-A925-F9CDA4F81C26}"/>
              </a:ext>
            </a:extLst>
          </p:cNvPr>
          <p:cNvSpPr>
            <a:spLocks noGrp="1"/>
          </p:cNvSpPr>
          <p:nvPr>
            <p:ph idx="1"/>
          </p:nvPr>
        </p:nvSpPr>
        <p:spPr/>
        <p:txBody>
          <a:bodyPr>
            <a:normAutofit fontScale="92500"/>
          </a:bodyPr>
          <a:lstStyle/>
          <a:p>
            <a:r>
              <a:rPr lang="en-US" dirty="0"/>
              <a:t>Under legal coverture, women had no legal existence; the husband existed for them both in public life. He owned all property, had custody of the children, conducted all business transactions of the family’s behalf, even owned the wife’s earnings should she have income of her own. He even had the right to physically chastise his wife, divide her from friends and family and severely curtail her movements, if he so wished.</a:t>
            </a:r>
          </a:p>
          <a:p>
            <a:r>
              <a:rPr lang="en-US" dirty="0"/>
              <a:t>While limiting her legal rights, marriage immediately raised a woman’s social status, no matter her class. A married woman always took precedence over unmarried women.  </a:t>
            </a:r>
          </a:p>
        </p:txBody>
      </p:sp>
    </p:spTree>
    <p:extLst>
      <p:ext uri="{BB962C8B-B14F-4D97-AF65-F5344CB8AC3E}">
        <p14:creationId xmlns:p14="http://schemas.microsoft.com/office/powerpoint/2010/main" val="1563627933"/>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3790</TotalTime>
  <Words>1609</Words>
  <Application>Microsoft Macintosh PowerPoint</Application>
  <PresentationFormat>On-screen Show (4:3)</PresentationFormat>
  <Paragraphs>78</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Goudy Old Style</vt:lpstr>
      <vt:lpstr>Impact</vt:lpstr>
      <vt:lpstr>Rockwell</vt:lpstr>
      <vt:lpstr>Inkwell</vt:lpstr>
      <vt:lpstr> </vt:lpstr>
      <vt:lpstr>A woman’s dowry in Regency England</vt:lpstr>
      <vt:lpstr>Marriage settlements or articles</vt:lpstr>
      <vt:lpstr>Pin money</vt:lpstr>
      <vt:lpstr>Dower and jointure</vt:lpstr>
      <vt:lpstr>Dower and jointure cont.</vt:lpstr>
      <vt:lpstr>Settlements to the children</vt:lpstr>
      <vt:lpstr>Coverture</vt:lpstr>
      <vt:lpstr>Coverture cont.</vt:lpstr>
      <vt:lpstr>Coverture cont.</vt:lpstr>
      <vt:lpstr>Class and marriage in Jane Austen</vt:lpstr>
      <vt:lpstr>Class and marriage</vt:lpstr>
      <vt:lpstr>Class and marriage cont.</vt:lpstr>
      <vt:lpstr>Upper-class women with large fortunes: heiresses and fortune hunters</vt:lpstr>
      <vt:lpstr>Upper-class women with large fortunes cont. </vt:lpstr>
      <vt:lpstr>Upper-class women with modest fortunes</vt:lpstr>
      <vt:lpstr>Upper-class men with large fortunes</vt:lpstr>
      <vt:lpstr>Upper-class men with modest fortunes</vt:lpstr>
      <vt:lpstr>Marriage proposals</vt:lpstr>
      <vt:lpstr> Mr. Collins’ proposal to Elizabeth</vt:lpstr>
      <vt:lpstr>Mr. Darcy’s first proposal to Elizabeth </vt:lpstr>
      <vt:lpstr>Mr. Darcy’s first proposal to Elizabeth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Nektaria Klapaki</dc:creator>
  <cp:lastModifiedBy>Nektaria G. Klapaki</cp:lastModifiedBy>
  <cp:revision>245</cp:revision>
  <dcterms:created xsi:type="dcterms:W3CDTF">2018-01-31T06:27:00Z</dcterms:created>
  <dcterms:modified xsi:type="dcterms:W3CDTF">2021-10-12T16:05:05Z</dcterms:modified>
</cp:coreProperties>
</file>