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22"/>
  </p:notesMasterIdLst>
  <p:sldIdLst>
    <p:sldId id="289" r:id="rId2"/>
    <p:sldId id="260" r:id="rId3"/>
    <p:sldId id="263" r:id="rId4"/>
    <p:sldId id="261" r:id="rId5"/>
    <p:sldId id="290" r:id="rId6"/>
    <p:sldId id="291" r:id="rId7"/>
    <p:sldId id="292" r:id="rId8"/>
    <p:sldId id="293" r:id="rId9"/>
    <p:sldId id="306" r:id="rId10"/>
    <p:sldId id="294" r:id="rId11"/>
    <p:sldId id="295" r:id="rId12"/>
    <p:sldId id="296" r:id="rId13"/>
    <p:sldId id="297" r:id="rId14"/>
    <p:sldId id="298" r:id="rId15"/>
    <p:sldId id="299" r:id="rId16"/>
    <p:sldId id="301" r:id="rId17"/>
    <p:sldId id="302" r:id="rId18"/>
    <p:sldId id="303" r:id="rId19"/>
    <p:sldId id="304" r:id="rId20"/>
    <p:sldId id="30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67" autoAdjust="0"/>
    <p:restoredTop sz="94512" autoAdjust="0"/>
  </p:normalViewPr>
  <p:slideViewPr>
    <p:cSldViewPr snapToGrid="0" snapToObjects="1">
      <p:cViewPr varScale="1">
        <p:scale>
          <a:sx n="86" d="100"/>
          <a:sy n="86" d="100"/>
        </p:scale>
        <p:origin x="208"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CBC394-1086-6D44-9334-359B47062C1A}" type="datetimeFigureOut">
              <a:rPr lang="en-US" smtClean="0"/>
              <a:t>10/13/21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65B6A7-A6CF-474C-8AF7-030242E44B69}" type="slidenum">
              <a:rPr lang="en-US" smtClean="0"/>
              <a:t>‹#›</a:t>
            </a:fld>
            <a:endParaRPr lang="en-US"/>
          </a:p>
        </p:txBody>
      </p:sp>
    </p:spTree>
    <p:extLst>
      <p:ext uri="{BB962C8B-B14F-4D97-AF65-F5344CB8AC3E}">
        <p14:creationId xmlns:p14="http://schemas.microsoft.com/office/powerpoint/2010/main" val="42022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8A5355-9F1B-B74C-9C78-72C6858E3267}" type="slidenum">
              <a:rPr lang="en-US" smtClean="0"/>
              <a:t>1</a:t>
            </a:fld>
            <a:endParaRPr lang="en-US"/>
          </a:p>
        </p:txBody>
      </p:sp>
    </p:spTree>
    <p:extLst>
      <p:ext uri="{BB962C8B-B14F-4D97-AF65-F5344CB8AC3E}">
        <p14:creationId xmlns:p14="http://schemas.microsoft.com/office/powerpoint/2010/main" val="9285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5E0A033F-66E8-814F-BF48-D34B2F78A422}" type="datetimeFigureOut">
              <a:rPr lang="en-US" smtClean="0"/>
              <a:t>10/13/21</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A0A4F81D-AC32-204B-BA9B-FA1B45C4292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5E0A033F-66E8-814F-BF48-D34B2F78A422}" type="datetimeFigureOut">
              <a:rPr lang="en-US" smtClean="0"/>
              <a:t>10/13/21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E0A033F-66E8-814F-BF48-D34B2F78A422}" type="datetimeFigureOut">
              <a:rPr lang="en-US" smtClean="0"/>
              <a:t>10/13/21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E0A033F-66E8-814F-BF48-D34B2F78A422}" type="datetimeFigureOut">
              <a:rPr lang="en-US" smtClean="0"/>
              <a:t>10/13/21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A033F-66E8-814F-BF48-D34B2F78A422}" type="datetimeFigureOut">
              <a:rPr lang="en-US" smtClean="0"/>
              <a:t>10/13/21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A033F-66E8-814F-BF48-D34B2F78A422}" type="datetimeFigureOut">
              <a:rPr lang="en-US" smtClean="0"/>
              <a:t>10/13/21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A033F-66E8-814F-BF48-D34B2F78A422}" type="datetimeFigureOut">
              <a:rPr lang="en-US" smtClean="0"/>
              <a:t>10/13/21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A033F-66E8-814F-BF48-D34B2F78A422}" type="datetimeFigureOut">
              <a:rPr lang="en-US" smtClean="0"/>
              <a:t>10/13/21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A033F-66E8-814F-BF48-D34B2F78A422}" type="datetimeFigureOut">
              <a:rPr lang="en-US" smtClean="0"/>
              <a:t>10/13/21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A033F-66E8-814F-BF48-D34B2F78A422}" type="datetimeFigureOut">
              <a:rPr lang="en-US" smtClean="0"/>
              <a:t>10/13/21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E0A033F-66E8-814F-BF48-D34B2F78A422}" type="datetimeFigureOut">
              <a:rPr lang="en-US" smtClean="0"/>
              <a:t>10/13/21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E0A033F-66E8-814F-BF48-D34B2F78A422}" type="datetimeFigureOut">
              <a:rPr lang="en-US" smtClean="0"/>
              <a:t>10/13/21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E0A033F-66E8-814F-BF48-D34B2F78A422}" type="datetimeFigureOut">
              <a:rPr lang="en-US" smtClean="0"/>
              <a:t>10/13/21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5E0A033F-66E8-814F-BF48-D34B2F78A422}" type="datetimeFigureOut">
              <a:rPr lang="en-US" smtClean="0"/>
              <a:t>10/13/21</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A0A4F81D-AC32-204B-BA9B-FA1B45C4292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a:t>Click to edit Master text styles</a:t>
            </a:r>
          </a:p>
        </p:txBody>
      </p:sp>
      <p:sp>
        <p:nvSpPr>
          <p:cNvPr id="4" name="Date Placeholder 3"/>
          <p:cNvSpPr>
            <a:spLocks noGrp="1"/>
          </p:cNvSpPr>
          <p:nvPr>
            <p:ph type="dt" sz="half" idx="10"/>
          </p:nvPr>
        </p:nvSpPr>
        <p:spPr/>
        <p:txBody>
          <a:bodyPr/>
          <a:lstStyle/>
          <a:p>
            <a:fld id="{5E0A033F-66E8-814F-BF48-D34B2F78A422}" type="datetimeFigureOut">
              <a:rPr lang="en-US" smtClean="0"/>
              <a:t>10/13/21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4F81D-AC32-204B-BA9B-FA1B45C4292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0A033F-66E8-814F-BF48-D34B2F78A422}" type="datetimeFigureOut">
              <a:rPr lang="en-US" smtClean="0"/>
              <a:t>10/13/21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4F81D-AC32-204B-BA9B-FA1B45C4292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A033F-66E8-814F-BF48-D34B2F78A422}" type="datetimeFigureOut">
              <a:rPr lang="en-US" smtClean="0"/>
              <a:t>10/13/21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E0A033F-66E8-814F-BF48-D34B2F78A422}" type="datetimeFigureOut">
              <a:rPr lang="en-US" smtClean="0"/>
              <a:t>10/13/21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5E0A033F-66E8-814F-BF48-D34B2F78A422}" type="datetimeFigureOut">
              <a:rPr lang="en-US" smtClean="0"/>
              <a:t>10/13/21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A4F81D-AC32-204B-BA9B-FA1B45C4292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E0A033F-66E8-814F-BF48-D34B2F78A422}" type="datetimeFigureOut">
              <a:rPr lang="en-US" smtClean="0"/>
              <a:t>10/13/21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5E0A033F-66E8-814F-BF48-D34B2F78A422}" type="datetimeFigureOut">
              <a:rPr lang="en-US" smtClean="0"/>
              <a:t>10/13/21</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A0A4F81D-AC32-204B-BA9B-FA1B45C4292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300" y="4726054"/>
            <a:ext cx="8322172" cy="1504666"/>
          </a:xfrm>
        </p:spPr>
        <p:txBody>
          <a:bodyPr/>
          <a:lstStyle/>
          <a:p>
            <a:br>
              <a:rPr lang="en-US" dirty="0"/>
            </a:br>
            <a:endParaRPr lang="en-US" dirty="0"/>
          </a:p>
        </p:txBody>
      </p:sp>
      <p:sp>
        <p:nvSpPr>
          <p:cNvPr id="3" name="Subtitle 2"/>
          <p:cNvSpPr>
            <a:spLocks noGrp="1"/>
          </p:cNvSpPr>
          <p:nvPr>
            <p:ph type="subTitle" idx="1"/>
          </p:nvPr>
        </p:nvSpPr>
        <p:spPr>
          <a:xfrm>
            <a:off x="364628" y="5056632"/>
            <a:ext cx="8322172" cy="1006086"/>
          </a:xfrm>
        </p:spPr>
        <p:txBody>
          <a:bodyPr>
            <a:normAutofit/>
          </a:bodyPr>
          <a:lstStyle/>
          <a:p>
            <a:pPr algn="ctr"/>
            <a:r>
              <a:rPr lang="en-US" sz="2400" b="1" dirty="0"/>
              <a:t>JSIS B 312 A – GWSS 390 D – CLIT 250 B</a:t>
            </a:r>
          </a:p>
          <a:p>
            <a:pPr algn="ctr"/>
            <a:endParaRPr lang="en-US" sz="2400" b="1" dirty="0"/>
          </a:p>
          <a:p>
            <a:pPr algn="ctr"/>
            <a:r>
              <a:rPr lang="en-US" sz="2400" b="1" dirty="0"/>
              <a:t>MONEY, LOVE &amp; MARRIAGE</a:t>
            </a:r>
          </a:p>
          <a:p>
            <a:pPr algn="ctr"/>
            <a:endParaRPr lang="en-US" sz="2800" b="1" dirty="0"/>
          </a:p>
          <a:p>
            <a:pPr algn="ctr"/>
            <a:endParaRPr lang="en-US" sz="3200" b="1" dirty="0"/>
          </a:p>
        </p:txBody>
      </p:sp>
      <p:pic>
        <p:nvPicPr>
          <p:cNvPr id="6" name="Picture 5">
            <a:extLst>
              <a:ext uri="{FF2B5EF4-FFF2-40B4-BE49-F238E27FC236}">
                <a16:creationId xmlns:a16="http://schemas.microsoft.com/office/drawing/2014/main" id="{A896E5F0-E815-5D48-A056-8EC6D7F6566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27280"/>
            <a:ext cx="6353908" cy="4098774"/>
          </a:xfrm>
          <a:prstGeom prst="rect">
            <a:avLst/>
          </a:prstGeom>
          <a:noFill/>
          <a:ln>
            <a:noFill/>
          </a:ln>
        </p:spPr>
      </p:pic>
    </p:spTree>
    <p:extLst>
      <p:ext uri="{BB962C8B-B14F-4D97-AF65-F5344CB8AC3E}">
        <p14:creationId xmlns:p14="http://schemas.microsoft.com/office/powerpoint/2010/main" val="2503309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C7F3D-F593-E340-ABFF-0659E18894FA}"/>
              </a:ext>
            </a:extLst>
          </p:cNvPr>
          <p:cNvSpPr>
            <a:spLocks noGrp="1"/>
          </p:cNvSpPr>
          <p:nvPr>
            <p:ph type="title"/>
          </p:nvPr>
        </p:nvSpPr>
        <p:spPr/>
        <p:txBody>
          <a:bodyPr/>
          <a:lstStyle/>
          <a:p>
            <a:r>
              <a:rPr lang="en-US" dirty="0"/>
              <a:t>Political economy</a:t>
            </a:r>
          </a:p>
        </p:txBody>
      </p:sp>
      <p:sp>
        <p:nvSpPr>
          <p:cNvPr id="3" name="Content Placeholder 2">
            <a:extLst>
              <a:ext uri="{FF2B5EF4-FFF2-40B4-BE49-F238E27FC236}">
                <a16:creationId xmlns:a16="http://schemas.microsoft.com/office/drawing/2014/main" id="{3E4B7C00-8BB0-174E-93B7-23813A7360E0}"/>
              </a:ext>
            </a:extLst>
          </p:cNvPr>
          <p:cNvSpPr>
            <a:spLocks noGrp="1"/>
          </p:cNvSpPr>
          <p:nvPr>
            <p:ph idx="1"/>
          </p:nvPr>
        </p:nvSpPr>
        <p:spPr/>
        <p:txBody>
          <a:bodyPr>
            <a:normAutofit lnSpcReduction="10000"/>
          </a:bodyPr>
          <a:lstStyle/>
          <a:p>
            <a:r>
              <a:rPr lang="en-US" dirty="0"/>
              <a:t>-</a:t>
            </a:r>
            <a:r>
              <a:rPr lang="en-US" u="sng" dirty="0"/>
              <a:t>Rich woman</a:t>
            </a:r>
            <a:r>
              <a:rPr lang="en-US" dirty="0"/>
              <a:t> </a:t>
            </a:r>
            <a:r>
              <a:rPr lang="en-US" u="sng" dirty="0"/>
              <a:t>incarnates fear that</a:t>
            </a:r>
            <a:r>
              <a:rPr lang="en-US" dirty="0"/>
              <a:t> haunted </a:t>
            </a:r>
            <a:r>
              <a:rPr lang="en-US" b="1" dirty="0"/>
              <a:t>Smith</a:t>
            </a:r>
            <a:r>
              <a:rPr lang="en-US" dirty="0"/>
              <a:t>, </a:t>
            </a:r>
            <a:r>
              <a:rPr lang="en-US" b="1" dirty="0"/>
              <a:t>Malthus</a:t>
            </a:r>
            <a:r>
              <a:rPr lang="en-US" dirty="0"/>
              <a:t>, </a:t>
            </a:r>
            <a:r>
              <a:rPr lang="en-US" b="1" dirty="0"/>
              <a:t>John Stuart Mill</a:t>
            </a:r>
            <a:r>
              <a:rPr lang="en-US" dirty="0"/>
              <a:t>, et al. political economists that </a:t>
            </a:r>
            <a:r>
              <a:rPr lang="en-US" u="sng" dirty="0"/>
              <a:t>England’s rapid economic development would corrupt the moral sentiments</a:t>
            </a:r>
            <a:r>
              <a:rPr lang="en-US" dirty="0"/>
              <a:t>. They argued in favor of capitalism, but they also wrote gloomily about the vitiating power of the economic growth they endorsed.</a:t>
            </a:r>
          </a:p>
          <a:p>
            <a:r>
              <a:rPr lang="en-US" dirty="0"/>
              <a:t>-Malthus and Smith wanted to imagine a way in which altruism (sympathy, for Smith) might be fostered in a rapidly expanding economy. </a:t>
            </a:r>
            <a:r>
              <a:rPr lang="en-US" u="sng" dirty="0"/>
              <a:t>In fiction the choice of altruism is foregrounded through the non-mercenary, companionate marriages</a:t>
            </a:r>
            <a:r>
              <a:rPr lang="en-US" dirty="0"/>
              <a:t>. </a:t>
            </a:r>
          </a:p>
          <a:p>
            <a:endParaRPr lang="en-US" dirty="0"/>
          </a:p>
          <a:p>
            <a:endParaRPr lang="en-US" dirty="0"/>
          </a:p>
        </p:txBody>
      </p:sp>
    </p:spTree>
    <p:extLst>
      <p:ext uri="{BB962C8B-B14F-4D97-AF65-F5344CB8AC3E}">
        <p14:creationId xmlns:p14="http://schemas.microsoft.com/office/powerpoint/2010/main" val="1382005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6005-EFC6-CF4A-92F6-8D78AF968061}"/>
              </a:ext>
            </a:extLst>
          </p:cNvPr>
          <p:cNvSpPr>
            <a:spLocks noGrp="1"/>
          </p:cNvSpPr>
          <p:nvPr>
            <p:ph type="title"/>
          </p:nvPr>
        </p:nvSpPr>
        <p:spPr/>
        <p:txBody>
          <a:bodyPr/>
          <a:lstStyle/>
          <a:p>
            <a:r>
              <a:rPr lang="en-US" dirty="0"/>
              <a:t>Political economy cont.</a:t>
            </a:r>
          </a:p>
        </p:txBody>
      </p:sp>
      <p:sp>
        <p:nvSpPr>
          <p:cNvPr id="3" name="Content Placeholder 2">
            <a:extLst>
              <a:ext uri="{FF2B5EF4-FFF2-40B4-BE49-F238E27FC236}">
                <a16:creationId xmlns:a16="http://schemas.microsoft.com/office/drawing/2014/main" id="{8998FB1D-AAD9-C641-BB87-70772DC41B00}"/>
              </a:ext>
            </a:extLst>
          </p:cNvPr>
          <p:cNvSpPr>
            <a:spLocks noGrp="1"/>
          </p:cNvSpPr>
          <p:nvPr>
            <p:ph idx="1"/>
          </p:nvPr>
        </p:nvSpPr>
        <p:spPr/>
        <p:txBody>
          <a:bodyPr>
            <a:normAutofit/>
          </a:bodyPr>
          <a:lstStyle/>
          <a:p>
            <a:r>
              <a:rPr lang="en-US" dirty="0"/>
              <a:t>-In this period, ‘the bourgeoisie find it necessary to take up a ‘pure’ aesthetics supposedly uncontaminated by economic considerations. </a:t>
            </a:r>
            <a:r>
              <a:rPr lang="en-US" u="sng" dirty="0"/>
              <a:t>The novel reaches toward such absolute aesthetic purity in its conclusion, but traces of economic concerns are present in the figure of the rich woman</a:t>
            </a:r>
            <a:r>
              <a:rPr lang="en-US" dirty="0"/>
              <a:t>, who incarnates the negative aspects of capitalism in stories about the triumph of individual choice over crass self-interest.</a:t>
            </a:r>
          </a:p>
          <a:p>
            <a:endParaRPr lang="en-US" dirty="0"/>
          </a:p>
        </p:txBody>
      </p:sp>
    </p:spTree>
    <p:extLst>
      <p:ext uri="{BB962C8B-B14F-4D97-AF65-F5344CB8AC3E}">
        <p14:creationId xmlns:p14="http://schemas.microsoft.com/office/powerpoint/2010/main" val="1718228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DFD8-A7F4-B546-ACA5-2638EA328615}"/>
              </a:ext>
            </a:extLst>
          </p:cNvPr>
          <p:cNvSpPr>
            <a:spLocks noGrp="1"/>
          </p:cNvSpPr>
          <p:nvPr>
            <p:ph type="title"/>
          </p:nvPr>
        </p:nvSpPr>
        <p:spPr/>
        <p:txBody>
          <a:bodyPr/>
          <a:lstStyle/>
          <a:p>
            <a:r>
              <a:rPr lang="en-US" dirty="0"/>
              <a:t>Anthropology</a:t>
            </a:r>
          </a:p>
        </p:txBody>
      </p:sp>
      <p:sp>
        <p:nvSpPr>
          <p:cNvPr id="3" name="Content Placeholder 2">
            <a:extLst>
              <a:ext uri="{FF2B5EF4-FFF2-40B4-BE49-F238E27FC236}">
                <a16:creationId xmlns:a16="http://schemas.microsoft.com/office/drawing/2014/main" id="{A0DBCDF0-73C3-034B-A58A-2A73DACFFE30}"/>
              </a:ext>
            </a:extLst>
          </p:cNvPr>
          <p:cNvSpPr>
            <a:spLocks noGrp="1"/>
          </p:cNvSpPr>
          <p:nvPr>
            <p:ph idx="1"/>
          </p:nvPr>
        </p:nvSpPr>
        <p:spPr/>
        <p:txBody>
          <a:bodyPr>
            <a:normAutofit/>
          </a:bodyPr>
          <a:lstStyle/>
          <a:p>
            <a:r>
              <a:rPr lang="en-US" dirty="0"/>
              <a:t>19C anthropologists examined the relation between property, society, the individual; process by which property ceased to be held by a group and passed to individual ownership, which they linked to changes in treatment of women. </a:t>
            </a:r>
          </a:p>
          <a:p>
            <a:r>
              <a:rPr lang="en-US" dirty="0"/>
              <a:t>19th-C social scientists tried ‘to think through the relations between marriage and capital’; linked development of modern culture to the changing status of property.</a:t>
            </a:r>
          </a:p>
          <a:p>
            <a:endParaRPr lang="en-US" dirty="0"/>
          </a:p>
        </p:txBody>
      </p:sp>
    </p:spTree>
    <p:extLst>
      <p:ext uri="{BB962C8B-B14F-4D97-AF65-F5344CB8AC3E}">
        <p14:creationId xmlns:p14="http://schemas.microsoft.com/office/powerpoint/2010/main" val="2135817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6535-6DDC-CC40-9BE0-9215E764EAD8}"/>
              </a:ext>
            </a:extLst>
          </p:cNvPr>
          <p:cNvSpPr>
            <a:spLocks noGrp="1"/>
          </p:cNvSpPr>
          <p:nvPr>
            <p:ph type="title"/>
          </p:nvPr>
        </p:nvSpPr>
        <p:spPr/>
        <p:txBody>
          <a:bodyPr/>
          <a:lstStyle/>
          <a:p>
            <a:r>
              <a:rPr lang="en-US" dirty="0"/>
              <a:t>Anthropology cont.</a:t>
            </a:r>
          </a:p>
        </p:txBody>
      </p:sp>
      <p:sp>
        <p:nvSpPr>
          <p:cNvPr id="3" name="Content Placeholder 2">
            <a:extLst>
              <a:ext uri="{FF2B5EF4-FFF2-40B4-BE49-F238E27FC236}">
                <a16:creationId xmlns:a16="http://schemas.microsoft.com/office/drawing/2014/main" id="{C003FC7B-C1B9-1F40-AF1A-CD9A30A9B843}"/>
              </a:ext>
            </a:extLst>
          </p:cNvPr>
          <p:cNvSpPr>
            <a:spLocks noGrp="1"/>
          </p:cNvSpPr>
          <p:nvPr>
            <p:ph idx="1"/>
          </p:nvPr>
        </p:nvSpPr>
        <p:spPr/>
        <p:txBody>
          <a:bodyPr/>
          <a:lstStyle/>
          <a:p>
            <a:r>
              <a:rPr lang="en-US" dirty="0"/>
              <a:t>19C anthropologists valued modern society for two freedoms: because women could marry whom they wanted and because of the complete individualization of ownership.</a:t>
            </a:r>
          </a:p>
          <a:p>
            <a:r>
              <a:rPr lang="en-US" dirty="0"/>
              <a:t>This was evolution </a:t>
            </a:r>
            <a:r>
              <a:rPr lang="en-US" u="sng" dirty="0"/>
              <a:t>from a society organized by a tribal structure</a:t>
            </a:r>
            <a:r>
              <a:rPr lang="en-US" dirty="0"/>
              <a:t> (property and women were held in common) </a:t>
            </a:r>
            <a:r>
              <a:rPr lang="en-US" u="sng" dirty="0"/>
              <a:t>to a modern one based around the family</a:t>
            </a:r>
            <a:r>
              <a:rPr lang="en-US" dirty="0"/>
              <a:t>, (ownership of private property, and a marital system in which free choice figured). </a:t>
            </a:r>
          </a:p>
          <a:p>
            <a:endParaRPr lang="en-US" dirty="0"/>
          </a:p>
        </p:txBody>
      </p:sp>
    </p:spTree>
    <p:extLst>
      <p:ext uri="{BB962C8B-B14F-4D97-AF65-F5344CB8AC3E}">
        <p14:creationId xmlns:p14="http://schemas.microsoft.com/office/powerpoint/2010/main" val="1464773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CFB31C-001F-D145-9C52-F02B30660CCE}"/>
              </a:ext>
            </a:extLst>
          </p:cNvPr>
          <p:cNvSpPr>
            <a:spLocks noGrp="1"/>
          </p:cNvSpPr>
          <p:nvPr>
            <p:ph idx="1"/>
          </p:nvPr>
        </p:nvSpPr>
        <p:spPr/>
        <p:txBody>
          <a:bodyPr>
            <a:normAutofit/>
          </a:bodyPr>
          <a:lstStyle/>
          <a:p>
            <a:r>
              <a:rPr lang="en-US" b="1" dirty="0"/>
              <a:t>Heiress posed drawback in narrative of progress</a:t>
            </a:r>
            <a:r>
              <a:rPr lang="en-US" dirty="0"/>
              <a:t>: she revealed limits of marital exchange and limits behind freedom of material possession. </a:t>
            </a:r>
          </a:p>
          <a:p>
            <a:r>
              <a:rPr lang="en-US" dirty="0"/>
              <a:t>Transition from group ownership to patrilineage (lineage based on descent on the paternal line) meant that daughters would inherit if there were no sons.</a:t>
            </a:r>
          </a:p>
          <a:p>
            <a:r>
              <a:rPr lang="en-US" dirty="0"/>
              <a:t>Yet heiresses posed a problem: if they were exchanged outside of their group, the group’s property would go with them. </a:t>
            </a:r>
          </a:p>
        </p:txBody>
      </p:sp>
      <p:sp>
        <p:nvSpPr>
          <p:cNvPr id="5" name="Title 4">
            <a:extLst>
              <a:ext uri="{FF2B5EF4-FFF2-40B4-BE49-F238E27FC236}">
                <a16:creationId xmlns:a16="http://schemas.microsoft.com/office/drawing/2014/main" id="{9ABDF0D2-C491-8447-AB06-107D7DCAC5BD}"/>
              </a:ext>
            </a:extLst>
          </p:cNvPr>
          <p:cNvSpPr>
            <a:spLocks noGrp="1"/>
          </p:cNvSpPr>
          <p:nvPr>
            <p:ph type="title"/>
          </p:nvPr>
        </p:nvSpPr>
        <p:spPr>
          <a:xfrm>
            <a:off x="794479" y="353336"/>
            <a:ext cx="7313613" cy="860867"/>
          </a:xfrm>
        </p:spPr>
        <p:txBody>
          <a:bodyPr/>
          <a:lstStyle/>
          <a:p>
            <a:r>
              <a:rPr lang="en-US" sz="3200" dirty="0"/>
              <a:t>The heiress as a block to exogamy </a:t>
            </a:r>
            <a:br>
              <a:rPr lang="en-US" sz="3200" dirty="0"/>
            </a:br>
            <a:r>
              <a:rPr lang="en-US" sz="3200" dirty="0"/>
              <a:t>and progress</a:t>
            </a:r>
          </a:p>
        </p:txBody>
      </p:sp>
    </p:spTree>
    <p:extLst>
      <p:ext uri="{BB962C8B-B14F-4D97-AF65-F5344CB8AC3E}">
        <p14:creationId xmlns:p14="http://schemas.microsoft.com/office/powerpoint/2010/main" val="1382725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460BE-1C89-4745-AF30-0453CD554B81}"/>
              </a:ext>
            </a:extLst>
          </p:cNvPr>
          <p:cNvSpPr>
            <a:spLocks noGrp="1"/>
          </p:cNvSpPr>
          <p:nvPr>
            <p:ph type="title"/>
          </p:nvPr>
        </p:nvSpPr>
        <p:spPr/>
        <p:txBody>
          <a:bodyPr/>
          <a:lstStyle/>
          <a:p>
            <a:r>
              <a:rPr lang="en-US" sz="3200" dirty="0"/>
              <a:t>The heiress as a block…cont.</a:t>
            </a:r>
          </a:p>
        </p:txBody>
      </p:sp>
      <p:sp>
        <p:nvSpPr>
          <p:cNvPr id="3" name="Content Placeholder 2">
            <a:extLst>
              <a:ext uri="{FF2B5EF4-FFF2-40B4-BE49-F238E27FC236}">
                <a16:creationId xmlns:a16="http://schemas.microsoft.com/office/drawing/2014/main" id="{403867DE-0871-6E40-97E2-0F85504F69B1}"/>
              </a:ext>
            </a:extLst>
          </p:cNvPr>
          <p:cNvSpPr>
            <a:spLocks noGrp="1"/>
          </p:cNvSpPr>
          <p:nvPr>
            <p:ph idx="1"/>
          </p:nvPr>
        </p:nvSpPr>
        <p:spPr/>
        <p:txBody>
          <a:bodyPr/>
          <a:lstStyle/>
          <a:p>
            <a:r>
              <a:rPr lang="en-US" dirty="0"/>
              <a:t>Threat to group’s possessions meant that an exception to exogamy had to be made. </a:t>
            </a:r>
          </a:p>
          <a:p>
            <a:r>
              <a:rPr lang="en-US" b="1" dirty="0"/>
              <a:t>To ensure that property remained within the group, the heiress could not be allowed to exchange herself freely (exogamy). She must be made to marry within the group (endogamy).</a:t>
            </a:r>
            <a:r>
              <a:rPr lang="en-US" dirty="0"/>
              <a:t> </a:t>
            </a:r>
          </a:p>
          <a:p>
            <a:r>
              <a:rPr lang="en-US" b="1" dirty="0"/>
              <a:t>While all other members of community could be exchanged </a:t>
            </a:r>
            <a:r>
              <a:rPr lang="en-US" b="1" dirty="0" err="1"/>
              <a:t>exogamously</a:t>
            </a:r>
            <a:r>
              <a:rPr lang="en-US" b="1" dirty="0"/>
              <a:t>, the heiress had to be exchanged </a:t>
            </a:r>
            <a:r>
              <a:rPr lang="en-US" b="1" dirty="0" err="1"/>
              <a:t>endogamously</a:t>
            </a:r>
            <a:r>
              <a:rPr lang="en-US" b="1" dirty="0"/>
              <a:t>.</a:t>
            </a:r>
            <a:r>
              <a:rPr lang="en-US" dirty="0"/>
              <a:t> </a:t>
            </a:r>
          </a:p>
          <a:p>
            <a:endParaRPr lang="en-US" dirty="0"/>
          </a:p>
        </p:txBody>
      </p:sp>
    </p:spTree>
    <p:extLst>
      <p:ext uri="{BB962C8B-B14F-4D97-AF65-F5344CB8AC3E}">
        <p14:creationId xmlns:p14="http://schemas.microsoft.com/office/powerpoint/2010/main" val="196823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B6EA-8538-AF4E-8F53-55DF7358E5C6}"/>
              </a:ext>
            </a:extLst>
          </p:cNvPr>
          <p:cNvSpPr>
            <a:spLocks noGrp="1"/>
          </p:cNvSpPr>
          <p:nvPr>
            <p:ph type="title"/>
          </p:nvPr>
        </p:nvSpPr>
        <p:spPr/>
        <p:txBody>
          <a:bodyPr/>
          <a:lstStyle/>
          <a:p>
            <a:r>
              <a:rPr lang="en-US" sz="3200" dirty="0"/>
              <a:t>19C novel and anthropology on heiress</a:t>
            </a:r>
          </a:p>
        </p:txBody>
      </p:sp>
      <p:sp>
        <p:nvSpPr>
          <p:cNvPr id="3" name="Content Placeholder 2">
            <a:extLst>
              <a:ext uri="{FF2B5EF4-FFF2-40B4-BE49-F238E27FC236}">
                <a16:creationId xmlns:a16="http://schemas.microsoft.com/office/drawing/2014/main" id="{85CBEA77-65E6-1342-B38A-955A97714F1A}"/>
              </a:ext>
            </a:extLst>
          </p:cNvPr>
          <p:cNvSpPr>
            <a:spLocks noGrp="1"/>
          </p:cNvSpPr>
          <p:nvPr>
            <p:ph idx="1"/>
          </p:nvPr>
        </p:nvSpPr>
        <p:spPr/>
        <p:txBody>
          <a:bodyPr>
            <a:normAutofit fontScale="92500" lnSpcReduction="10000"/>
          </a:bodyPr>
          <a:lstStyle/>
          <a:p>
            <a:r>
              <a:rPr lang="en-US" dirty="0"/>
              <a:t>In the 19C novel and 19C anthropological accounts of development of modern culture, the heiress is associated with endogamy. </a:t>
            </a:r>
          </a:p>
          <a:p>
            <a:r>
              <a:rPr lang="en-US" dirty="0"/>
              <a:t>Implicit acknowledgement that economic and social advancement—which seemed to be extending the possibility of ownership to all—was accompanied by impulse to prevent circulation by concentrating wealth in the hands of those who already held it. </a:t>
            </a:r>
          </a:p>
          <a:p>
            <a:r>
              <a:rPr lang="en-US" b="1" dirty="0"/>
              <a:t>In fiction and Victorian anthropology, the heiress marks</a:t>
            </a:r>
            <a:r>
              <a:rPr lang="en-US" dirty="0"/>
              <a:t> what political economists feared about capitalism: </a:t>
            </a:r>
            <a:r>
              <a:rPr lang="en-US" b="1" dirty="0"/>
              <a:t>it aimed at amassing, not exchanging or circulating property</a:t>
            </a:r>
            <a:r>
              <a:rPr lang="en-US" dirty="0"/>
              <a:t>.</a:t>
            </a:r>
          </a:p>
          <a:p>
            <a:endParaRPr lang="en-US" dirty="0"/>
          </a:p>
        </p:txBody>
      </p:sp>
    </p:spTree>
    <p:extLst>
      <p:ext uri="{BB962C8B-B14F-4D97-AF65-F5344CB8AC3E}">
        <p14:creationId xmlns:p14="http://schemas.microsoft.com/office/powerpoint/2010/main" val="1861273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B66DA-A639-9249-B560-65E23AB0529F}"/>
              </a:ext>
            </a:extLst>
          </p:cNvPr>
          <p:cNvSpPr>
            <a:spLocks noGrp="1"/>
          </p:cNvSpPr>
          <p:nvPr>
            <p:ph type="title"/>
          </p:nvPr>
        </p:nvSpPr>
        <p:spPr/>
        <p:txBody>
          <a:bodyPr/>
          <a:lstStyle/>
          <a:p>
            <a:r>
              <a:rPr lang="en-US" sz="3200" dirty="0"/>
              <a:t>P&amp;P’s critique of endogamy and engrossment</a:t>
            </a:r>
          </a:p>
        </p:txBody>
      </p:sp>
      <p:sp>
        <p:nvSpPr>
          <p:cNvPr id="3" name="Content Placeholder 2">
            <a:extLst>
              <a:ext uri="{FF2B5EF4-FFF2-40B4-BE49-F238E27FC236}">
                <a16:creationId xmlns:a16="http://schemas.microsoft.com/office/drawing/2014/main" id="{13BE87E1-E534-394D-A500-4D3E60ED6CD3}"/>
              </a:ext>
            </a:extLst>
          </p:cNvPr>
          <p:cNvSpPr>
            <a:spLocks noGrp="1"/>
          </p:cNvSpPr>
          <p:nvPr>
            <p:ph idx="1"/>
          </p:nvPr>
        </p:nvSpPr>
        <p:spPr/>
        <p:txBody>
          <a:bodyPr>
            <a:normAutofit lnSpcReduction="10000"/>
          </a:bodyPr>
          <a:lstStyle/>
          <a:p>
            <a:r>
              <a:rPr lang="en-US" b="1" dirty="0"/>
              <a:t>Marriage to the heiress is associated with engrossment </a:t>
            </a:r>
            <a:r>
              <a:rPr lang="en-US" dirty="0"/>
              <a:t>that was stigmatized by Hume. </a:t>
            </a:r>
          </a:p>
          <a:p>
            <a:r>
              <a:rPr lang="en-US" dirty="0"/>
              <a:t>In P&amp;P, Miss Bingley imagines an alliance between her commercial wealth and Darcy’s landed estate, while Lady Catherine expects a union between two cousins whose properties will become one. </a:t>
            </a:r>
          </a:p>
          <a:p>
            <a:r>
              <a:rPr lang="en-US" b="1" dirty="0"/>
              <a:t>The rich women in P&amp;P endorse endogamous marriage</a:t>
            </a:r>
            <a:r>
              <a:rPr lang="en-US" dirty="0"/>
              <a:t>; it should consolidate fortunes rather than allowing wealth to pass out of the group to which it has traditionally belonged. </a:t>
            </a:r>
          </a:p>
        </p:txBody>
      </p:sp>
    </p:spTree>
    <p:extLst>
      <p:ext uri="{BB962C8B-B14F-4D97-AF65-F5344CB8AC3E}">
        <p14:creationId xmlns:p14="http://schemas.microsoft.com/office/powerpoint/2010/main" val="3350845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05B94-BC5A-E84D-9CDE-E0D95D063617}"/>
              </a:ext>
            </a:extLst>
          </p:cNvPr>
          <p:cNvSpPr>
            <a:spLocks noGrp="1"/>
          </p:cNvSpPr>
          <p:nvPr>
            <p:ph type="title"/>
          </p:nvPr>
        </p:nvSpPr>
        <p:spPr/>
        <p:txBody>
          <a:bodyPr/>
          <a:lstStyle/>
          <a:p>
            <a:r>
              <a:rPr lang="en-US" sz="3200" dirty="0"/>
              <a:t>P&amp;P’s critique of endogamy and engrossment cont.</a:t>
            </a:r>
          </a:p>
        </p:txBody>
      </p:sp>
      <p:sp>
        <p:nvSpPr>
          <p:cNvPr id="3" name="Content Placeholder 2">
            <a:extLst>
              <a:ext uri="{FF2B5EF4-FFF2-40B4-BE49-F238E27FC236}">
                <a16:creationId xmlns:a16="http://schemas.microsoft.com/office/drawing/2014/main" id="{B194345D-93DB-7D46-8BF3-F95055734E91}"/>
              </a:ext>
            </a:extLst>
          </p:cNvPr>
          <p:cNvSpPr>
            <a:spLocks noGrp="1"/>
          </p:cNvSpPr>
          <p:nvPr>
            <p:ph idx="1"/>
          </p:nvPr>
        </p:nvSpPr>
        <p:spPr/>
        <p:txBody>
          <a:bodyPr>
            <a:normAutofit fontScale="92500" lnSpcReduction="10000"/>
          </a:bodyPr>
          <a:lstStyle/>
          <a:p>
            <a:r>
              <a:rPr lang="en-US" dirty="0"/>
              <a:t>-Opposition between exogamy and endogamy is clear in </a:t>
            </a:r>
            <a:r>
              <a:rPr lang="en-US" i="1" dirty="0"/>
              <a:t>P&amp;P</a:t>
            </a:r>
            <a:r>
              <a:rPr lang="en-US" dirty="0"/>
              <a:t>, where Darcy’s possible marriages to Miss Bingley or Miss De Bourgh are unions that would leave him marrying close to home, wedding the sister of his best friend or his cousin. </a:t>
            </a:r>
          </a:p>
          <a:p>
            <a:r>
              <a:rPr lang="en-US" dirty="0"/>
              <a:t>Elizabeth is not just a stranger but a woman Darcy finds increasingly attractive the farther she is from her own home, at </a:t>
            </a:r>
            <a:r>
              <a:rPr lang="en-US" dirty="0" err="1"/>
              <a:t>Netherfield</a:t>
            </a:r>
            <a:r>
              <a:rPr lang="en-US" dirty="0"/>
              <a:t>, </a:t>
            </a:r>
            <a:r>
              <a:rPr lang="en-US" dirty="0" err="1"/>
              <a:t>Rosings</a:t>
            </a:r>
            <a:r>
              <a:rPr lang="en-US" dirty="0"/>
              <a:t>, and Pemberley. </a:t>
            </a:r>
          </a:p>
          <a:p>
            <a:r>
              <a:rPr lang="en-US" b="1" dirty="0"/>
              <a:t>P&amp;P is opposed to endogamy</a:t>
            </a:r>
            <a:r>
              <a:rPr lang="en-US" dirty="0"/>
              <a:t> (Elizabeth doesn’t wed her cousin Mr. Collins, nor does Darcy his cousin Miss de Bourgh). </a:t>
            </a:r>
          </a:p>
        </p:txBody>
      </p:sp>
    </p:spTree>
    <p:extLst>
      <p:ext uri="{BB962C8B-B14F-4D97-AF65-F5344CB8AC3E}">
        <p14:creationId xmlns:p14="http://schemas.microsoft.com/office/powerpoint/2010/main" val="435417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9987-3DEA-654C-868E-001388F02C7D}"/>
              </a:ext>
            </a:extLst>
          </p:cNvPr>
          <p:cNvSpPr>
            <a:spLocks noGrp="1"/>
          </p:cNvSpPr>
          <p:nvPr>
            <p:ph type="title"/>
          </p:nvPr>
        </p:nvSpPr>
        <p:spPr/>
        <p:txBody>
          <a:bodyPr/>
          <a:lstStyle/>
          <a:p>
            <a:r>
              <a:rPr lang="en-US" sz="3200" dirty="0"/>
              <a:t>P&amp;P’s critique of endogamy and engrossment cont.</a:t>
            </a:r>
          </a:p>
        </p:txBody>
      </p:sp>
      <p:sp>
        <p:nvSpPr>
          <p:cNvPr id="3" name="Content Placeholder 2">
            <a:extLst>
              <a:ext uri="{FF2B5EF4-FFF2-40B4-BE49-F238E27FC236}">
                <a16:creationId xmlns:a16="http://schemas.microsoft.com/office/drawing/2014/main" id="{6C933455-72C4-4D4D-9569-CD777A60229E}"/>
              </a:ext>
            </a:extLst>
          </p:cNvPr>
          <p:cNvSpPr>
            <a:spLocks noGrp="1"/>
          </p:cNvSpPr>
          <p:nvPr>
            <p:ph idx="1"/>
          </p:nvPr>
        </p:nvSpPr>
        <p:spPr/>
        <p:txBody>
          <a:bodyPr/>
          <a:lstStyle/>
          <a:p>
            <a:r>
              <a:rPr lang="en-US" dirty="0"/>
              <a:t>If we think of the marriage plot as invoking endogamy and exogamy as economic rather than blood categories, </a:t>
            </a:r>
            <a:r>
              <a:rPr lang="en-US" b="1" dirty="0"/>
              <a:t>P&amp;P endorses marriage between a propertied man (Darcy) and a poorer woman (Elizabeth) as a form of spiritual, emotional or psychological exogamy.</a:t>
            </a:r>
            <a:r>
              <a:rPr lang="en-US" dirty="0"/>
              <a:t> </a:t>
            </a:r>
          </a:p>
          <a:p>
            <a:r>
              <a:rPr lang="en-US" dirty="0"/>
              <a:t>Their marriage brings </a:t>
            </a:r>
            <a:r>
              <a:rPr lang="en-US" b="1" dirty="0"/>
              <a:t>nonmaterialist values into the heart of a property-owning family group--</a:t>
            </a:r>
            <a:r>
              <a:rPr lang="en-US" dirty="0"/>
              <a:t>the </a:t>
            </a:r>
            <a:r>
              <a:rPr lang="en-US" dirty="0" err="1"/>
              <a:t>Darcys</a:t>
            </a:r>
            <a:r>
              <a:rPr lang="en-US" dirty="0"/>
              <a:t>.</a:t>
            </a:r>
          </a:p>
          <a:p>
            <a:endParaRPr lang="en-US" dirty="0"/>
          </a:p>
        </p:txBody>
      </p:sp>
    </p:spTree>
    <p:extLst>
      <p:ext uri="{BB962C8B-B14F-4D97-AF65-F5344CB8AC3E}">
        <p14:creationId xmlns:p14="http://schemas.microsoft.com/office/powerpoint/2010/main" val="1281917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Michie’s (2011) key arguments</a:t>
            </a:r>
          </a:p>
        </p:txBody>
      </p:sp>
      <p:sp>
        <p:nvSpPr>
          <p:cNvPr id="3" name="Content Placeholder 2"/>
          <p:cNvSpPr>
            <a:spLocks noGrp="1"/>
          </p:cNvSpPr>
          <p:nvPr>
            <p:ph idx="1"/>
          </p:nvPr>
        </p:nvSpPr>
        <p:spPr/>
        <p:txBody>
          <a:bodyPr>
            <a:normAutofit/>
          </a:bodyPr>
          <a:lstStyle/>
          <a:p>
            <a:r>
              <a:rPr lang="en-US" dirty="0"/>
              <a:t>a. The 19C marriage plot of the ‘novel of manners’ makes arguments that are as much about the </a:t>
            </a:r>
            <a:r>
              <a:rPr lang="en-US" b="1" dirty="0"/>
              <a:t>private and personal realms</a:t>
            </a:r>
            <a:r>
              <a:rPr lang="en-US" dirty="0"/>
              <a:t> but also about the </a:t>
            </a:r>
            <a:r>
              <a:rPr lang="en-US" b="1" dirty="0"/>
              <a:t>social, economic</a:t>
            </a:r>
            <a:r>
              <a:rPr lang="en-US" dirty="0"/>
              <a:t>, and </a:t>
            </a:r>
            <a:r>
              <a:rPr lang="en-US" b="1" dirty="0"/>
              <a:t>political realms</a:t>
            </a:r>
            <a:r>
              <a:rPr lang="en-US" dirty="0"/>
              <a:t>. </a:t>
            </a:r>
            <a:r>
              <a:rPr lang="en-US" u="sng" dirty="0"/>
              <a:t>19C novels of manners engage w/ questions pertaining to the individual but also to large processes of history</a:t>
            </a:r>
            <a:r>
              <a:rPr lang="en-US" dirty="0"/>
              <a:t>.</a:t>
            </a:r>
          </a:p>
          <a:p>
            <a:r>
              <a:rPr lang="en-US" dirty="0"/>
              <a:t>b. The novel has</a:t>
            </a:r>
            <a:r>
              <a:rPr lang="en-US" b="1" dirty="0"/>
              <a:t> traces of two disciplines-discourses</a:t>
            </a:r>
            <a:r>
              <a:rPr lang="en-US" dirty="0"/>
              <a:t> that emerged at the time (and separated from aesthetics in 18C): </a:t>
            </a:r>
            <a:r>
              <a:rPr lang="en-US" b="1" dirty="0"/>
              <a:t>political economy</a:t>
            </a:r>
            <a:r>
              <a:rPr lang="en-US" dirty="0"/>
              <a:t>, </a:t>
            </a:r>
            <a:r>
              <a:rPr lang="en-US" b="1" dirty="0"/>
              <a:t>anthropology</a:t>
            </a:r>
            <a:r>
              <a:rPr lang="en-US" dirty="0"/>
              <a:t>.</a:t>
            </a:r>
          </a:p>
          <a:p>
            <a:endParaRPr lang="en-US" dirty="0"/>
          </a:p>
        </p:txBody>
      </p:sp>
    </p:spTree>
    <p:extLst>
      <p:ext uri="{BB962C8B-B14F-4D97-AF65-F5344CB8AC3E}">
        <p14:creationId xmlns:p14="http://schemas.microsoft.com/office/powerpoint/2010/main" val="2409744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D976F-3832-184C-9593-FD8226B576EE}"/>
              </a:ext>
            </a:extLst>
          </p:cNvPr>
          <p:cNvSpPr>
            <a:spLocks noGrp="1"/>
          </p:cNvSpPr>
          <p:nvPr>
            <p:ph type="title"/>
          </p:nvPr>
        </p:nvSpPr>
        <p:spPr/>
        <p:txBody>
          <a:bodyPr/>
          <a:lstStyle/>
          <a:p>
            <a:r>
              <a:rPr lang="en-US" sz="3200" dirty="0"/>
              <a:t>P&amp;P’s critique of endogamy and engrossment cont.</a:t>
            </a:r>
          </a:p>
        </p:txBody>
      </p:sp>
      <p:sp>
        <p:nvSpPr>
          <p:cNvPr id="3" name="Content Placeholder 2">
            <a:extLst>
              <a:ext uri="{FF2B5EF4-FFF2-40B4-BE49-F238E27FC236}">
                <a16:creationId xmlns:a16="http://schemas.microsoft.com/office/drawing/2014/main" id="{CE63F93A-5968-FC42-A83F-6262483241C1}"/>
              </a:ext>
            </a:extLst>
          </p:cNvPr>
          <p:cNvSpPr>
            <a:spLocks noGrp="1"/>
          </p:cNvSpPr>
          <p:nvPr>
            <p:ph idx="1"/>
          </p:nvPr>
        </p:nvSpPr>
        <p:spPr/>
        <p:txBody>
          <a:bodyPr/>
          <a:lstStyle/>
          <a:p>
            <a:r>
              <a:rPr lang="en-US" dirty="0"/>
              <a:t>The 19th-century novel thus conforms to McLennan’s observation that ‘the earliest violations of the rule of exogamy would appear to have been called for in the case of female heiresses’.</a:t>
            </a:r>
          </a:p>
          <a:p>
            <a:r>
              <a:rPr lang="en-US" dirty="0"/>
              <a:t> </a:t>
            </a:r>
            <a:r>
              <a:rPr lang="en-US" b="1" dirty="0"/>
              <a:t>But in P&amp;P Austen does not endorse this idea, thus using exogamous marriage to critique engrossment and lack of social mobility</a:t>
            </a:r>
            <a:r>
              <a:rPr lang="en-US" dirty="0"/>
              <a:t>. </a:t>
            </a:r>
          </a:p>
          <a:p>
            <a:endParaRPr lang="en-US" dirty="0"/>
          </a:p>
        </p:txBody>
      </p:sp>
    </p:spTree>
    <p:extLst>
      <p:ext uri="{BB962C8B-B14F-4D97-AF65-F5344CB8AC3E}">
        <p14:creationId xmlns:p14="http://schemas.microsoft.com/office/powerpoint/2010/main" val="3672764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Marriage plot of 19C English novel</a:t>
            </a:r>
          </a:p>
        </p:txBody>
      </p:sp>
      <p:sp>
        <p:nvSpPr>
          <p:cNvPr id="3" name="Content Placeholder 2"/>
          <p:cNvSpPr>
            <a:spLocks noGrp="1"/>
          </p:cNvSpPr>
          <p:nvPr>
            <p:ph idx="1"/>
          </p:nvPr>
        </p:nvSpPr>
        <p:spPr>
          <a:xfrm>
            <a:off x="914400" y="1735138"/>
            <a:ext cx="7313613" cy="4868862"/>
          </a:xfrm>
        </p:spPr>
        <p:txBody>
          <a:bodyPr>
            <a:noAutofit/>
          </a:bodyPr>
          <a:lstStyle/>
          <a:p>
            <a:r>
              <a:rPr lang="en-US" dirty="0"/>
              <a:t>The most common </a:t>
            </a:r>
            <a:r>
              <a:rPr lang="en-US" b="1" dirty="0"/>
              <a:t>marriage plot</a:t>
            </a:r>
            <a:r>
              <a:rPr lang="en-US" dirty="0"/>
              <a:t> in 19th-century English novel, specifically in the novel of manners: </a:t>
            </a:r>
            <a:r>
              <a:rPr lang="en-US" u="sng" dirty="0"/>
              <a:t>the story of a hero positioned between a wealthy, materialistic, status-conscious woman who might enhance his social position and a poorer, more altruistic, and psychologically independent woman</a:t>
            </a:r>
            <a:r>
              <a:rPr lang="en-US" dirty="0"/>
              <a:t>. This narrative structure emerges in Jane Austen’s </a:t>
            </a:r>
            <a:r>
              <a:rPr lang="en-US" i="1" dirty="0"/>
              <a:t>Pride and Prejudice</a:t>
            </a:r>
            <a:r>
              <a:rPr lang="en-US" dirty="0"/>
              <a:t>;</a:t>
            </a:r>
          </a:p>
        </p:txBody>
      </p:sp>
    </p:spTree>
    <p:extLst>
      <p:ext uri="{BB962C8B-B14F-4D97-AF65-F5344CB8AC3E}">
        <p14:creationId xmlns:p14="http://schemas.microsoft.com/office/powerpoint/2010/main" val="416825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Functions of rich woman</a:t>
            </a:r>
            <a:br>
              <a:rPr lang="en-US" sz="3200" dirty="0"/>
            </a:br>
            <a:endParaRPr lang="en-US" sz="3200" dirty="0"/>
          </a:p>
        </p:txBody>
      </p:sp>
      <p:sp>
        <p:nvSpPr>
          <p:cNvPr id="3" name="Content Placeholder 2"/>
          <p:cNvSpPr>
            <a:spLocks noGrp="1"/>
          </p:cNvSpPr>
          <p:nvPr>
            <p:ph idx="1"/>
          </p:nvPr>
        </p:nvSpPr>
        <p:spPr/>
        <p:txBody>
          <a:bodyPr>
            <a:normAutofit/>
          </a:bodyPr>
          <a:lstStyle/>
          <a:p>
            <a:r>
              <a:rPr lang="en-US" dirty="0"/>
              <a:t>-Vulgarity and wealth the hero must eschew</a:t>
            </a:r>
          </a:p>
          <a:p>
            <a:r>
              <a:rPr lang="en-US" dirty="0"/>
              <a:t>-Vehicle through which 19th-century novelists articulate cultural anxieties about changing forms of money and their impact on society and individuals</a:t>
            </a:r>
          </a:p>
          <a:p>
            <a:r>
              <a:rPr lang="en-US" dirty="0"/>
              <a:t>-Economic pressures and materialistic forces the novel seeks to rise above</a:t>
            </a:r>
          </a:p>
          <a:p>
            <a:endParaRPr lang="en-US" dirty="0"/>
          </a:p>
        </p:txBody>
      </p:sp>
    </p:spTree>
    <p:extLst>
      <p:ext uri="{BB962C8B-B14F-4D97-AF65-F5344CB8AC3E}">
        <p14:creationId xmlns:p14="http://schemas.microsoft.com/office/powerpoint/2010/main" val="2131293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35CE-9186-6345-95CF-93377300D105}"/>
              </a:ext>
            </a:extLst>
          </p:cNvPr>
          <p:cNvSpPr>
            <a:spLocks noGrp="1"/>
          </p:cNvSpPr>
          <p:nvPr>
            <p:ph type="title"/>
          </p:nvPr>
        </p:nvSpPr>
        <p:spPr/>
        <p:txBody>
          <a:bodyPr/>
          <a:lstStyle/>
          <a:p>
            <a:r>
              <a:rPr lang="en-US" sz="3200" dirty="0"/>
              <a:t>Previous critical studies on 19C novel of manners</a:t>
            </a:r>
          </a:p>
        </p:txBody>
      </p:sp>
      <p:sp>
        <p:nvSpPr>
          <p:cNvPr id="3" name="Content Placeholder 2">
            <a:extLst>
              <a:ext uri="{FF2B5EF4-FFF2-40B4-BE49-F238E27FC236}">
                <a16:creationId xmlns:a16="http://schemas.microsoft.com/office/drawing/2014/main" id="{318B5DE7-E73A-8440-92A6-691A28E49BD7}"/>
              </a:ext>
            </a:extLst>
          </p:cNvPr>
          <p:cNvSpPr>
            <a:spLocks noGrp="1"/>
          </p:cNvSpPr>
          <p:nvPr>
            <p:ph idx="1"/>
          </p:nvPr>
        </p:nvSpPr>
        <p:spPr/>
        <p:txBody>
          <a:bodyPr/>
          <a:lstStyle/>
          <a:p>
            <a:r>
              <a:rPr lang="en-US" b="1" dirty="0"/>
              <a:t>The tendency in literary criticism </a:t>
            </a:r>
            <a:r>
              <a:rPr lang="en-US" dirty="0"/>
              <a:t>is to ignore the materialistic forces</a:t>
            </a:r>
            <a:r>
              <a:rPr lang="en-US" b="1" dirty="0"/>
              <a:t> </a:t>
            </a:r>
            <a:r>
              <a:rPr lang="en-US" dirty="0"/>
              <a:t>the rich woman represents as </a:t>
            </a:r>
            <a:r>
              <a:rPr lang="en-US" b="1" dirty="0"/>
              <a:t>critics distance themselves from the ‘vulgar’</a:t>
            </a:r>
            <a:r>
              <a:rPr lang="en-US" dirty="0"/>
              <a:t> to establish their own thinking as pure. </a:t>
            </a:r>
            <a:r>
              <a:rPr lang="en-US" b="1" dirty="0"/>
              <a:t>Readers are invited to view the rich woman in the 19th-century novel as a marginal figure</a:t>
            </a:r>
            <a:r>
              <a:rPr lang="en-US" dirty="0"/>
              <a:t> that is exorcised from the novel’s main</a:t>
            </a:r>
            <a:r>
              <a:rPr lang="en-US" b="1" dirty="0"/>
              <a:t> </a:t>
            </a:r>
            <a:r>
              <a:rPr lang="en-US" dirty="0"/>
              <a:t>story when it concludes with a hero and a heroine who make a marriage based on values other than financial ones. </a:t>
            </a:r>
          </a:p>
        </p:txBody>
      </p:sp>
    </p:spTree>
    <p:extLst>
      <p:ext uri="{BB962C8B-B14F-4D97-AF65-F5344CB8AC3E}">
        <p14:creationId xmlns:p14="http://schemas.microsoft.com/office/powerpoint/2010/main" val="858090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7C99-054E-134D-98FC-D160FB024762}"/>
              </a:ext>
            </a:extLst>
          </p:cNvPr>
          <p:cNvSpPr>
            <a:spLocks noGrp="1"/>
          </p:cNvSpPr>
          <p:nvPr>
            <p:ph type="title"/>
          </p:nvPr>
        </p:nvSpPr>
        <p:spPr/>
        <p:txBody>
          <a:bodyPr/>
          <a:lstStyle/>
          <a:p>
            <a:r>
              <a:rPr lang="en-US" dirty="0"/>
              <a:t>Michie’s new approach to 19C novel of manners</a:t>
            </a:r>
          </a:p>
        </p:txBody>
      </p:sp>
      <p:sp>
        <p:nvSpPr>
          <p:cNvPr id="3" name="Content Placeholder 2">
            <a:extLst>
              <a:ext uri="{FF2B5EF4-FFF2-40B4-BE49-F238E27FC236}">
                <a16:creationId xmlns:a16="http://schemas.microsoft.com/office/drawing/2014/main" id="{376B8980-B6D4-8547-949D-89ADBDB2EA07}"/>
              </a:ext>
            </a:extLst>
          </p:cNvPr>
          <p:cNvSpPr>
            <a:spLocks noGrp="1"/>
          </p:cNvSpPr>
          <p:nvPr>
            <p:ph idx="1"/>
          </p:nvPr>
        </p:nvSpPr>
        <p:spPr/>
        <p:txBody>
          <a:bodyPr>
            <a:normAutofit/>
          </a:bodyPr>
          <a:lstStyle/>
          <a:p>
            <a:r>
              <a:rPr lang="en-US" b="1" dirty="0"/>
              <a:t>What happens when we focus on the materialist strain of 19C novels?</a:t>
            </a:r>
            <a:r>
              <a:rPr lang="en-US" dirty="0"/>
              <a:t> </a:t>
            </a:r>
            <a:r>
              <a:rPr lang="en-US" b="1" dirty="0"/>
              <a:t>Michie’s reading foregrounds money, disgust and vulgarity. This gesture transforms the way the relations between gender, property, desire and exchange have typically been understood to operate in the novel.</a:t>
            </a:r>
            <a:r>
              <a:rPr lang="en-US" dirty="0"/>
              <a:t> </a:t>
            </a:r>
            <a:r>
              <a:rPr lang="en-US" b="1" u="sng" dirty="0"/>
              <a:t>The heiress is associated with wealth</a:t>
            </a:r>
            <a:r>
              <a:rPr lang="en-US" b="1" dirty="0"/>
              <a:t>; </a:t>
            </a:r>
            <a:r>
              <a:rPr lang="en-US" b="1" u="sng" dirty="0"/>
              <a:t>her presence in the texts makes visible the</a:t>
            </a:r>
            <a:r>
              <a:rPr lang="en-US" b="1" dirty="0"/>
              <a:t> </a:t>
            </a:r>
            <a:r>
              <a:rPr lang="en-US" b="1" u="sng" dirty="0"/>
              <a:t>economic and social arguments that are interwoven into stories of marriage for love rather than money</a:t>
            </a:r>
            <a:r>
              <a:rPr lang="en-US" dirty="0"/>
              <a:t>. </a:t>
            </a:r>
          </a:p>
          <a:p>
            <a:endParaRPr lang="en-US" dirty="0"/>
          </a:p>
        </p:txBody>
      </p:sp>
    </p:spTree>
    <p:extLst>
      <p:ext uri="{BB962C8B-B14F-4D97-AF65-F5344CB8AC3E}">
        <p14:creationId xmlns:p14="http://schemas.microsoft.com/office/powerpoint/2010/main" val="3680487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F949B-7689-F746-8FBA-4C5DB6F5F96A}"/>
              </a:ext>
            </a:extLst>
          </p:cNvPr>
          <p:cNvSpPr>
            <a:spLocks noGrp="1"/>
          </p:cNvSpPr>
          <p:nvPr>
            <p:ph type="title"/>
          </p:nvPr>
        </p:nvSpPr>
        <p:spPr/>
        <p:txBody>
          <a:bodyPr/>
          <a:lstStyle/>
          <a:p>
            <a:r>
              <a:rPr lang="en-US" dirty="0"/>
              <a:t>Michie’s new approach…cont.</a:t>
            </a:r>
          </a:p>
        </p:txBody>
      </p:sp>
      <p:sp>
        <p:nvSpPr>
          <p:cNvPr id="3" name="Content Placeholder 2">
            <a:extLst>
              <a:ext uri="{FF2B5EF4-FFF2-40B4-BE49-F238E27FC236}">
                <a16:creationId xmlns:a16="http://schemas.microsoft.com/office/drawing/2014/main" id="{F497010A-B5FA-9E41-B8B2-79F405B20A72}"/>
              </a:ext>
            </a:extLst>
          </p:cNvPr>
          <p:cNvSpPr>
            <a:spLocks noGrp="1"/>
          </p:cNvSpPr>
          <p:nvPr>
            <p:ph idx="1"/>
          </p:nvPr>
        </p:nvSpPr>
        <p:spPr/>
        <p:txBody>
          <a:bodyPr/>
          <a:lstStyle/>
          <a:p>
            <a:r>
              <a:rPr lang="en-US" dirty="0"/>
              <a:t>Criticism on the 19C novel’s relation to economics focuses on the dangers of losing rather than having money. </a:t>
            </a:r>
          </a:p>
          <a:p>
            <a:r>
              <a:rPr lang="en-US" dirty="0"/>
              <a:t>But </a:t>
            </a:r>
            <a:r>
              <a:rPr lang="en-US" b="1" dirty="0"/>
              <a:t>critics have not addressed the 19C anxiety invoked through the rich woman, </a:t>
            </a:r>
            <a:r>
              <a:rPr lang="en-US" dirty="0"/>
              <a:t>the impact the possession of wealth has on the psyche of the possessor and on the society.</a:t>
            </a:r>
          </a:p>
          <a:p>
            <a:endParaRPr lang="en-US" dirty="0"/>
          </a:p>
        </p:txBody>
      </p:sp>
    </p:spTree>
    <p:extLst>
      <p:ext uri="{BB962C8B-B14F-4D97-AF65-F5344CB8AC3E}">
        <p14:creationId xmlns:p14="http://schemas.microsoft.com/office/powerpoint/2010/main" val="4264841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96EBB-103F-D041-ACB7-2B21A2CA073A}"/>
              </a:ext>
            </a:extLst>
          </p:cNvPr>
          <p:cNvSpPr>
            <a:spLocks noGrp="1"/>
          </p:cNvSpPr>
          <p:nvPr>
            <p:ph type="title"/>
          </p:nvPr>
        </p:nvSpPr>
        <p:spPr>
          <a:xfrm>
            <a:off x="914400" y="473258"/>
            <a:ext cx="7313613" cy="1130690"/>
          </a:xfrm>
        </p:spPr>
        <p:txBody>
          <a:bodyPr/>
          <a:lstStyle/>
          <a:p>
            <a:r>
              <a:rPr lang="en-US" sz="3200" dirty="0"/>
              <a:t>The 19C novel and other forms </a:t>
            </a:r>
            <a:br>
              <a:rPr lang="en-US" sz="3200" dirty="0"/>
            </a:br>
            <a:r>
              <a:rPr lang="en-US" sz="3200" dirty="0"/>
              <a:t>of 19C thought</a:t>
            </a:r>
          </a:p>
        </p:txBody>
      </p:sp>
      <p:sp>
        <p:nvSpPr>
          <p:cNvPr id="3" name="Content Placeholder 2">
            <a:extLst>
              <a:ext uri="{FF2B5EF4-FFF2-40B4-BE49-F238E27FC236}">
                <a16:creationId xmlns:a16="http://schemas.microsoft.com/office/drawing/2014/main" id="{1B14CA4D-6E40-1246-8330-FCCD7C0F9DC6}"/>
              </a:ext>
            </a:extLst>
          </p:cNvPr>
          <p:cNvSpPr>
            <a:spLocks noGrp="1"/>
          </p:cNvSpPr>
          <p:nvPr>
            <p:ph idx="1"/>
          </p:nvPr>
        </p:nvSpPr>
        <p:spPr/>
        <p:txBody>
          <a:bodyPr>
            <a:normAutofit fontScale="92500" lnSpcReduction="20000"/>
          </a:bodyPr>
          <a:lstStyle/>
          <a:p>
            <a:r>
              <a:rPr lang="en-US" b="1" dirty="0"/>
              <a:t>18C and 19C political economy</a:t>
            </a:r>
            <a:r>
              <a:rPr lang="en-US" dirty="0"/>
              <a:t>: examines what </a:t>
            </a:r>
            <a:r>
              <a:rPr lang="en-US" u="sng" dirty="0"/>
              <a:t>wealth</a:t>
            </a:r>
            <a:r>
              <a:rPr lang="en-US" dirty="0"/>
              <a:t> represents for </a:t>
            </a:r>
            <a:r>
              <a:rPr lang="en-US" u="sng" dirty="0"/>
              <a:t>the individual</a:t>
            </a:r>
            <a:endParaRPr lang="en-US" dirty="0"/>
          </a:p>
          <a:p>
            <a:r>
              <a:rPr lang="en-US" b="1" dirty="0"/>
              <a:t>19C anthropology</a:t>
            </a:r>
            <a:r>
              <a:rPr lang="en-US" dirty="0"/>
              <a:t>: links </a:t>
            </a:r>
            <a:r>
              <a:rPr lang="en-US" u="sng" dirty="0"/>
              <a:t>property</a:t>
            </a:r>
            <a:r>
              <a:rPr lang="en-US" dirty="0"/>
              <a:t> and </a:t>
            </a:r>
            <a:r>
              <a:rPr lang="en-US" u="sng" dirty="0"/>
              <a:t>ownership</a:t>
            </a:r>
            <a:r>
              <a:rPr lang="en-US" dirty="0"/>
              <a:t> to </a:t>
            </a:r>
            <a:r>
              <a:rPr lang="en-US" u="sng" dirty="0"/>
              <a:t>evolution of marriage as a social form-institution</a:t>
            </a:r>
            <a:r>
              <a:rPr lang="en-US" dirty="0"/>
              <a:t>. </a:t>
            </a:r>
          </a:p>
          <a:p>
            <a:r>
              <a:rPr lang="en-US" b="1" dirty="0"/>
              <a:t>Heiress brings these two concerns together</a:t>
            </a:r>
            <a:r>
              <a:rPr lang="en-US" dirty="0"/>
              <a:t>: </a:t>
            </a:r>
            <a:r>
              <a:rPr lang="en-US" u="sng" dirty="0"/>
              <a:t>tension between wealth and marriage as forms of exchange and as forms of accumulation</a:t>
            </a:r>
            <a:r>
              <a:rPr lang="en-US" dirty="0"/>
              <a:t>. </a:t>
            </a:r>
          </a:p>
          <a:p>
            <a:r>
              <a:rPr lang="en-US" b="1" dirty="0"/>
              <a:t>Read in light of 19C political economy and anthropology, the heiress becomes a means whereby novelists address anxieties that 19C thinkers wished both to acknowledge and deny about powerful impact of money on 19C society</a:t>
            </a:r>
            <a:r>
              <a:rPr lang="en-US" dirty="0"/>
              <a:t>.</a:t>
            </a:r>
          </a:p>
          <a:p>
            <a:endParaRPr lang="en-US" dirty="0"/>
          </a:p>
        </p:txBody>
      </p:sp>
    </p:spTree>
    <p:extLst>
      <p:ext uri="{BB962C8B-B14F-4D97-AF65-F5344CB8AC3E}">
        <p14:creationId xmlns:p14="http://schemas.microsoft.com/office/powerpoint/2010/main" val="2268190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948A5-2C41-0440-ABF8-E96FE2FB53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E4D747-FC57-6344-A1A5-A27BA42B21F2}"/>
              </a:ext>
            </a:extLst>
          </p:cNvPr>
          <p:cNvSpPr>
            <a:spLocks noGrp="1"/>
          </p:cNvSpPr>
          <p:nvPr>
            <p:ph idx="1"/>
          </p:nvPr>
        </p:nvSpPr>
        <p:spPr/>
        <p:txBody>
          <a:bodyPr>
            <a:normAutofit/>
          </a:bodyPr>
          <a:lstStyle/>
          <a:p>
            <a:r>
              <a:rPr lang="en-US" dirty="0"/>
              <a:t>Political economy split off from aesthetics at the end of the 18C. </a:t>
            </a:r>
            <a:r>
              <a:rPr lang="en-US" b="1" dirty="0"/>
              <a:t>While two disciplines separated, they remained haunted by the ghost of the other</a:t>
            </a:r>
            <a:r>
              <a:rPr lang="en-US" dirty="0"/>
              <a:t>. </a:t>
            </a:r>
          </a:p>
          <a:p>
            <a:r>
              <a:rPr lang="en-US" dirty="0"/>
              <a:t>18th- and 19th-C political economists break free from their defense of economic expansion to articulate fears about wealth’s corruption, and 19</a:t>
            </a:r>
            <a:r>
              <a:rPr lang="en-US" baseline="30000" dirty="0"/>
              <a:t>th</a:t>
            </a:r>
            <a:r>
              <a:rPr lang="en-US" dirty="0"/>
              <a:t>-C novelists break free from their celebrations of virtue to acknowledge the engrossing impact of wealth.</a:t>
            </a:r>
          </a:p>
          <a:p>
            <a:endParaRPr lang="en-US" dirty="0"/>
          </a:p>
        </p:txBody>
      </p:sp>
    </p:spTree>
    <p:extLst>
      <p:ext uri="{BB962C8B-B14F-4D97-AF65-F5344CB8AC3E}">
        <p14:creationId xmlns:p14="http://schemas.microsoft.com/office/powerpoint/2010/main" val="10762480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2850</TotalTime>
  <Words>1524</Words>
  <Application>Microsoft Macintosh PowerPoint</Application>
  <PresentationFormat>On-screen Show (4:3)</PresentationFormat>
  <Paragraphs>65</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Goudy Old Style</vt:lpstr>
      <vt:lpstr>Impact</vt:lpstr>
      <vt:lpstr>Rockwell</vt:lpstr>
      <vt:lpstr>Inkwell</vt:lpstr>
      <vt:lpstr> </vt:lpstr>
      <vt:lpstr>Michie’s (2011) key arguments</vt:lpstr>
      <vt:lpstr>Marriage plot of 19C English novel</vt:lpstr>
      <vt:lpstr>Functions of rich woman </vt:lpstr>
      <vt:lpstr>Previous critical studies on 19C novel of manners</vt:lpstr>
      <vt:lpstr>Michie’s new approach to 19C novel of manners</vt:lpstr>
      <vt:lpstr>Michie’s new approach…cont.</vt:lpstr>
      <vt:lpstr>The 19C novel and other forms  of 19C thought</vt:lpstr>
      <vt:lpstr>PowerPoint Presentation</vt:lpstr>
      <vt:lpstr>Political economy</vt:lpstr>
      <vt:lpstr>Political economy cont.</vt:lpstr>
      <vt:lpstr>Anthropology</vt:lpstr>
      <vt:lpstr>Anthropology cont.</vt:lpstr>
      <vt:lpstr>The heiress as a block to exogamy  and progress</vt:lpstr>
      <vt:lpstr>The heiress as a block…cont.</vt:lpstr>
      <vt:lpstr>19C novel and anthropology on heiress</vt:lpstr>
      <vt:lpstr>P&amp;P’s critique of endogamy and engrossment</vt:lpstr>
      <vt:lpstr>P&amp;P’s critique of endogamy and engrossment cont.</vt:lpstr>
      <vt:lpstr>P&amp;P’s critique of endogamy and engrossment cont.</vt:lpstr>
      <vt:lpstr>P&amp;P’s critique of endogamy and engrossment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Nektaria Klapaki</dc:creator>
  <cp:lastModifiedBy>Nektaria G. Klapaki</cp:lastModifiedBy>
  <cp:revision>234</cp:revision>
  <dcterms:created xsi:type="dcterms:W3CDTF">2018-01-31T06:27:00Z</dcterms:created>
  <dcterms:modified xsi:type="dcterms:W3CDTF">2021-10-14T16:51:13Z</dcterms:modified>
</cp:coreProperties>
</file>