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8"/>
  </p:notesMasterIdLst>
  <p:sldIdLst>
    <p:sldId id="289" r:id="rId2"/>
    <p:sldId id="260" r:id="rId3"/>
    <p:sldId id="290" r:id="rId4"/>
    <p:sldId id="308" r:id="rId5"/>
    <p:sldId id="315" r:id="rId6"/>
    <p:sldId id="318" r:id="rId7"/>
    <p:sldId id="327" r:id="rId8"/>
    <p:sldId id="321" r:id="rId9"/>
    <p:sldId id="328" r:id="rId10"/>
    <p:sldId id="329" r:id="rId11"/>
    <p:sldId id="320" r:id="rId12"/>
    <p:sldId id="323" r:id="rId13"/>
    <p:sldId id="324" r:id="rId14"/>
    <p:sldId id="325" r:id="rId15"/>
    <p:sldId id="326" r:id="rId16"/>
    <p:sldId id="291" r:id="rId17"/>
    <p:sldId id="292" r:id="rId18"/>
    <p:sldId id="330" r:id="rId19"/>
    <p:sldId id="293" r:id="rId20"/>
    <p:sldId id="294" r:id="rId21"/>
    <p:sldId id="295" r:id="rId22"/>
    <p:sldId id="296" r:id="rId23"/>
    <p:sldId id="300" r:id="rId24"/>
    <p:sldId id="301" r:id="rId25"/>
    <p:sldId id="302" r:id="rId26"/>
    <p:sldId id="30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autoAdjust="0"/>
    <p:restoredTop sz="94541" autoAdjust="0"/>
  </p:normalViewPr>
  <p:slideViewPr>
    <p:cSldViewPr snapToGrid="0" snapToObjects="1">
      <p:cViewPr varScale="1">
        <p:scale>
          <a:sx n="124" d="100"/>
          <a:sy n="124" d="100"/>
        </p:scale>
        <p:origin x="19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BC394-1086-6D44-9334-359B47062C1A}"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5B6A7-A6CF-474C-8AF7-030242E44B69}" type="slidenum">
              <a:rPr lang="en-US" smtClean="0"/>
              <a:t>‹#›</a:t>
            </a:fld>
            <a:endParaRPr lang="en-US"/>
          </a:p>
        </p:txBody>
      </p:sp>
    </p:spTree>
    <p:extLst>
      <p:ext uri="{BB962C8B-B14F-4D97-AF65-F5344CB8AC3E}">
        <p14:creationId xmlns:p14="http://schemas.microsoft.com/office/powerpoint/2010/main" val="42022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A5355-9F1B-B74C-9C78-72C6858E3267}" type="slidenum">
              <a:rPr lang="en-US" smtClean="0"/>
              <a:t>1</a:t>
            </a:fld>
            <a:endParaRPr lang="en-US"/>
          </a:p>
        </p:txBody>
      </p:sp>
    </p:spTree>
    <p:extLst>
      <p:ext uri="{BB962C8B-B14F-4D97-AF65-F5344CB8AC3E}">
        <p14:creationId xmlns:p14="http://schemas.microsoft.com/office/powerpoint/2010/main" val="9285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E0A033F-66E8-814F-BF48-D34B2F78A422}" type="datetimeFigureOut">
              <a:rPr lang="en-US" smtClean="0"/>
              <a:t>11/4/21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E0A033F-66E8-814F-BF48-D34B2F78A422}"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A033F-66E8-814F-BF48-D34B2F78A422}"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E0A033F-66E8-814F-BF48-D34B2F78A422}"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E0A033F-66E8-814F-BF48-D34B2F78A422}" type="datetimeFigureOut">
              <a:rPr lang="en-US" smtClean="0"/>
              <a:t>11/4/21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5E0A033F-66E8-814F-BF48-D34B2F78A422}"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A033F-66E8-814F-BF48-D34B2F78A422}"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4F81D-AC32-204B-BA9B-FA1B45C429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E0A033F-66E8-814F-BF48-D34B2F78A422}"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4F81D-AC32-204B-BA9B-FA1B45C4292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E0A033F-66E8-814F-BF48-D34B2F78A422}"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4F81D-AC32-204B-BA9B-FA1B45C4292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E0A033F-66E8-814F-BF48-D34B2F78A422}" type="datetimeFigureOut">
              <a:rPr lang="en-US" smtClean="0"/>
              <a:t>11/4/21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0A4F81D-AC32-204B-BA9B-FA1B45C429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00" y="4726054"/>
            <a:ext cx="8322172" cy="1504666"/>
          </a:xfrm>
        </p:spPr>
        <p:txBody>
          <a:bodyPr/>
          <a:lstStyle/>
          <a:p>
            <a:br>
              <a:rPr lang="en-US" dirty="0"/>
            </a:br>
            <a:endParaRPr lang="en-US" dirty="0"/>
          </a:p>
        </p:txBody>
      </p:sp>
      <p:sp>
        <p:nvSpPr>
          <p:cNvPr id="3" name="Subtitle 2"/>
          <p:cNvSpPr>
            <a:spLocks noGrp="1"/>
          </p:cNvSpPr>
          <p:nvPr>
            <p:ph type="subTitle" idx="1"/>
          </p:nvPr>
        </p:nvSpPr>
        <p:spPr>
          <a:xfrm>
            <a:off x="364628" y="5056632"/>
            <a:ext cx="8322172" cy="1006086"/>
          </a:xfrm>
        </p:spPr>
        <p:txBody>
          <a:bodyPr>
            <a:normAutofit/>
          </a:bodyPr>
          <a:lstStyle/>
          <a:p>
            <a:pPr algn="ctr"/>
            <a:r>
              <a:rPr lang="en-US" sz="2400" b="1" dirty="0"/>
              <a:t>JSIS B 312 A – GWSS 390 D – CLIT 250 B</a:t>
            </a:r>
          </a:p>
          <a:p>
            <a:pPr algn="ctr"/>
            <a:endParaRPr lang="en-US" sz="2400" b="1" dirty="0"/>
          </a:p>
          <a:p>
            <a:pPr algn="ctr"/>
            <a:r>
              <a:rPr lang="en-US" sz="2400" b="1" dirty="0"/>
              <a:t>MONEY, LOVE &amp; MARRIAGE</a:t>
            </a:r>
          </a:p>
          <a:p>
            <a:pPr algn="ctr"/>
            <a:endParaRPr lang="en-US" sz="2800" b="1" dirty="0"/>
          </a:p>
          <a:p>
            <a:pPr algn="ctr"/>
            <a:endParaRPr lang="en-US" sz="3200" b="1" dirty="0"/>
          </a:p>
        </p:txBody>
      </p:sp>
      <p:pic>
        <p:nvPicPr>
          <p:cNvPr id="6" name="Picture 5">
            <a:extLst>
              <a:ext uri="{FF2B5EF4-FFF2-40B4-BE49-F238E27FC236}">
                <a16:creationId xmlns:a16="http://schemas.microsoft.com/office/drawing/2014/main" id="{A896E5F0-E815-5D48-A056-8EC6D7F656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27280"/>
            <a:ext cx="6353908" cy="4098774"/>
          </a:xfrm>
          <a:prstGeom prst="rect">
            <a:avLst/>
          </a:prstGeom>
          <a:noFill/>
          <a:ln>
            <a:noFill/>
          </a:ln>
        </p:spPr>
      </p:pic>
    </p:spTree>
    <p:extLst>
      <p:ext uri="{BB962C8B-B14F-4D97-AF65-F5344CB8AC3E}">
        <p14:creationId xmlns:p14="http://schemas.microsoft.com/office/powerpoint/2010/main" val="250330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C52F-77DC-A44C-B706-0DD502555CD4}"/>
              </a:ext>
            </a:extLst>
          </p:cNvPr>
          <p:cNvSpPr>
            <a:spLocks noGrp="1"/>
          </p:cNvSpPr>
          <p:nvPr>
            <p:ph type="title"/>
          </p:nvPr>
        </p:nvSpPr>
        <p:spPr>
          <a:xfrm>
            <a:off x="914400" y="138545"/>
            <a:ext cx="7313613" cy="1233055"/>
          </a:xfrm>
        </p:spPr>
        <p:txBody>
          <a:bodyPr/>
          <a:lstStyle/>
          <a:p>
            <a:r>
              <a:rPr lang="en-US" sz="3200" dirty="0"/>
              <a:t>Transatlantic marriages </a:t>
            </a:r>
            <a:br>
              <a:rPr lang="en-US" sz="3200" dirty="0"/>
            </a:br>
            <a:r>
              <a:rPr lang="en-US" sz="3200" dirty="0"/>
              <a:t>and the stereotype of the American heiress cont.</a:t>
            </a:r>
          </a:p>
        </p:txBody>
      </p:sp>
      <p:sp>
        <p:nvSpPr>
          <p:cNvPr id="3" name="Content Placeholder 2">
            <a:extLst>
              <a:ext uri="{FF2B5EF4-FFF2-40B4-BE49-F238E27FC236}">
                <a16:creationId xmlns:a16="http://schemas.microsoft.com/office/drawing/2014/main" id="{A65F8F95-3C71-6844-B42F-AC8E77758027}"/>
              </a:ext>
            </a:extLst>
          </p:cNvPr>
          <p:cNvSpPr>
            <a:spLocks noGrp="1"/>
          </p:cNvSpPr>
          <p:nvPr>
            <p:ph idx="1"/>
          </p:nvPr>
        </p:nvSpPr>
        <p:spPr/>
        <p:txBody>
          <a:bodyPr/>
          <a:lstStyle/>
          <a:p>
            <a:pPr marL="0" indent="0">
              <a:buNone/>
            </a:pPr>
            <a:r>
              <a:rPr lang="en-US" dirty="0"/>
              <a:t>By the early 1900s these feelings became sheer hostility. American women were viewed as cold, calculating, marrying not for love but for titles, and as bad mothers.</a:t>
            </a:r>
          </a:p>
          <a:p>
            <a:pPr marL="0" indent="0">
              <a:buNone/>
            </a:pPr>
            <a:r>
              <a:rPr lang="en-US" dirty="0"/>
              <a:t> The theme of American women shirking motherhood led some to claim that American peeresses were having a devastating effect upon British families: the failure of some women to produce male heirs meant that some titles would become extinct.</a:t>
            </a:r>
          </a:p>
          <a:p>
            <a:pPr marL="0" indent="0">
              <a:buNone/>
            </a:pPr>
            <a:endParaRPr lang="en-US" dirty="0"/>
          </a:p>
        </p:txBody>
      </p:sp>
    </p:spTree>
    <p:extLst>
      <p:ext uri="{BB962C8B-B14F-4D97-AF65-F5344CB8AC3E}">
        <p14:creationId xmlns:p14="http://schemas.microsoft.com/office/powerpoint/2010/main" val="41589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F4B2-681B-6F49-9CF1-D77C770078DA}"/>
              </a:ext>
            </a:extLst>
          </p:cNvPr>
          <p:cNvSpPr>
            <a:spLocks noGrp="1"/>
          </p:cNvSpPr>
          <p:nvPr>
            <p:ph type="title"/>
          </p:nvPr>
        </p:nvSpPr>
        <p:spPr/>
        <p:txBody>
          <a:bodyPr/>
          <a:lstStyle/>
          <a:p>
            <a:r>
              <a:rPr lang="en-US" sz="3200" dirty="0"/>
              <a:t>Intersection of patriarchy </a:t>
            </a:r>
            <a:br>
              <a:rPr lang="en-US" sz="3200" dirty="0"/>
            </a:br>
            <a:r>
              <a:rPr lang="en-US" sz="3200" dirty="0"/>
              <a:t>with classism</a:t>
            </a:r>
          </a:p>
        </p:txBody>
      </p:sp>
      <p:sp>
        <p:nvSpPr>
          <p:cNvPr id="3" name="Content Placeholder 2">
            <a:extLst>
              <a:ext uri="{FF2B5EF4-FFF2-40B4-BE49-F238E27FC236}">
                <a16:creationId xmlns:a16="http://schemas.microsoft.com/office/drawing/2014/main" id="{5858BB05-FD00-9445-B865-30EE0D597831}"/>
              </a:ext>
            </a:extLst>
          </p:cNvPr>
          <p:cNvSpPr>
            <a:spLocks noGrp="1"/>
          </p:cNvSpPr>
          <p:nvPr>
            <p:ph idx="1"/>
          </p:nvPr>
        </p:nvSpPr>
        <p:spPr/>
        <p:txBody>
          <a:bodyPr>
            <a:normAutofit/>
          </a:bodyPr>
          <a:lstStyle/>
          <a:p>
            <a:pPr marL="0" indent="0">
              <a:buNone/>
            </a:pPr>
            <a:r>
              <a:rPr lang="en-US" dirty="0"/>
              <a:t>Exogamy as hypergamy (acceptable; e.g. American heiresses marrying British peers) vs. exogamy as hypogamy (non- acceptable)</a:t>
            </a:r>
          </a:p>
          <a:p>
            <a:pPr marL="0" indent="0">
              <a:buNone/>
            </a:pPr>
            <a:r>
              <a:rPr lang="en-US" dirty="0"/>
              <a:t>Even though Dr. </a:t>
            </a:r>
            <a:r>
              <a:rPr lang="en-US" dirty="0" err="1"/>
              <a:t>Sloper</a:t>
            </a:r>
            <a:r>
              <a:rPr lang="en-US" dirty="0"/>
              <a:t> married </a:t>
            </a:r>
            <a:r>
              <a:rPr lang="en-US" dirty="0" err="1"/>
              <a:t>exogamously</a:t>
            </a:r>
            <a:r>
              <a:rPr lang="en-US" dirty="0"/>
              <a:t> (hypergamy), he will not allow an exogamous (hypogamy) marriage for his daughter</a:t>
            </a:r>
          </a:p>
          <a:p>
            <a:pPr marL="0" indent="0">
              <a:buNone/>
            </a:pPr>
            <a:r>
              <a:rPr lang="en-US" dirty="0"/>
              <a:t>Patriarchy intersects with classism to</a:t>
            </a:r>
            <a:r>
              <a:rPr lang="el-GR" dirty="0"/>
              <a:t> </a:t>
            </a:r>
            <a:r>
              <a:rPr lang="en-US" dirty="0"/>
              <a:t>promote same-class endogamous marriages or higher-class exogamous marriages</a:t>
            </a:r>
          </a:p>
          <a:p>
            <a:endParaRPr lang="en-US" dirty="0"/>
          </a:p>
        </p:txBody>
      </p:sp>
    </p:spTree>
    <p:extLst>
      <p:ext uri="{BB962C8B-B14F-4D97-AF65-F5344CB8AC3E}">
        <p14:creationId xmlns:p14="http://schemas.microsoft.com/office/powerpoint/2010/main" val="376956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9F39-A3A8-D84C-AA57-B431F2E45071}"/>
              </a:ext>
            </a:extLst>
          </p:cNvPr>
          <p:cNvSpPr>
            <a:spLocks noGrp="1"/>
          </p:cNvSpPr>
          <p:nvPr>
            <p:ph type="title"/>
          </p:nvPr>
        </p:nvSpPr>
        <p:spPr/>
        <p:txBody>
          <a:bodyPr/>
          <a:lstStyle/>
          <a:p>
            <a:r>
              <a:rPr lang="en-US" sz="3200" dirty="0"/>
              <a:t>Intersection of patriarchy </a:t>
            </a:r>
            <a:br>
              <a:rPr lang="en-US" sz="3200" dirty="0"/>
            </a:br>
            <a:r>
              <a:rPr lang="en-US" sz="3200" dirty="0"/>
              <a:t>with classism cont.</a:t>
            </a:r>
          </a:p>
        </p:txBody>
      </p:sp>
      <p:sp>
        <p:nvSpPr>
          <p:cNvPr id="3" name="Content Placeholder 2">
            <a:extLst>
              <a:ext uri="{FF2B5EF4-FFF2-40B4-BE49-F238E27FC236}">
                <a16:creationId xmlns:a16="http://schemas.microsoft.com/office/drawing/2014/main" id="{B8C052FC-B60B-B74A-964A-D67E310D2157}"/>
              </a:ext>
            </a:extLst>
          </p:cNvPr>
          <p:cNvSpPr>
            <a:spLocks noGrp="1"/>
          </p:cNvSpPr>
          <p:nvPr>
            <p:ph idx="1"/>
          </p:nvPr>
        </p:nvSpPr>
        <p:spPr/>
        <p:txBody>
          <a:bodyPr>
            <a:normAutofit fontScale="85000" lnSpcReduction="10000"/>
          </a:bodyPr>
          <a:lstStyle/>
          <a:p>
            <a:pPr marL="0" indent="0">
              <a:buNone/>
            </a:pPr>
            <a:r>
              <a:rPr lang="en-US" dirty="0">
                <a:latin typeface="Times New Roman" panose="02020603050405020304" pitchFamily="18" charset="0"/>
                <a:ea typeface="MS Mincho" panose="02020609040205080304" pitchFamily="49" charset="-128"/>
              </a:rPr>
              <a:t>As a commodity whose fate is determined by the logic of the patriarchal system of exchange, Catherine has to be exchanged by her father.  </a:t>
            </a:r>
          </a:p>
          <a:p>
            <a:pPr marL="0" indent="0">
              <a:buNone/>
            </a:pPr>
            <a:r>
              <a:rPr lang="en-US" dirty="0">
                <a:latin typeface="Times New Roman" panose="02020603050405020304" pitchFamily="18" charset="0"/>
                <a:ea typeface="MS Mincho" panose="02020609040205080304" pitchFamily="49" charset="-128"/>
              </a:rPr>
              <a:t>When Dr. </a:t>
            </a:r>
            <a:r>
              <a:rPr lang="en-US" dirty="0" err="1">
                <a:latin typeface="Times New Roman" panose="02020603050405020304" pitchFamily="18" charset="0"/>
                <a:ea typeface="MS Mincho" panose="02020609040205080304" pitchFamily="49" charset="-128"/>
              </a:rPr>
              <a:t>Sloper</a:t>
            </a:r>
            <a:r>
              <a:rPr lang="en-US" dirty="0">
                <a:latin typeface="Times New Roman" panose="02020603050405020304" pitchFamily="18" charset="0"/>
                <a:ea typeface="MS Mincho" panose="02020609040205080304" pitchFamily="49" charset="-128"/>
              </a:rPr>
              <a:t> declares that Morris is not a good match for his daughter because he is a mercenary, he lacks a profession and any prospects in life, in reality he objects to the possibility of Catherine’s exchange with him because Morris’s monetary value on the bourgeois marriage market is considerably lower than his daughter’s.  </a:t>
            </a:r>
          </a:p>
          <a:p>
            <a:pPr marL="0" indent="0">
              <a:buNone/>
            </a:pPr>
            <a:r>
              <a:rPr lang="en-US" dirty="0">
                <a:latin typeface="Times New Roman" panose="02020603050405020304" pitchFamily="18" charset="0"/>
                <a:ea typeface="MS Mincho" panose="02020609040205080304" pitchFamily="49" charset="-128"/>
              </a:rPr>
              <a:t>In this case, patriarchy and classism, through their implicit emphasis on same-class endogamy or higher-class exogamy (hypergamy), intersect to consolidate asymmetrical gender and power relations and to advance bourgeois capitalism. </a:t>
            </a:r>
            <a:endParaRPr lang="en-US" dirty="0"/>
          </a:p>
          <a:p>
            <a:pPr marL="0" indent="0">
              <a:buNone/>
            </a:pPr>
            <a:endParaRPr lang="en-US" dirty="0"/>
          </a:p>
        </p:txBody>
      </p:sp>
    </p:spTree>
    <p:extLst>
      <p:ext uri="{BB962C8B-B14F-4D97-AF65-F5344CB8AC3E}">
        <p14:creationId xmlns:p14="http://schemas.microsoft.com/office/powerpoint/2010/main" val="52569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50B7-5E74-4940-81EA-968EA5755E35}"/>
              </a:ext>
            </a:extLst>
          </p:cNvPr>
          <p:cNvSpPr>
            <a:spLocks noGrp="1"/>
          </p:cNvSpPr>
          <p:nvPr>
            <p:ph type="title"/>
          </p:nvPr>
        </p:nvSpPr>
        <p:spPr/>
        <p:txBody>
          <a:bodyPr/>
          <a:lstStyle/>
          <a:p>
            <a:r>
              <a:rPr lang="en-US" sz="3200" dirty="0"/>
              <a:t>Intersection of patriarchy </a:t>
            </a:r>
            <a:br>
              <a:rPr lang="en-US" sz="3200" dirty="0"/>
            </a:br>
            <a:r>
              <a:rPr lang="en-US" sz="3200" dirty="0"/>
              <a:t>with classism cont.</a:t>
            </a:r>
          </a:p>
        </p:txBody>
      </p:sp>
      <p:sp>
        <p:nvSpPr>
          <p:cNvPr id="3" name="Content Placeholder 2">
            <a:extLst>
              <a:ext uri="{FF2B5EF4-FFF2-40B4-BE49-F238E27FC236}">
                <a16:creationId xmlns:a16="http://schemas.microsoft.com/office/drawing/2014/main" id="{C71A75BB-6A41-0A4A-8CEE-FDC4FDC3B50A}"/>
              </a:ext>
            </a:extLst>
          </p:cNvPr>
          <p:cNvSpPr>
            <a:spLocks noGrp="1"/>
          </p:cNvSpPr>
          <p:nvPr>
            <p:ph idx="1"/>
          </p:nvPr>
        </p:nvSpPr>
        <p:spPr/>
        <p:txBody>
          <a:bodyPr>
            <a:normAutofit fontScale="85000" lnSpcReduction="20000"/>
          </a:bodyPr>
          <a:lstStyle/>
          <a:p>
            <a:pPr marL="0" indent="0">
              <a:buNone/>
            </a:pPr>
            <a:r>
              <a:rPr lang="en-US" dirty="0"/>
              <a:t>‘Did you really expect I would say I was delighted, and throw my daughter into your arms?’</a:t>
            </a:r>
          </a:p>
          <a:p>
            <a:pPr marL="0" indent="0">
              <a:buNone/>
            </a:pPr>
            <a:r>
              <a:rPr lang="en-US" dirty="0"/>
              <a:t>‘Oh no; I had an idea you didn’t like me.’</a:t>
            </a:r>
          </a:p>
          <a:p>
            <a:pPr marL="0" indent="0">
              <a:buNone/>
            </a:pPr>
            <a:r>
              <a:rPr lang="en-US" dirty="0"/>
              <a:t>‘What gave you the idea?’</a:t>
            </a:r>
          </a:p>
          <a:p>
            <a:pPr marL="0" indent="0">
              <a:buNone/>
            </a:pPr>
            <a:r>
              <a:rPr lang="en-US" dirty="0"/>
              <a:t>‘The fact that I am poor.’</a:t>
            </a:r>
          </a:p>
          <a:p>
            <a:pPr marL="0" indent="0">
              <a:buNone/>
            </a:pPr>
            <a:r>
              <a:rPr lang="en-US" dirty="0"/>
              <a:t>‘That has a harsh sound,’ said the Doctor, ‘but it is about the truth—speaking of you strictly as a son-in-law. Your absence of means, of a profession, of visible resources or prospects, places you in a category from which it would be imprudent for me to select a husband for my daughter, who is a weak young woman with a large fortune. In any other capacity I am perfectly prepared to like you. As a son-in-law, I abominate you.’ (WS, </a:t>
            </a:r>
            <a:r>
              <a:rPr lang="en-US" dirty="0" err="1"/>
              <a:t>ch.</a:t>
            </a:r>
            <a:r>
              <a:rPr lang="en-US" dirty="0"/>
              <a:t> 12, p. 89)</a:t>
            </a:r>
          </a:p>
        </p:txBody>
      </p:sp>
    </p:spTree>
    <p:extLst>
      <p:ext uri="{BB962C8B-B14F-4D97-AF65-F5344CB8AC3E}">
        <p14:creationId xmlns:p14="http://schemas.microsoft.com/office/powerpoint/2010/main" val="4564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E4CD-4382-EF43-BEDF-D6E1BBEFA432}"/>
              </a:ext>
            </a:extLst>
          </p:cNvPr>
          <p:cNvSpPr>
            <a:spLocks noGrp="1"/>
          </p:cNvSpPr>
          <p:nvPr>
            <p:ph type="title"/>
          </p:nvPr>
        </p:nvSpPr>
        <p:spPr>
          <a:xfrm>
            <a:off x="1043189" y="198438"/>
            <a:ext cx="7313613" cy="1359906"/>
          </a:xfrm>
        </p:spPr>
        <p:txBody>
          <a:bodyPr/>
          <a:lstStyle/>
          <a:p>
            <a:r>
              <a:rPr lang="en-US" sz="3200" dirty="0"/>
              <a:t>Morris’s low value in the marriage market</a:t>
            </a:r>
            <a:br>
              <a:rPr lang="en-US" sz="3200" dirty="0"/>
            </a:br>
            <a:r>
              <a:rPr lang="en-US" sz="3200" dirty="0"/>
              <a:t>and the double-voice of WS</a:t>
            </a:r>
          </a:p>
        </p:txBody>
      </p:sp>
      <p:sp>
        <p:nvSpPr>
          <p:cNvPr id="3" name="Content Placeholder 2">
            <a:extLst>
              <a:ext uri="{FF2B5EF4-FFF2-40B4-BE49-F238E27FC236}">
                <a16:creationId xmlns:a16="http://schemas.microsoft.com/office/drawing/2014/main" id="{002C3788-9B54-4144-8E8D-E8E15A10A783}"/>
              </a:ext>
            </a:extLst>
          </p:cNvPr>
          <p:cNvSpPr>
            <a:spLocks noGrp="1"/>
          </p:cNvSpPr>
          <p:nvPr>
            <p:ph idx="1"/>
          </p:nvPr>
        </p:nvSpPr>
        <p:spPr/>
        <p:txBody>
          <a:bodyPr>
            <a:normAutofit fontScale="85000" lnSpcReduction="20000"/>
          </a:bodyPr>
          <a:lstStyle/>
          <a:p>
            <a:pPr marL="0" indent="0">
              <a:buNone/>
            </a:pPr>
            <a:r>
              <a:rPr lang="en-US" dirty="0"/>
              <a:t>‘But your daughter doesn’t marry a category,’ Townsend urged, with his handsome smile. ‘She marries an individual—an individual whom she is so good as to say she loves.’</a:t>
            </a:r>
          </a:p>
          <a:p>
            <a:pPr marL="0" indent="0">
              <a:buNone/>
            </a:pPr>
            <a:r>
              <a:rPr lang="en-US" dirty="0"/>
              <a:t>‘An individual who offers so little in return.’</a:t>
            </a:r>
          </a:p>
          <a:p>
            <a:pPr marL="0" indent="0">
              <a:buNone/>
            </a:pPr>
            <a:r>
              <a:rPr lang="en-US" dirty="0"/>
              <a:t>‘Is it possible to offer more than the most tender affection and a life-long devotion?’ the young man demanded.</a:t>
            </a:r>
          </a:p>
          <a:p>
            <a:pPr marL="0" indent="0">
              <a:buNone/>
            </a:pPr>
            <a:r>
              <a:rPr lang="en-US" dirty="0"/>
              <a:t>‘It depends how we take it. It is possible to offer a few things besides, and not only is it possible, but it is the custom. A life-long devotion is measured after the fact; and meanwhile it is usual in these cases to give a few material securities. What are yours? A very handsome face and figure, and a very good manner. They are excellent as far as they go, but they don’t go far enough.’ (WS, </a:t>
            </a:r>
            <a:r>
              <a:rPr lang="en-US" dirty="0" err="1"/>
              <a:t>ch.</a:t>
            </a:r>
            <a:r>
              <a:rPr lang="en-US" dirty="0"/>
              <a:t> 12, p. 90)</a:t>
            </a:r>
          </a:p>
        </p:txBody>
      </p:sp>
    </p:spTree>
    <p:extLst>
      <p:ext uri="{BB962C8B-B14F-4D97-AF65-F5344CB8AC3E}">
        <p14:creationId xmlns:p14="http://schemas.microsoft.com/office/powerpoint/2010/main" val="165209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56B5-3C63-014B-955B-0C6670D6B599}"/>
              </a:ext>
            </a:extLst>
          </p:cNvPr>
          <p:cNvSpPr>
            <a:spLocks noGrp="1"/>
          </p:cNvSpPr>
          <p:nvPr>
            <p:ph type="title"/>
          </p:nvPr>
        </p:nvSpPr>
        <p:spPr/>
        <p:txBody>
          <a:bodyPr/>
          <a:lstStyle/>
          <a:p>
            <a:r>
              <a:rPr lang="en-US" sz="3200" dirty="0"/>
              <a:t>The double-voice of WS cont.</a:t>
            </a:r>
          </a:p>
        </p:txBody>
      </p:sp>
      <p:sp>
        <p:nvSpPr>
          <p:cNvPr id="3" name="Content Placeholder 2">
            <a:extLst>
              <a:ext uri="{FF2B5EF4-FFF2-40B4-BE49-F238E27FC236}">
                <a16:creationId xmlns:a16="http://schemas.microsoft.com/office/drawing/2014/main" id="{6028C650-1C92-B54E-A0B3-22AB23C5A805}"/>
              </a:ext>
            </a:extLst>
          </p:cNvPr>
          <p:cNvSpPr>
            <a:spLocks noGrp="1"/>
          </p:cNvSpPr>
          <p:nvPr>
            <p:ph idx="1"/>
          </p:nvPr>
        </p:nvSpPr>
        <p:spPr/>
        <p:txBody>
          <a:bodyPr>
            <a:normAutofit lnSpcReduction="10000"/>
          </a:bodyPr>
          <a:lstStyle/>
          <a:p>
            <a:pPr marL="0" indent="0">
              <a:buNone/>
            </a:pPr>
            <a:r>
              <a:rPr lang="en-US" dirty="0"/>
              <a:t>‘There is one thing you should add to them,’ said Morris— ‘the word of a gentleman.’</a:t>
            </a:r>
          </a:p>
          <a:p>
            <a:pPr marL="0" indent="0">
              <a:buNone/>
            </a:pPr>
            <a:r>
              <a:rPr lang="en-US" dirty="0"/>
              <a:t>‘The word of a gentleman that you will always love Catherine? You must be a fine gentleman to be sure of that.’</a:t>
            </a:r>
          </a:p>
          <a:p>
            <a:pPr marL="0" indent="0">
              <a:buNone/>
            </a:pPr>
            <a:r>
              <a:rPr lang="en-US" dirty="0"/>
              <a:t>‘The word of a gentleman that I am not mercenary; that my affection for Miss </a:t>
            </a:r>
            <a:r>
              <a:rPr lang="en-US" dirty="0" err="1"/>
              <a:t>Sloper</a:t>
            </a:r>
            <a:r>
              <a:rPr lang="en-US" dirty="0"/>
              <a:t> is as pure and disinterested a sentiment as was ever lodged in a human breast. I care no more for her fortune than for the ashes in that grate.’ (</a:t>
            </a:r>
            <a:r>
              <a:rPr lang="en-US" dirty="0" err="1"/>
              <a:t>ch.</a:t>
            </a:r>
            <a:r>
              <a:rPr lang="en-US" dirty="0"/>
              <a:t> 12, p. 90)</a:t>
            </a:r>
          </a:p>
        </p:txBody>
      </p:sp>
    </p:spTree>
    <p:extLst>
      <p:ext uri="{BB962C8B-B14F-4D97-AF65-F5344CB8AC3E}">
        <p14:creationId xmlns:p14="http://schemas.microsoft.com/office/powerpoint/2010/main" val="244123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F2B4-12DB-FA4D-AAEA-3B0834EF3A5D}"/>
              </a:ext>
            </a:extLst>
          </p:cNvPr>
          <p:cNvSpPr>
            <a:spLocks noGrp="1"/>
          </p:cNvSpPr>
          <p:nvPr>
            <p:ph type="title"/>
          </p:nvPr>
        </p:nvSpPr>
        <p:spPr/>
        <p:txBody>
          <a:bodyPr/>
          <a:lstStyle/>
          <a:p>
            <a:r>
              <a:rPr lang="en-US" sz="3200" dirty="0"/>
              <a:t>Patriarchal control through disinheritance</a:t>
            </a:r>
          </a:p>
        </p:txBody>
      </p:sp>
      <p:sp>
        <p:nvSpPr>
          <p:cNvPr id="3" name="Content Placeholder 2">
            <a:extLst>
              <a:ext uri="{FF2B5EF4-FFF2-40B4-BE49-F238E27FC236}">
                <a16:creationId xmlns:a16="http://schemas.microsoft.com/office/drawing/2014/main" id="{2FB24AF9-157A-3446-99C5-15E5873758D9}"/>
              </a:ext>
            </a:extLst>
          </p:cNvPr>
          <p:cNvSpPr>
            <a:spLocks noGrp="1"/>
          </p:cNvSpPr>
          <p:nvPr>
            <p:ph idx="1"/>
          </p:nvPr>
        </p:nvSpPr>
        <p:spPr/>
        <p:txBody>
          <a:bodyPr>
            <a:normAutofit fontScale="92500" lnSpcReduction="10000"/>
          </a:bodyPr>
          <a:lstStyle/>
          <a:p>
            <a:pPr marL="0" indent="0">
              <a:buNone/>
            </a:pPr>
            <a:r>
              <a:rPr lang="en-US" dirty="0"/>
              <a:t>Following Catherine’s announcement of her secret engagement with Morris, Dr. </a:t>
            </a:r>
            <a:r>
              <a:rPr lang="en-US" dirty="0" err="1"/>
              <a:t>Sloper</a:t>
            </a:r>
            <a:r>
              <a:rPr lang="en-US" dirty="0"/>
              <a:t> decides to make his daughter a less attractive commodity on the marriage market by disinheriting her, in the hopes that he will thus prevent her exogamous marriage with Morris. </a:t>
            </a:r>
          </a:p>
          <a:p>
            <a:pPr marL="0" indent="0">
              <a:buNone/>
            </a:pPr>
            <a:r>
              <a:rPr lang="en-US" dirty="0"/>
              <a:t>His scheme succeeds, as the gold-digger Morris abandons Catherine now that her fortune—and her value as a commodity on the marriage market—has been reduced in half.  </a:t>
            </a:r>
          </a:p>
          <a:p>
            <a:pPr marL="0" indent="0">
              <a:buNone/>
            </a:pPr>
            <a:r>
              <a:rPr lang="en-US" dirty="0"/>
              <a:t>Seemingly, patriarchy, bourgeois capitalism and classism prevail over individualism, feminist ideals of gender equality and progressive, egalitarian ideals of social mobility.</a:t>
            </a:r>
          </a:p>
          <a:p>
            <a:pPr marL="0" indent="0">
              <a:buNone/>
            </a:pPr>
            <a:endParaRPr lang="en-US" dirty="0"/>
          </a:p>
        </p:txBody>
      </p:sp>
    </p:spTree>
    <p:extLst>
      <p:ext uri="{BB962C8B-B14F-4D97-AF65-F5344CB8AC3E}">
        <p14:creationId xmlns:p14="http://schemas.microsoft.com/office/powerpoint/2010/main" val="357382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B47F-9DF1-D341-80A5-E7A6F98080E7}"/>
              </a:ext>
            </a:extLst>
          </p:cNvPr>
          <p:cNvSpPr>
            <a:spLocks noGrp="1"/>
          </p:cNvSpPr>
          <p:nvPr>
            <p:ph type="title"/>
          </p:nvPr>
        </p:nvSpPr>
        <p:spPr/>
        <p:txBody>
          <a:bodyPr/>
          <a:lstStyle/>
          <a:p>
            <a:r>
              <a:rPr lang="en-US" sz="3200" dirty="0"/>
              <a:t>Acts of ‘gender resistance’</a:t>
            </a:r>
          </a:p>
        </p:txBody>
      </p:sp>
      <p:sp>
        <p:nvSpPr>
          <p:cNvPr id="3" name="Content Placeholder 2">
            <a:extLst>
              <a:ext uri="{FF2B5EF4-FFF2-40B4-BE49-F238E27FC236}">
                <a16:creationId xmlns:a16="http://schemas.microsoft.com/office/drawing/2014/main" id="{64BF3FF5-20DA-2C4E-8FFB-2D9594625012}"/>
              </a:ext>
            </a:extLst>
          </p:cNvPr>
          <p:cNvSpPr>
            <a:spLocks noGrp="1"/>
          </p:cNvSpPr>
          <p:nvPr>
            <p:ph idx="1"/>
          </p:nvPr>
        </p:nvSpPr>
        <p:spPr/>
        <p:txBody>
          <a:bodyPr>
            <a:normAutofit/>
          </a:bodyPr>
          <a:lstStyle/>
          <a:p>
            <a:pPr marL="0" indent="0">
              <a:buNone/>
            </a:pPr>
            <a:r>
              <a:rPr lang="en-US" dirty="0"/>
              <a:t>While the intersection of the above conservative ideologies with property institutions leads to Catherine’s subjugation and commodification, she attains limited agency by performing a series of acts of gender resistance.  </a:t>
            </a:r>
          </a:p>
          <a:p>
            <a:pPr marL="0" indent="0">
              <a:buNone/>
            </a:pPr>
            <a:r>
              <a:rPr lang="en-US" u="sng" dirty="0"/>
              <a:t>Gender resistance</a:t>
            </a:r>
            <a:r>
              <a:rPr lang="en-US" dirty="0"/>
              <a:t>: ‘the refusal to accept or comply with hegemonic norms governing sex, gender and sexuality’.  </a:t>
            </a:r>
          </a:p>
          <a:p>
            <a:pPr marL="0" indent="0">
              <a:buNone/>
            </a:pPr>
            <a:endParaRPr lang="en-US" dirty="0"/>
          </a:p>
        </p:txBody>
      </p:sp>
    </p:spTree>
    <p:extLst>
      <p:ext uri="{BB962C8B-B14F-4D97-AF65-F5344CB8AC3E}">
        <p14:creationId xmlns:p14="http://schemas.microsoft.com/office/powerpoint/2010/main" val="179660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70A7-2BBB-9E4E-A319-974448CE20E2}"/>
              </a:ext>
            </a:extLst>
          </p:cNvPr>
          <p:cNvSpPr>
            <a:spLocks noGrp="1"/>
          </p:cNvSpPr>
          <p:nvPr>
            <p:ph type="title"/>
          </p:nvPr>
        </p:nvSpPr>
        <p:spPr>
          <a:xfrm>
            <a:off x="914400" y="123290"/>
            <a:ext cx="7313613" cy="1611848"/>
          </a:xfrm>
        </p:spPr>
        <p:txBody>
          <a:bodyPr/>
          <a:lstStyle/>
          <a:p>
            <a:r>
              <a:rPr lang="en-US" sz="3200" dirty="0"/>
              <a:t>Catherine’s </a:t>
            </a:r>
            <a:br>
              <a:rPr lang="en-US" sz="3200" dirty="0"/>
            </a:br>
            <a:r>
              <a:rPr lang="en-US" sz="3200" dirty="0"/>
              <a:t>first act of gender resistance</a:t>
            </a:r>
          </a:p>
        </p:txBody>
      </p:sp>
      <p:sp>
        <p:nvSpPr>
          <p:cNvPr id="3" name="Content Placeholder 2">
            <a:extLst>
              <a:ext uri="{FF2B5EF4-FFF2-40B4-BE49-F238E27FC236}">
                <a16:creationId xmlns:a16="http://schemas.microsoft.com/office/drawing/2014/main" id="{E59FC224-5F5C-294C-874E-A2254B221ED9}"/>
              </a:ext>
            </a:extLst>
          </p:cNvPr>
          <p:cNvSpPr>
            <a:spLocks noGrp="1"/>
          </p:cNvSpPr>
          <p:nvPr>
            <p:ph idx="1"/>
          </p:nvPr>
        </p:nvSpPr>
        <p:spPr/>
        <p:txBody>
          <a:bodyPr/>
          <a:lstStyle/>
          <a:p>
            <a:pPr marL="0" indent="0">
              <a:buNone/>
            </a:pPr>
            <a:r>
              <a:rPr lang="en-US" dirty="0"/>
              <a:t>“‘If I live with you, I ought to obey you.’ ‘If that’s your theory, it’s certainly mine,’ said the Doctor, with a dry laugh.” (WS, p. 146). </a:t>
            </a:r>
          </a:p>
          <a:p>
            <a:pPr marL="0" indent="0">
              <a:buNone/>
            </a:pPr>
            <a:r>
              <a:rPr lang="en-US" dirty="0"/>
              <a:t>Yet Catherine defies her father by way of her secret engagement with Morris</a:t>
            </a:r>
          </a:p>
          <a:p>
            <a:pPr marL="0" indent="0">
              <a:buNone/>
            </a:pPr>
            <a:endParaRPr lang="en-US" dirty="0"/>
          </a:p>
        </p:txBody>
      </p:sp>
    </p:spTree>
    <p:extLst>
      <p:ext uri="{BB962C8B-B14F-4D97-AF65-F5344CB8AC3E}">
        <p14:creationId xmlns:p14="http://schemas.microsoft.com/office/powerpoint/2010/main" val="180646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08BC-7B93-4B44-AF93-A60823AA7401}"/>
              </a:ext>
            </a:extLst>
          </p:cNvPr>
          <p:cNvSpPr>
            <a:spLocks noGrp="1"/>
          </p:cNvSpPr>
          <p:nvPr>
            <p:ph type="title"/>
          </p:nvPr>
        </p:nvSpPr>
        <p:spPr/>
        <p:txBody>
          <a:bodyPr/>
          <a:lstStyle/>
          <a:p>
            <a:r>
              <a:rPr lang="en-US" sz="3200" dirty="0"/>
              <a:t>Catherine’s</a:t>
            </a:r>
            <a:br>
              <a:rPr lang="en-US" sz="3200" dirty="0"/>
            </a:br>
            <a:r>
              <a:rPr lang="en-US" sz="3200" dirty="0"/>
              <a:t>second act of gender resistance</a:t>
            </a:r>
          </a:p>
        </p:txBody>
      </p:sp>
      <p:sp>
        <p:nvSpPr>
          <p:cNvPr id="3" name="Content Placeholder 2">
            <a:extLst>
              <a:ext uri="{FF2B5EF4-FFF2-40B4-BE49-F238E27FC236}">
                <a16:creationId xmlns:a16="http://schemas.microsoft.com/office/drawing/2014/main" id="{968FE57B-38B2-A143-9FBA-1FEC4740E741}"/>
              </a:ext>
            </a:extLst>
          </p:cNvPr>
          <p:cNvSpPr>
            <a:spLocks noGrp="1"/>
          </p:cNvSpPr>
          <p:nvPr>
            <p:ph idx="1"/>
          </p:nvPr>
        </p:nvSpPr>
        <p:spPr/>
        <p:txBody>
          <a:bodyPr>
            <a:normAutofit fontScale="70000" lnSpcReduction="20000"/>
          </a:bodyPr>
          <a:lstStyle/>
          <a:p>
            <a:pPr marL="0" indent="0">
              <a:buNone/>
            </a:pPr>
            <a:r>
              <a:rPr lang="en-US" dirty="0"/>
              <a:t>Catherine’s second act of resistance evolves around her decision never to reveal to her father that Morris abandoned her or that she has given him up.  Her choice is dictated by the fact that she does not want to allow Dr. </a:t>
            </a:r>
            <a:r>
              <a:rPr lang="en-US" dirty="0" err="1"/>
              <a:t>Sloper</a:t>
            </a:r>
            <a:r>
              <a:rPr lang="en-US" dirty="0"/>
              <a:t> ‘to enjoy the triumph of his empty victory over her’.  </a:t>
            </a:r>
          </a:p>
          <a:p>
            <a:pPr marL="0" indent="0">
              <a:buNone/>
            </a:pPr>
            <a:r>
              <a:rPr lang="en-US" dirty="0"/>
              <a:t>Catherine’s coming of age, therefore, involves, among other things, her transformation from an obedient and naïve young girl to a disillusioned, cagey woman, who does not hesitate to behave with cruelty towards her father, just like he used to behave towards her.  It seems that Catherine has fully absorbed and espoused certain attributes of patriarchy, which is a reminder of the provisional and unstable nature of ‘gender’.  Catherine’s last act of gender resistance is directed against Morris whom she boldly turns down when he returns and proposes to her for a second time many years after her father’s death.  </a:t>
            </a:r>
          </a:p>
          <a:p>
            <a:pPr marL="0" indent="0">
              <a:buNone/>
            </a:pPr>
            <a:r>
              <a:rPr lang="en-US" dirty="0"/>
              <a:t>“Catherine rejected Morris’s pathetic attempt to renew his suit years later” (WS 22).</a:t>
            </a:r>
          </a:p>
          <a:p>
            <a:pPr marL="0" indent="0">
              <a:buNone/>
            </a:pPr>
            <a:endParaRPr lang="en-US" dirty="0"/>
          </a:p>
        </p:txBody>
      </p:sp>
    </p:spTree>
    <p:extLst>
      <p:ext uri="{BB962C8B-B14F-4D97-AF65-F5344CB8AC3E}">
        <p14:creationId xmlns:p14="http://schemas.microsoft.com/office/powerpoint/2010/main" val="418142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Commodification of Catherine </a:t>
            </a:r>
            <a:br>
              <a:rPr lang="en-US" sz="3200" dirty="0"/>
            </a:br>
            <a:r>
              <a:rPr lang="en-US" sz="3200" dirty="0"/>
              <a:t>by Dr. </a:t>
            </a:r>
            <a:r>
              <a:rPr lang="en-US" sz="3200" dirty="0" err="1"/>
              <a:t>Sloper</a:t>
            </a:r>
            <a:r>
              <a:rPr lang="en-US" sz="3200" dirty="0"/>
              <a:t> and Morris Townsend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Dr. </a:t>
            </a:r>
            <a:r>
              <a:rPr lang="en-US" dirty="0" err="1"/>
              <a:t>Sloper</a:t>
            </a:r>
            <a:r>
              <a:rPr lang="en-US" dirty="0"/>
              <a:t> and Morris regard Catherine as a commodity: in their eyes, she is nothing else but an heiress worth a fortune of 10,000 dollars inherited from her late mother, besides the fortune she is expected to receive from her father.   </a:t>
            </a:r>
          </a:p>
          <a:p>
            <a:pPr marL="0" indent="0">
              <a:buNone/>
            </a:pPr>
            <a:r>
              <a:rPr lang="en-US" dirty="0"/>
              <a:t>For Dr. </a:t>
            </a:r>
            <a:r>
              <a:rPr lang="en-US" dirty="0" err="1"/>
              <a:t>Sloper</a:t>
            </a:r>
            <a:r>
              <a:rPr lang="en-US" dirty="0"/>
              <a:t>, Catherine ‘was an heiress’ (WS, p. 34). </a:t>
            </a:r>
          </a:p>
          <a:p>
            <a:pPr marL="0" indent="0">
              <a:buNone/>
            </a:pPr>
            <a:r>
              <a:rPr lang="en-US" dirty="0"/>
              <a:t>Cf.: “‘You are sumptuous, opulent, expensive,’ her father rejoined. ‘You look as if you had eighty thousand a year’”. </a:t>
            </a:r>
          </a:p>
          <a:p>
            <a:pPr marL="0" indent="0">
              <a:buNone/>
            </a:pPr>
            <a:r>
              <a:rPr lang="en-US" dirty="0"/>
              <a:t>Cf.: WS, p. 38: ‘It simply appeared to him proper and reasonable that a well-bred young woman should not carry half her fortune on her back’. </a:t>
            </a:r>
          </a:p>
        </p:txBody>
      </p:sp>
    </p:spTree>
    <p:extLst>
      <p:ext uri="{BB962C8B-B14F-4D97-AF65-F5344CB8AC3E}">
        <p14:creationId xmlns:p14="http://schemas.microsoft.com/office/powerpoint/2010/main" val="240974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C5DE-C5B4-B843-A64B-5964D5AE9F36}"/>
              </a:ext>
            </a:extLst>
          </p:cNvPr>
          <p:cNvSpPr>
            <a:spLocks noGrp="1"/>
          </p:cNvSpPr>
          <p:nvPr>
            <p:ph type="title"/>
          </p:nvPr>
        </p:nvSpPr>
        <p:spPr/>
        <p:txBody>
          <a:bodyPr/>
          <a:lstStyle/>
          <a:p>
            <a:r>
              <a:rPr lang="en-US" sz="3200" dirty="0"/>
              <a:t>Acts of gender resistance and secrecy</a:t>
            </a:r>
          </a:p>
        </p:txBody>
      </p:sp>
      <p:sp>
        <p:nvSpPr>
          <p:cNvPr id="3" name="Content Placeholder 2">
            <a:extLst>
              <a:ext uri="{FF2B5EF4-FFF2-40B4-BE49-F238E27FC236}">
                <a16:creationId xmlns:a16="http://schemas.microsoft.com/office/drawing/2014/main" id="{ACEC0AA0-FCE1-404A-9471-5D0D4C76E0D1}"/>
              </a:ext>
            </a:extLst>
          </p:cNvPr>
          <p:cNvSpPr>
            <a:spLocks noGrp="1"/>
          </p:cNvSpPr>
          <p:nvPr>
            <p:ph idx="1"/>
          </p:nvPr>
        </p:nvSpPr>
        <p:spPr/>
        <p:txBody>
          <a:bodyPr>
            <a:normAutofit/>
          </a:bodyPr>
          <a:lstStyle/>
          <a:p>
            <a:pPr marL="0" indent="0">
              <a:buNone/>
            </a:pPr>
            <a:r>
              <a:rPr lang="en-US" dirty="0"/>
              <a:t>The above acts of gender resistance that Catherine performs have one element in common: all of them are carried out in secret or involve an act of secrecy: Catherine’s clandestine engagement with Morris, her hiding from Dr. </a:t>
            </a:r>
            <a:r>
              <a:rPr lang="en-US" dirty="0" err="1"/>
              <a:t>Sloper</a:t>
            </a:r>
            <a:r>
              <a:rPr lang="en-US" dirty="0"/>
              <a:t> that Morris abandoned her, and that she has given him up. </a:t>
            </a:r>
          </a:p>
          <a:p>
            <a:pPr marL="0" indent="0">
              <a:buNone/>
            </a:pPr>
            <a:r>
              <a:rPr lang="en-US" dirty="0"/>
              <a:t>Catherine’s acts of gender resistance can be characterized as feminist forms of resistance. </a:t>
            </a:r>
          </a:p>
        </p:txBody>
      </p:sp>
    </p:spTree>
    <p:extLst>
      <p:ext uri="{BB962C8B-B14F-4D97-AF65-F5344CB8AC3E}">
        <p14:creationId xmlns:p14="http://schemas.microsoft.com/office/powerpoint/2010/main" val="4403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0563-6F03-464E-83DB-1E8E2A6BC10F}"/>
              </a:ext>
            </a:extLst>
          </p:cNvPr>
          <p:cNvSpPr>
            <a:spLocks noGrp="1"/>
          </p:cNvSpPr>
          <p:nvPr>
            <p:ph type="title"/>
          </p:nvPr>
        </p:nvSpPr>
        <p:spPr/>
        <p:txBody>
          <a:bodyPr/>
          <a:lstStyle/>
          <a:p>
            <a:r>
              <a:rPr lang="en-US" sz="3200" dirty="0"/>
              <a:t>Feminist forms of resistance</a:t>
            </a:r>
          </a:p>
        </p:txBody>
      </p:sp>
      <p:sp>
        <p:nvSpPr>
          <p:cNvPr id="3" name="Content Placeholder 2">
            <a:extLst>
              <a:ext uri="{FF2B5EF4-FFF2-40B4-BE49-F238E27FC236}">
                <a16:creationId xmlns:a16="http://schemas.microsoft.com/office/drawing/2014/main" id="{848137A5-A04E-A54C-B137-9AA81146803C}"/>
              </a:ext>
            </a:extLst>
          </p:cNvPr>
          <p:cNvSpPr>
            <a:spLocks noGrp="1"/>
          </p:cNvSpPr>
          <p:nvPr>
            <p:ph idx="1"/>
          </p:nvPr>
        </p:nvSpPr>
        <p:spPr/>
        <p:txBody>
          <a:bodyPr>
            <a:normAutofit/>
          </a:bodyPr>
          <a:lstStyle/>
          <a:p>
            <a:pPr marL="0" indent="0">
              <a:buNone/>
            </a:pPr>
            <a:r>
              <a:rPr lang="en-US" dirty="0"/>
              <a:t>According to Judith Halberstam, a feminist form of resistance ‘does not speak in the language of action and momentum but instead articulates itself in terms of evacuation, refusal, passivity, unbecoming, unbeing’. </a:t>
            </a:r>
          </a:p>
          <a:p>
            <a:pPr marL="0" indent="0">
              <a:buNone/>
            </a:pPr>
            <a:r>
              <a:rPr lang="en-US" dirty="0"/>
              <a:t> Feminist forms of resistance enable their ‘subjects’ to attain limited agency, which in turn allows them to envisage for themselves new gender roles and identities.  </a:t>
            </a:r>
          </a:p>
        </p:txBody>
      </p:sp>
    </p:spTree>
    <p:extLst>
      <p:ext uri="{BB962C8B-B14F-4D97-AF65-F5344CB8AC3E}">
        <p14:creationId xmlns:p14="http://schemas.microsoft.com/office/powerpoint/2010/main" val="181882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0CDF-1178-7446-BE65-3AB5702796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B89980-6A31-FE44-8F3A-1907F3971AC9}"/>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136332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EC5A-7CF9-2B4E-BB17-B34334E843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B68445-603F-C341-9EED-1A52E1D64A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067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11D0-6E29-DB43-B3E3-C147D4B68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7C0E36-8016-B340-93D8-732B4DF5293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26401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E103-B0BA-D748-BB92-91E4765981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F92F5F-50D4-DC45-AF27-B8A7E777B2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308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7126-CD1E-674D-AD6D-CA23D3FDC3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6D7BB5-07D1-0740-AED0-9429C5E2C09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3215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7B6C-3E3D-714D-8BFF-AF6CDB748F06}"/>
              </a:ext>
            </a:extLst>
          </p:cNvPr>
          <p:cNvSpPr>
            <a:spLocks noGrp="1"/>
          </p:cNvSpPr>
          <p:nvPr>
            <p:ph type="title"/>
          </p:nvPr>
        </p:nvSpPr>
        <p:spPr/>
        <p:txBody>
          <a:bodyPr/>
          <a:lstStyle/>
          <a:p>
            <a:r>
              <a:rPr lang="en-US" sz="3200" dirty="0"/>
              <a:t>Catherine’s commodification </a:t>
            </a:r>
            <a:br>
              <a:rPr lang="en-US" sz="3200" dirty="0"/>
            </a:br>
            <a:r>
              <a:rPr lang="en-US" sz="3200" dirty="0"/>
              <a:t>and the bourgeois capitalist economy</a:t>
            </a:r>
          </a:p>
        </p:txBody>
      </p:sp>
      <p:sp>
        <p:nvSpPr>
          <p:cNvPr id="3" name="Content Placeholder 2">
            <a:extLst>
              <a:ext uri="{FF2B5EF4-FFF2-40B4-BE49-F238E27FC236}">
                <a16:creationId xmlns:a16="http://schemas.microsoft.com/office/drawing/2014/main" id="{A87624D4-BE8F-6A46-9148-B34AC3ACCE2D}"/>
              </a:ext>
            </a:extLst>
          </p:cNvPr>
          <p:cNvSpPr>
            <a:spLocks noGrp="1"/>
          </p:cNvSpPr>
          <p:nvPr>
            <p:ph idx="1"/>
          </p:nvPr>
        </p:nvSpPr>
        <p:spPr/>
        <p:txBody>
          <a:bodyPr>
            <a:normAutofit lnSpcReduction="10000"/>
          </a:bodyPr>
          <a:lstStyle/>
          <a:p>
            <a:pPr marL="0" indent="0">
              <a:buNone/>
            </a:pPr>
            <a:r>
              <a:rPr lang="en-US" dirty="0"/>
              <a:t>Catherine’s commodification is not isolated from the language of bourgeois capitalist economy with its references to the New York stock exchange, to capital, and the exchange value of commodities that pervades James’s novel written, as it was, in the shadow of debates about money in late nineteenth-century US.  </a:t>
            </a:r>
          </a:p>
          <a:p>
            <a:pPr marL="0" indent="0">
              <a:buNone/>
            </a:pPr>
            <a:r>
              <a:rPr lang="en-US" dirty="0"/>
              <a:t>James’s use of this language is so pervasive that Dr. </a:t>
            </a:r>
            <a:r>
              <a:rPr lang="en-US" dirty="0" err="1"/>
              <a:t>Sloper</a:t>
            </a:r>
            <a:r>
              <a:rPr lang="en-US" dirty="0"/>
              <a:t> and Morris Townsend do not escape its logic either.  They, too, have a certain ‘value’, albeit one originating mostly in rhetorical gestures of self-imposed commodification, so to speak.</a:t>
            </a:r>
          </a:p>
          <a:p>
            <a:pPr marL="0" indent="0">
              <a:buNone/>
            </a:pPr>
            <a:endParaRPr lang="en-US" dirty="0"/>
          </a:p>
          <a:p>
            <a:endParaRPr lang="en-US" dirty="0"/>
          </a:p>
        </p:txBody>
      </p:sp>
    </p:spTree>
    <p:extLst>
      <p:ext uri="{BB962C8B-B14F-4D97-AF65-F5344CB8AC3E}">
        <p14:creationId xmlns:p14="http://schemas.microsoft.com/office/powerpoint/2010/main" val="427571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52E3-8148-5B47-8A70-FA9FB14EA11C}"/>
              </a:ext>
            </a:extLst>
          </p:cNvPr>
          <p:cNvSpPr>
            <a:spLocks noGrp="1"/>
          </p:cNvSpPr>
          <p:nvPr>
            <p:ph type="title"/>
          </p:nvPr>
        </p:nvSpPr>
        <p:spPr/>
        <p:txBody>
          <a:bodyPr/>
          <a:lstStyle/>
          <a:p>
            <a:r>
              <a:rPr lang="en-US" sz="3200" dirty="0"/>
              <a:t>Catherine between two agents of patriarchy</a:t>
            </a:r>
          </a:p>
        </p:txBody>
      </p:sp>
      <p:sp>
        <p:nvSpPr>
          <p:cNvPr id="3" name="Content Placeholder 2">
            <a:extLst>
              <a:ext uri="{FF2B5EF4-FFF2-40B4-BE49-F238E27FC236}">
                <a16:creationId xmlns:a16="http://schemas.microsoft.com/office/drawing/2014/main" id="{FFF934BF-7838-7242-B55B-6E4264B956E2}"/>
              </a:ext>
            </a:extLst>
          </p:cNvPr>
          <p:cNvSpPr>
            <a:spLocks noGrp="1"/>
          </p:cNvSpPr>
          <p:nvPr>
            <p:ph idx="1"/>
          </p:nvPr>
        </p:nvSpPr>
        <p:spPr/>
        <p:txBody>
          <a:bodyPr/>
          <a:lstStyle/>
          <a:p>
            <a:r>
              <a:rPr lang="en-US" dirty="0"/>
              <a:t>Materialistic Dr. </a:t>
            </a:r>
            <a:r>
              <a:rPr lang="en-US" dirty="0" err="1"/>
              <a:t>Sloper</a:t>
            </a:r>
            <a:r>
              <a:rPr lang="en-US" dirty="0"/>
              <a:t> and Morris Townsend vs. idealistic Catherine</a:t>
            </a:r>
          </a:p>
          <a:p>
            <a:r>
              <a:rPr lang="en-US" dirty="0"/>
              <a:t>In the start of WS, Catherine is innocent and submissive, a pawn in the exchange game between the two male agents of patriarchy, her authoritarian, cruel father and her mercenary suitor</a:t>
            </a:r>
          </a:p>
          <a:p>
            <a:r>
              <a:rPr lang="en-US" dirty="0"/>
              <a:t>Catherine lacks agency in this patriarchal framework but this will change in the course of the novel</a:t>
            </a:r>
          </a:p>
        </p:txBody>
      </p:sp>
    </p:spTree>
    <p:extLst>
      <p:ext uri="{BB962C8B-B14F-4D97-AF65-F5344CB8AC3E}">
        <p14:creationId xmlns:p14="http://schemas.microsoft.com/office/powerpoint/2010/main" val="310508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C73C-3ADE-D34A-BA2F-34469682BAAB}"/>
              </a:ext>
            </a:extLst>
          </p:cNvPr>
          <p:cNvSpPr>
            <a:spLocks noGrp="1"/>
          </p:cNvSpPr>
          <p:nvPr>
            <p:ph type="title"/>
          </p:nvPr>
        </p:nvSpPr>
        <p:spPr/>
        <p:txBody>
          <a:bodyPr/>
          <a:lstStyle/>
          <a:p>
            <a:r>
              <a:rPr lang="en-US" sz="3200" dirty="0"/>
              <a:t>Misalliances and mercenary marriages: </a:t>
            </a:r>
            <a:br>
              <a:rPr lang="en-US" sz="3200" dirty="0"/>
            </a:br>
            <a:r>
              <a:rPr lang="en-US" sz="3200" dirty="0"/>
              <a:t>the heiress and the fortune-hunter</a:t>
            </a:r>
          </a:p>
        </p:txBody>
      </p:sp>
      <p:sp>
        <p:nvSpPr>
          <p:cNvPr id="3" name="Content Placeholder 2">
            <a:extLst>
              <a:ext uri="{FF2B5EF4-FFF2-40B4-BE49-F238E27FC236}">
                <a16:creationId xmlns:a16="http://schemas.microsoft.com/office/drawing/2014/main" id="{B58695B1-EEDF-D441-9D0E-7CA8266442FB}"/>
              </a:ext>
            </a:extLst>
          </p:cNvPr>
          <p:cNvSpPr>
            <a:spLocks noGrp="1"/>
          </p:cNvSpPr>
          <p:nvPr>
            <p:ph idx="1"/>
          </p:nvPr>
        </p:nvSpPr>
        <p:spPr/>
        <p:txBody>
          <a:bodyPr/>
          <a:lstStyle/>
          <a:p>
            <a:pPr marL="0" indent="0">
              <a:buNone/>
            </a:pPr>
            <a:r>
              <a:rPr lang="en-US" dirty="0"/>
              <a:t>‘Ah, we must be prepared,’ Morris rejoiced; ‘you especially, because for you it must come hardest. Do you know the first thing your father will say to you?’</a:t>
            </a:r>
          </a:p>
          <a:p>
            <a:pPr marL="0" indent="0">
              <a:buNone/>
            </a:pPr>
            <a:r>
              <a:rPr lang="en-US" dirty="0"/>
              <a:t>‘No, Morris; please tell me.’</a:t>
            </a:r>
          </a:p>
          <a:p>
            <a:pPr marL="0" indent="0">
              <a:buNone/>
            </a:pPr>
            <a:r>
              <a:rPr lang="en-US" dirty="0"/>
              <a:t>‘He will tell you I am mercenary.’</a:t>
            </a:r>
          </a:p>
          <a:p>
            <a:pPr marL="0" indent="0">
              <a:buNone/>
            </a:pPr>
            <a:r>
              <a:rPr lang="en-US" dirty="0"/>
              <a:t>‘Mercenary!’</a:t>
            </a:r>
          </a:p>
          <a:p>
            <a:pPr marL="0" indent="0">
              <a:buNone/>
            </a:pPr>
            <a:r>
              <a:rPr lang="en-US" dirty="0"/>
              <a:t>‘It’s a big word, but it means a low thing. It means that I am after your money.’ (WS, </a:t>
            </a:r>
            <a:r>
              <a:rPr lang="en-US" dirty="0" err="1"/>
              <a:t>ch.</a:t>
            </a:r>
            <a:r>
              <a:rPr lang="en-US" dirty="0"/>
              <a:t> 10, p. 80)</a:t>
            </a:r>
          </a:p>
          <a:p>
            <a:endParaRPr lang="en-US" dirty="0"/>
          </a:p>
        </p:txBody>
      </p:sp>
    </p:spTree>
    <p:extLst>
      <p:ext uri="{BB962C8B-B14F-4D97-AF65-F5344CB8AC3E}">
        <p14:creationId xmlns:p14="http://schemas.microsoft.com/office/powerpoint/2010/main" val="408205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303E-BB8A-0F4F-9AC5-446A04D4CD19}"/>
              </a:ext>
            </a:extLst>
          </p:cNvPr>
          <p:cNvSpPr>
            <a:spLocks noGrp="1"/>
          </p:cNvSpPr>
          <p:nvPr>
            <p:ph type="title"/>
          </p:nvPr>
        </p:nvSpPr>
        <p:spPr/>
        <p:txBody>
          <a:bodyPr/>
          <a:lstStyle/>
          <a:p>
            <a:r>
              <a:rPr lang="en-US" sz="3200" dirty="0"/>
              <a:t>Misalliances and mercenary marriages cont.</a:t>
            </a:r>
          </a:p>
        </p:txBody>
      </p:sp>
      <p:sp>
        <p:nvSpPr>
          <p:cNvPr id="3" name="Content Placeholder 2">
            <a:extLst>
              <a:ext uri="{FF2B5EF4-FFF2-40B4-BE49-F238E27FC236}">
                <a16:creationId xmlns:a16="http://schemas.microsoft.com/office/drawing/2014/main" id="{13184B4F-97D8-CB48-9DAA-580F34A27D5E}"/>
              </a:ext>
            </a:extLst>
          </p:cNvPr>
          <p:cNvSpPr>
            <a:spLocks noGrp="1"/>
          </p:cNvSpPr>
          <p:nvPr>
            <p:ph idx="1"/>
          </p:nvPr>
        </p:nvSpPr>
        <p:spPr/>
        <p:txBody>
          <a:bodyPr/>
          <a:lstStyle/>
          <a:p>
            <a:pPr marL="0" indent="0">
              <a:buNone/>
            </a:pPr>
            <a:r>
              <a:rPr lang="en-US" dirty="0"/>
              <a:t>Catherine looked at her lover a minute, and then she said, ‘I shall persuade him. But I am glad we shall be rich,’ she added. </a:t>
            </a:r>
          </a:p>
          <a:p>
            <a:pPr marL="0" indent="0">
              <a:buNone/>
            </a:pPr>
            <a:r>
              <a:rPr lang="en-US" dirty="0"/>
              <a:t>Morris turned away, looking into the crown of his hat. ‘No, it’s a misfortune,’ he said at last. ‘</a:t>
            </a:r>
            <a:r>
              <a:rPr lang="en-US" u="sng" dirty="0"/>
              <a:t>It is from that our difficulty will come</a:t>
            </a:r>
            <a:r>
              <a:rPr lang="en-US" dirty="0"/>
              <a:t>.’ (WS, </a:t>
            </a:r>
            <a:r>
              <a:rPr lang="en-US" dirty="0" err="1"/>
              <a:t>ch.</a:t>
            </a:r>
            <a:r>
              <a:rPr lang="en-US" dirty="0"/>
              <a:t> 10, p. 81)</a:t>
            </a:r>
          </a:p>
        </p:txBody>
      </p:sp>
    </p:spTree>
    <p:extLst>
      <p:ext uri="{BB962C8B-B14F-4D97-AF65-F5344CB8AC3E}">
        <p14:creationId xmlns:p14="http://schemas.microsoft.com/office/powerpoint/2010/main" val="291175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3BF1-3951-D742-B7BD-D850DD1E0FE4}"/>
              </a:ext>
            </a:extLst>
          </p:cNvPr>
          <p:cNvSpPr>
            <a:spLocks noGrp="1"/>
          </p:cNvSpPr>
          <p:nvPr>
            <p:ph type="title"/>
          </p:nvPr>
        </p:nvSpPr>
        <p:spPr>
          <a:xfrm>
            <a:off x="914399" y="489384"/>
            <a:ext cx="7313613" cy="868362"/>
          </a:xfrm>
        </p:spPr>
        <p:txBody>
          <a:bodyPr/>
          <a:lstStyle/>
          <a:p>
            <a:r>
              <a:rPr lang="en-US" sz="3200" dirty="0"/>
              <a:t>The stereotype of the American heiress</a:t>
            </a:r>
          </a:p>
        </p:txBody>
      </p:sp>
      <p:sp>
        <p:nvSpPr>
          <p:cNvPr id="3" name="Content Placeholder 2">
            <a:extLst>
              <a:ext uri="{FF2B5EF4-FFF2-40B4-BE49-F238E27FC236}">
                <a16:creationId xmlns:a16="http://schemas.microsoft.com/office/drawing/2014/main" id="{3B574DAE-C38D-464C-A974-89E44DD691ED}"/>
              </a:ext>
            </a:extLst>
          </p:cNvPr>
          <p:cNvSpPr>
            <a:spLocks noGrp="1"/>
          </p:cNvSpPr>
          <p:nvPr>
            <p:ph idx="1"/>
          </p:nvPr>
        </p:nvSpPr>
        <p:spPr/>
        <p:txBody>
          <a:bodyPr>
            <a:normAutofit fontScale="92500"/>
          </a:bodyPr>
          <a:lstStyle/>
          <a:p>
            <a:pPr marL="0" indent="0">
              <a:buNone/>
            </a:pPr>
            <a:r>
              <a:rPr lang="en-US" dirty="0"/>
              <a:t>Characteristics of the American heiress: </a:t>
            </a:r>
          </a:p>
          <a:p>
            <a:pPr marL="0" indent="0">
              <a:buNone/>
            </a:pPr>
            <a:r>
              <a:rPr lang="en-US" dirty="0"/>
              <a:t>Daughter of a rich businessman who had made money since the Civil War. </a:t>
            </a:r>
          </a:p>
          <a:p>
            <a:pPr marL="0" indent="0">
              <a:buNone/>
            </a:pPr>
            <a:r>
              <a:rPr lang="en-US" dirty="0"/>
              <a:t>Is beautiful and was is considered an individual, namely someone with character. </a:t>
            </a:r>
          </a:p>
          <a:p>
            <a:pPr marL="0" indent="0">
              <a:buNone/>
            </a:pPr>
            <a:r>
              <a:rPr lang="en-US" dirty="0"/>
              <a:t>The suitor is usually penniless. </a:t>
            </a:r>
          </a:p>
          <a:p>
            <a:pPr marL="0" indent="0">
              <a:buNone/>
            </a:pPr>
            <a:r>
              <a:rPr lang="en-US" dirty="0"/>
              <a:t>The family is based in NY and moves in fashionable circles. </a:t>
            </a:r>
          </a:p>
          <a:p>
            <a:pPr marL="0" indent="0">
              <a:buNone/>
            </a:pPr>
            <a:r>
              <a:rPr lang="en-US" dirty="0"/>
              <a:t>The women are dressed according to the latest fashion rules. </a:t>
            </a:r>
          </a:p>
          <a:p>
            <a:pPr marL="0" indent="0">
              <a:buNone/>
            </a:pPr>
            <a:endParaRPr lang="en-US" dirty="0"/>
          </a:p>
        </p:txBody>
      </p:sp>
    </p:spTree>
    <p:extLst>
      <p:ext uri="{BB962C8B-B14F-4D97-AF65-F5344CB8AC3E}">
        <p14:creationId xmlns:p14="http://schemas.microsoft.com/office/powerpoint/2010/main" val="417255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285A-1465-A444-9474-7A36AA1C443C}"/>
              </a:ext>
            </a:extLst>
          </p:cNvPr>
          <p:cNvSpPr>
            <a:spLocks noGrp="1"/>
          </p:cNvSpPr>
          <p:nvPr>
            <p:ph type="title"/>
          </p:nvPr>
        </p:nvSpPr>
        <p:spPr/>
        <p:txBody>
          <a:bodyPr/>
          <a:lstStyle/>
          <a:p>
            <a:r>
              <a:rPr lang="en-US" sz="3200" dirty="0"/>
              <a:t>Transatlantic marriages </a:t>
            </a:r>
            <a:br>
              <a:rPr lang="en-US" sz="3200" dirty="0"/>
            </a:br>
            <a:r>
              <a:rPr lang="en-US" sz="3200" dirty="0"/>
              <a:t>and the stereotype of the American heiress</a:t>
            </a:r>
          </a:p>
        </p:txBody>
      </p:sp>
      <p:sp>
        <p:nvSpPr>
          <p:cNvPr id="3" name="Content Placeholder 2">
            <a:extLst>
              <a:ext uri="{FF2B5EF4-FFF2-40B4-BE49-F238E27FC236}">
                <a16:creationId xmlns:a16="http://schemas.microsoft.com/office/drawing/2014/main" id="{D8E5E3BF-85B1-234F-8D5D-4E3341EB7771}"/>
              </a:ext>
            </a:extLst>
          </p:cNvPr>
          <p:cNvSpPr>
            <a:spLocks noGrp="1"/>
          </p:cNvSpPr>
          <p:nvPr>
            <p:ph idx="1"/>
          </p:nvPr>
        </p:nvSpPr>
        <p:spPr/>
        <p:txBody>
          <a:bodyPr/>
          <a:lstStyle/>
          <a:p>
            <a:pPr marL="0" indent="0">
              <a:buNone/>
            </a:pPr>
            <a:r>
              <a:rPr lang="en-US" dirty="0"/>
              <a:t>When American heiresses (usually brotherless daughters of American businessmen) began to marry into the British peerage in significant numbers after 1870, their marriages were described with the cliché “title-for-money”.</a:t>
            </a:r>
          </a:p>
          <a:p>
            <a:pPr marL="0" indent="0">
              <a:buNone/>
            </a:pPr>
            <a:r>
              <a:rPr lang="en-US" dirty="0"/>
              <a:t>So persistent was the cliche that virtually any marriage to a person outside the landed elite (aristocracy) was categorized as an exchange of the prestige and social status of a title for a large dowry. </a:t>
            </a:r>
          </a:p>
        </p:txBody>
      </p:sp>
    </p:spTree>
    <p:extLst>
      <p:ext uri="{BB962C8B-B14F-4D97-AF65-F5344CB8AC3E}">
        <p14:creationId xmlns:p14="http://schemas.microsoft.com/office/powerpoint/2010/main" val="283891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401F-6815-6642-9791-F4BFD9A0057C}"/>
              </a:ext>
            </a:extLst>
          </p:cNvPr>
          <p:cNvSpPr>
            <a:spLocks noGrp="1"/>
          </p:cNvSpPr>
          <p:nvPr>
            <p:ph type="title"/>
          </p:nvPr>
        </p:nvSpPr>
        <p:spPr/>
        <p:txBody>
          <a:bodyPr/>
          <a:lstStyle/>
          <a:p>
            <a:r>
              <a:rPr lang="en-US" sz="3200" dirty="0"/>
              <a:t>Transatlantic marriages </a:t>
            </a:r>
            <a:br>
              <a:rPr lang="en-US" sz="3200" dirty="0"/>
            </a:br>
            <a:r>
              <a:rPr lang="en-US" sz="3200" dirty="0"/>
              <a:t>and the stereotype of the American heiress cont.</a:t>
            </a:r>
          </a:p>
        </p:txBody>
      </p:sp>
      <p:sp>
        <p:nvSpPr>
          <p:cNvPr id="3" name="Content Placeholder 2">
            <a:extLst>
              <a:ext uri="{FF2B5EF4-FFF2-40B4-BE49-F238E27FC236}">
                <a16:creationId xmlns:a16="http://schemas.microsoft.com/office/drawing/2014/main" id="{03F0BF20-21CB-8947-979B-43DBEC68FD21}"/>
              </a:ext>
            </a:extLst>
          </p:cNvPr>
          <p:cNvSpPr>
            <a:spLocks noGrp="1"/>
          </p:cNvSpPr>
          <p:nvPr>
            <p:ph idx="1"/>
          </p:nvPr>
        </p:nvSpPr>
        <p:spPr/>
        <p:txBody>
          <a:bodyPr>
            <a:normAutofit fontScale="92500" lnSpcReduction="10000"/>
          </a:bodyPr>
          <a:lstStyle/>
          <a:p>
            <a:pPr marL="0" indent="0">
              <a:buNone/>
            </a:pPr>
            <a:r>
              <a:rPr lang="en-US" dirty="0"/>
              <a:t>American women were treated with contempt for being uncouth, ill-bred ex-colonials and with dismissal of their ambitiousness and social climbing. </a:t>
            </a:r>
          </a:p>
          <a:p>
            <a:pPr marL="0" indent="0">
              <a:buNone/>
            </a:pPr>
            <a:r>
              <a:rPr lang="en-US" dirty="0"/>
              <a:t>As the number of transatlantic marriages increased, American women became less of a victim of British aristocratic humor and more of a threat to the exclusiveness of aristocratic circles. </a:t>
            </a:r>
          </a:p>
          <a:p>
            <a:pPr marL="0" indent="0">
              <a:buNone/>
            </a:pPr>
            <a:r>
              <a:rPr lang="en-US" dirty="0"/>
              <a:t>The success of American women in capturing titled husbands was viewed with resentment by mothers with daughters of marriageable age on their hands.</a:t>
            </a:r>
          </a:p>
          <a:p>
            <a:pPr marL="0" indent="0">
              <a:buNone/>
            </a:pPr>
            <a:r>
              <a:rPr lang="en-US" dirty="0"/>
              <a:t>.</a:t>
            </a:r>
          </a:p>
        </p:txBody>
      </p:sp>
    </p:spTree>
    <p:extLst>
      <p:ext uri="{BB962C8B-B14F-4D97-AF65-F5344CB8AC3E}">
        <p14:creationId xmlns:p14="http://schemas.microsoft.com/office/powerpoint/2010/main" val="293903669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4397</TotalTime>
  <Words>2046</Words>
  <Application>Microsoft Macintosh PowerPoint</Application>
  <PresentationFormat>On-screen Show (4:3)</PresentationFormat>
  <Paragraphs>87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Goudy Old Style</vt:lpstr>
      <vt:lpstr>Impact</vt:lpstr>
      <vt:lpstr>Rockwell</vt:lpstr>
      <vt:lpstr>Times New Roman</vt:lpstr>
      <vt:lpstr>Inkwell</vt:lpstr>
      <vt:lpstr> </vt:lpstr>
      <vt:lpstr>Commodification of Catherine  by Dr. Sloper and Morris Townsend</vt:lpstr>
      <vt:lpstr>Catherine’s commodification  and the bourgeois capitalist economy</vt:lpstr>
      <vt:lpstr>Catherine between two agents of patriarchy</vt:lpstr>
      <vt:lpstr>Misalliances and mercenary marriages:  the heiress and the fortune-hunter</vt:lpstr>
      <vt:lpstr>Misalliances and mercenary marriages cont.</vt:lpstr>
      <vt:lpstr>The stereotype of the American heiress</vt:lpstr>
      <vt:lpstr>Transatlantic marriages  and the stereotype of the American heiress</vt:lpstr>
      <vt:lpstr>Transatlantic marriages  and the stereotype of the American heiress cont.</vt:lpstr>
      <vt:lpstr>Transatlantic marriages  and the stereotype of the American heiress cont.</vt:lpstr>
      <vt:lpstr>Intersection of patriarchy  with classism</vt:lpstr>
      <vt:lpstr>Intersection of patriarchy  with classism cont.</vt:lpstr>
      <vt:lpstr>Intersection of patriarchy  with classism cont.</vt:lpstr>
      <vt:lpstr>Morris’s low value in the marriage market and the double-voice of WS</vt:lpstr>
      <vt:lpstr>The double-voice of WS cont.</vt:lpstr>
      <vt:lpstr>Patriarchal control through disinheritance</vt:lpstr>
      <vt:lpstr>Acts of ‘gender resistance’</vt:lpstr>
      <vt:lpstr>Catherine’s  first act of gender resistance</vt:lpstr>
      <vt:lpstr>Catherine’s second act of gender resistance</vt:lpstr>
      <vt:lpstr>Acts of gender resistance and secrecy</vt:lpstr>
      <vt:lpstr>Feminist forms of resistance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Nektaria Klapaki</dc:creator>
  <cp:lastModifiedBy>Microsoft Office User</cp:lastModifiedBy>
  <cp:revision>261</cp:revision>
  <dcterms:created xsi:type="dcterms:W3CDTF">2018-01-31T06:27:00Z</dcterms:created>
  <dcterms:modified xsi:type="dcterms:W3CDTF">2021-11-04T22:11:15Z</dcterms:modified>
</cp:coreProperties>
</file>