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1135" r:id="rId2"/>
    <p:sldId id="519" r:id="rId3"/>
    <p:sldId id="1109" r:id="rId4"/>
    <p:sldId id="1041" r:id="rId5"/>
    <p:sldId id="1077" r:id="rId6"/>
    <p:sldId id="1078" r:id="rId7"/>
    <p:sldId id="1079" r:id="rId8"/>
    <p:sldId id="1080" r:id="rId9"/>
    <p:sldId id="1083" r:id="rId10"/>
    <p:sldId id="1114" r:id="rId11"/>
    <p:sldId id="1137" r:id="rId12"/>
    <p:sldId id="1113" r:id="rId13"/>
    <p:sldId id="1134" r:id="rId14"/>
    <p:sldId id="1081" r:id="rId15"/>
    <p:sldId id="1082" r:id="rId16"/>
    <p:sldId id="1084" r:id="rId17"/>
    <p:sldId id="1085" r:id="rId18"/>
    <p:sldId id="1086" r:id="rId19"/>
    <p:sldId id="1110" r:id="rId20"/>
    <p:sldId id="1087" r:id="rId21"/>
    <p:sldId id="1089" r:id="rId22"/>
    <p:sldId id="1088" r:id="rId23"/>
    <p:sldId id="1115" r:id="rId24"/>
    <p:sldId id="1132" r:id="rId25"/>
    <p:sldId id="1116" r:id="rId26"/>
    <p:sldId id="1090" r:id="rId27"/>
    <p:sldId id="1091" r:id="rId28"/>
    <p:sldId id="1093" r:id="rId29"/>
    <p:sldId id="1094" r:id="rId30"/>
    <p:sldId id="1117" r:id="rId31"/>
    <p:sldId id="1118" r:id="rId32"/>
    <p:sldId id="1096" r:id="rId33"/>
    <p:sldId id="1119" r:id="rId34"/>
    <p:sldId id="1120" r:id="rId35"/>
    <p:sldId id="1121" r:id="rId36"/>
    <p:sldId id="1122" r:id="rId37"/>
    <p:sldId id="1123" r:id="rId38"/>
    <p:sldId id="1124" r:id="rId39"/>
    <p:sldId id="1125" r:id="rId40"/>
    <p:sldId id="1126" r:id="rId41"/>
    <p:sldId id="1127" r:id="rId42"/>
    <p:sldId id="1095" r:id="rId43"/>
    <p:sldId id="1097" r:id="rId44"/>
    <p:sldId id="1100" r:id="rId45"/>
    <p:sldId id="1101" r:id="rId46"/>
    <p:sldId id="1128" r:id="rId47"/>
    <p:sldId id="1129" r:id="rId48"/>
    <p:sldId id="1130" r:id="rId49"/>
    <p:sldId id="113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52">
          <p15:clr>
            <a:srgbClr val="A4A3A4"/>
          </p15:clr>
        </p15:guide>
        <p15:guide id="4" orient="horz" pos="336">
          <p15:clr>
            <a:srgbClr val="A4A3A4"/>
          </p15:clr>
        </p15:guide>
        <p15:guide id="5" orient="horz" pos="816">
          <p15:clr>
            <a:srgbClr val="A4A3A4"/>
          </p15:clr>
        </p15:guide>
        <p15:guide id="6" orient="horz" pos="1248">
          <p15:clr>
            <a:srgbClr val="A4A3A4"/>
          </p15:clr>
        </p15:guide>
        <p15:guide id="7" orient="horz" pos="4032">
          <p15:clr>
            <a:srgbClr val="A4A3A4"/>
          </p15:clr>
        </p15:guide>
        <p15:guide id="8" pos="2640">
          <p15:clr>
            <a:srgbClr val="A4A3A4"/>
          </p15:clr>
        </p15:guide>
        <p15:guide id="9" pos="288">
          <p15:clr>
            <a:srgbClr val="A4A3A4"/>
          </p15:clr>
        </p15:guide>
        <p15:guide id="10" pos="542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5" autoAdjust="0"/>
    <p:restoredTop sz="92906" autoAdjust="0"/>
  </p:normalViewPr>
  <p:slideViewPr>
    <p:cSldViewPr>
      <p:cViewPr varScale="1">
        <p:scale>
          <a:sx n="106" d="100"/>
          <a:sy n="106" d="100"/>
        </p:scale>
        <p:origin x="1362" y="108"/>
      </p:cViewPr>
      <p:guideLst>
        <p:guide orient="horz" pos="2160"/>
        <p:guide pos="2880"/>
        <p:guide orient="horz" pos="2352"/>
        <p:guide orient="horz" pos="336"/>
        <p:guide orient="horz" pos="816"/>
        <p:guide orient="horz" pos="1248"/>
        <p:guide orient="horz" pos="4032"/>
        <p:guide pos="2640"/>
        <p:guide pos="288"/>
        <p:guide pos="5424"/>
      </p:guideLst>
    </p:cSldViewPr>
  </p:slideViewPr>
  <p:outlineViewPr>
    <p:cViewPr>
      <p:scale>
        <a:sx n="33" d="100"/>
        <a:sy n="33" d="100"/>
      </p:scale>
      <p:origin x="0" y="847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5/21/2019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5/21/2019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33398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mn-lt"/>
                <a:ea typeface="Arial"/>
                <a:cs typeface="Arial"/>
                <a:sym typeface="Arial"/>
              </a:rPr>
              <a:t>Slide 2 is list of textbook LO numbers and statements</a:t>
            </a:r>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83710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mn-lt"/>
                <a:ea typeface="Arial"/>
                <a:cs typeface="Arial"/>
                <a:sym typeface="Arial"/>
              </a:rPr>
              <a:t>Slide 2 is list of textbook LO numbers and statements</a:t>
            </a:r>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83710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138377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532389" y="6378267"/>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2020, 2017, 2014 by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5/21/2019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165830498"/>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Text Placeholder 2"/>
          <p:cNvSpPr>
            <a:spLocks noGrp="1"/>
          </p:cNvSpPr>
          <p:nvPr>
            <p:ph type="body" sz="quarter" idx="16"/>
          </p:nvPr>
        </p:nvSpPr>
        <p:spPr>
          <a:xfrm>
            <a:off x="2362200" y="4038600"/>
            <a:ext cx="6400800" cy="25908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17326997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Tree>
    <p:extLst>
      <p:ext uri="{BB962C8B-B14F-4D97-AF65-F5344CB8AC3E}">
        <p14:creationId xmlns:p14="http://schemas.microsoft.com/office/powerpoint/2010/main" val="83305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5/21/2019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5/21/2019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5/21/2019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5/21/2019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532389" y="6378267"/>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2020, 2017, 2014 by Pearson Education, Inc. All Rights Reserved</a:t>
            </a:r>
          </a:p>
        </p:txBody>
      </p:sp>
      <p:pic>
        <p:nvPicPr>
          <p:cNvPr id="10" name="Picture 9" descr="Pearson 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4" r:id="rId14"/>
    <p:sldLayoutId id="2147483665" r:id="rId15"/>
    <p:sldLayoutId id="2147483666" r:id="rId16"/>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41" y="414348"/>
            <a:ext cx="8160259" cy="553998"/>
          </a:xfrm>
        </p:spPr>
        <p:txBody>
          <a:bodyPr wrap="square">
            <a:spAutoFit/>
          </a:bodyPr>
          <a:lstStyle/>
          <a:p>
            <a:r>
              <a:rPr lang="en-US" sz="3600" dirty="0">
                <a:latin typeface="+mj-lt"/>
              </a:rPr>
              <a:t>Auditing and Assurance Services</a:t>
            </a:r>
            <a:endParaRPr lang="en-IN" sz="3600" dirty="0">
              <a:latin typeface="+mj-lt"/>
            </a:endParaRPr>
          </a:p>
        </p:txBody>
      </p:sp>
      <p:sp>
        <p:nvSpPr>
          <p:cNvPr id="3" name="Text Placeholder 2"/>
          <p:cNvSpPr>
            <a:spLocks noGrp="1"/>
          </p:cNvSpPr>
          <p:nvPr>
            <p:ph type="body" sz="quarter" idx="13"/>
          </p:nvPr>
        </p:nvSpPr>
        <p:spPr>
          <a:xfrm>
            <a:off x="437627" y="1238773"/>
            <a:ext cx="8163448" cy="307777"/>
          </a:xfrm>
        </p:spPr>
        <p:txBody>
          <a:bodyPr wrap="square">
            <a:spAutoFit/>
          </a:bodyPr>
          <a:lstStyle/>
          <a:p>
            <a:r>
              <a:rPr lang="en-US" altLang="en-US" dirty="0"/>
              <a:t>Seventeenth Edition</a:t>
            </a:r>
            <a:endParaRPr lang="en-IN" dirty="0"/>
          </a:p>
        </p:txBody>
      </p:sp>
      <p:sp>
        <p:nvSpPr>
          <p:cNvPr id="4" name="Text Placeholder 3"/>
          <p:cNvSpPr>
            <a:spLocks noGrp="1"/>
          </p:cNvSpPr>
          <p:nvPr>
            <p:ph type="body" sz="quarter" idx="14"/>
          </p:nvPr>
        </p:nvSpPr>
        <p:spPr>
          <a:xfrm>
            <a:off x="5086350" y="2914707"/>
            <a:ext cx="3657600" cy="492443"/>
          </a:xfrm>
        </p:spPr>
        <p:txBody>
          <a:bodyPr>
            <a:spAutoFit/>
          </a:bodyPr>
          <a:lstStyle/>
          <a:p>
            <a:r>
              <a:rPr lang="en-US" sz="3200" dirty="0"/>
              <a:t>Chapter 10</a:t>
            </a:r>
          </a:p>
        </p:txBody>
      </p:sp>
      <p:sp>
        <p:nvSpPr>
          <p:cNvPr id="6" name="Text Placeholder 4"/>
          <p:cNvSpPr>
            <a:spLocks noGrp="1"/>
          </p:cNvSpPr>
          <p:nvPr>
            <p:ph type="body" sz="quarter" idx="16"/>
          </p:nvPr>
        </p:nvSpPr>
        <p:spPr>
          <a:xfrm>
            <a:off x="5114925" y="3679948"/>
            <a:ext cx="3657601" cy="615553"/>
          </a:xfrm>
        </p:spPr>
        <p:txBody>
          <a:bodyPr>
            <a:spAutoFit/>
          </a:bodyPr>
          <a:lstStyle/>
          <a:p>
            <a:pPr marL="0" indent="0">
              <a:buNone/>
            </a:pPr>
            <a:r>
              <a:rPr lang="en-US" altLang="en-US" sz="2000" dirty="0"/>
              <a:t>Assessing and Responding to Fraud Risks</a:t>
            </a:r>
          </a:p>
        </p:txBody>
      </p:sp>
      <p:pic>
        <p:nvPicPr>
          <p:cNvPr id="8" name="Picture 7" descr="Ornamental image">
            <a:extLst>
              <a:ext uri="{FF2B5EF4-FFF2-40B4-BE49-F238E27FC236}">
                <a16:creationId xmlns:a16="http://schemas.microsoft.com/office/drawing/2014/main" id="{89793A94-54A8-47ED-ABB9-B91A74D375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341" y="2121294"/>
            <a:ext cx="4373975" cy="2916751"/>
          </a:xfrm>
          <a:prstGeom prst="rect">
            <a:avLst/>
          </a:prstGeom>
        </p:spPr>
      </p:pic>
      <p:sp>
        <p:nvSpPr>
          <p:cNvPr id="5" name="Text Placeholder 5"/>
          <p:cNvSpPr>
            <a:spLocks noGrp="1"/>
          </p:cNvSpPr>
          <p:nvPr>
            <p:ph type="body" sz="quarter" idx="15"/>
          </p:nvPr>
        </p:nvSpPr>
        <p:spPr>
          <a:xfrm>
            <a:off x="1924041" y="6424160"/>
            <a:ext cx="6686947" cy="184666"/>
          </a:xfrm>
        </p:spPr>
        <p:txBody>
          <a:bodyPr>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2020, 2017, 2014 by Pearson Education, Inc. All Rights Reserved</a:t>
            </a:r>
          </a:p>
        </p:txBody>
      </p:sp>
    </p:spTree>
    <p:extLst>
      <p:ext uri="{BB962C8B-B14F-4D97-AF65-F5344CB8AC3E}">
        <p14:creationId xmlns:p14="http://schemas.microsoft.com/office/powerpoint/2010/main" val="2981497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150" y="424815"/>
            <a:ext cx="7943850" cy="984885"/>
          </a:xfrm>
        </p:spPr>
        <p:txBody>
          <a:bodyPr wrap="square">
            <a:spAutoFit/>
          </a:bodyPr>
          <a:lstStyle/>
          <a:p>
            <a:r>
              <a:rPr lang="en-IN" sz="3200" dirty="0">
                <a:latin typeface="+mj-lt"/>
                <a:cs typeface="Calibri" panose="020F0502020204030204" pitchFamily="34" charset="0"/>
              </a:rPr>
              <a:t>Table 10.1 Examples of Risk Factors for Fraudulent Financial Reporting</a:t>
            </a:r>
            <a:endParaRPr lang="en-US" sz="2400" dirty="0">
              <a:latin typeface="+mj-lt"/>
            </a:endParaRPr>
          </a:p>
        </p:txBody>
      </p:sp>
      <p:pic>
        <p:nvPicPr>
          <p:cNvPr id="1026" name="Picture 2" descr="The table lists the following data:&#10;Three Conditions of Fraud&#10;• Incentives/Pressures: Management or other employees have incentives or pressures to materially misstate financial statements.&#10;• Examples of Risk Factors&#10;• Financial stability or profitability is threatened by economic, industry, or entity operating conditions. Examples include significant declines in customer demand and increasing business failures in either the industry or overall economy.&#10;• Excessive pressure for management to meet debt repayment or other debt covenant requirements.&#10;• Management or the board of directors’ personal net worth is materially threatened by the entity’s financial performance.&#10;• Opportunities: Circumstances provide an opportunity for management or employees to misstate financial statements.&#10;• Examples of Risk Factors&#10;• Significant accounting estimates involve subjective judgments or uncertainties that are difficult to verify.&#10;• Ineffective board of director or audit committee oversight over financial reporting.&#10;• High turnover or ineffective accounting, internal audit, or information technology staff.&#10;• Deficient internal controls.&#10;• Complex business structure.&#10;• Significant related-party transactions.&#10;• Attitudes/Rationalization: An attitude, character, or set of ethical values exists that allows management or employees to intentionally commit a dishonest act, or they are in an environment that imposes sufficient pressure that causes them to rationalize committing a dishonest act.&#10;• Examples of Risk Factors&#10;• Inappropriate or ineffective communication and support of the entity’s values.&#10;• Known history of violations of securities laws or other laws and regulations.&#10;• Management’s practice of making overly aggressive or unrealistic forecasts to analysts, creditors, and other third part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610" y="1752600"/>
            <a:ext cx="8200450" cy="435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086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28625"/>
            <a:ext cx="7772400" cy="984885"/>
          </a:xfrm>
        </p:spPr>
        <p:txBody>
          <a:bodyPr>
            <a:spAutoFit/>
          </a:bodyPr>
          <a:lstStyle/>
          <a:p>
            <a:r>
              <a:rPr lang="en-IN" sz="3200" dirty="0">
                <a:latin typeface="+mj-lt"/>
              </a:rPr>
              <a:t>Figure 10.2 Most Commonly Cited Fraud Risk Conditions</a:t>
            </a:r>
          </a:p>
        </p:txBody>
      </p:sp>
      <p:pic>
        <p:nvPicPr>
          <p:cNvPr id="5" name="Picture 2" descr="The data depicted is as follows:&#10;Incentives or Pressures:&#10;• To seek personal financial gain and greed: 27 percent&#10;• “Because I can” or Eager: 13 percent&#10;• Driven by organizational culture: 12 percent&#10;Opportunities:&#10;• Due to weak internal controls: 61 percent&#10;• Reckless dishonesty regardless of controls: 21 percent&#10;• By colluding with others to circumvent existing controls: 11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469" y="1642637"/>
            <a:ext cx="5086581" cy="327899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3"/>
          </p:nvPr>
        </p:nvSpPr>
        <p:spPr>
          <a:xfrm>
            <a:off x="447674" y="5419725"/>
            <a:ext cx="8146081" cy="184666"/>
          </a:xfrm>
        </p:spPr>
        <p:txBody>
          <a:bodyPr wrap="square">
            <a:spAutoFit/>
          </a:bodyPr>
          <a:lstStyle/>
          <a:p>
            <a:pPr marL="0" indent="0">
              <a:buNone/>
            </a:pPr>
            <a:r>
              <a:rPr lang="en-IN" sz="1200" i="1" dirty="0"/>
              <a:t>Source: Global Profiles of the Fraudster</a:t>
            </a:r>
            <a:r>
              <a:rPr lang="en-IN" sz="1200" dirty="0"/>
              <a:t>, KPMG, 2016.</a:t>
            </a:r>
          </a:p>
        </p:txBody>
      </p:sp>
    </p:spTree>
    <p:extLst>
      <p:ext uri="{BB962C8B-B14F-4D97-AF65-F5344CB8AC3E}">
        <p14:creationId xmlns:p14="http://schemas.microsoft.com/office/powerpoint/2010/main" val="403185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a:spAutoFit/>
          </a:bodyPr>
          <a:lstStyle/>
          <a:p>
            <a:r>
              <a:rPr lang="en-US" sz="3200" dirty="0">
                <a:latin typeface="+mj-lt"/>
              </a:rPr>
              <a:t>Figure 10.3 Characteristics of Fraud Perpetrators</a:t>
            </a:r>
          </a:p>
        </p:txBody>
      </p:sp>
      <p:pic>
        <p:nvPicPr>
          <p:cNvPr id="2050" name="Picture 2" descr="The table shows the following data:&#10;• Age of Fraudster (in years) &#10;• 36 to 45: 37 percent&#10;• 46 to 55: 31 &#10;• Other: 32 percent &#10;• Time at Organization&#10;• 0 to 4 years: 21 percent&#10;• 4 to 6 years: 14 percent&#10;• Over 6 years: 38 percent&#10;• Unknown: 27 percent&#10;• Rank in organization &#10;• Senior management: 31 percent&#10;• Management: 32 percent&#10;• Other: 37 percent&#10;• Gender &#10;• Male: 79 percent&#10;• Female: 17 percent&#10;• Unknown 4 percent&#10;• Employed by organization defrauded: 86 percent&#10;• Fraud committed:&#10;• In collusion with others: 62 percent&#10;• Acting alone: 38 percent&#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231" y="1943100"/>
            <a:ext cx="8111195" cy="230193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5895201"/>
            <a:ext cx="8142226" cy="276999"/>
          </a:xfrm>
        </p:spPr>
        <p:txBody>
          <a:bodyPr wrap="square">
            <a:spAutoFit/>
          </a:bodyPr>
          <a:lstStyle/>
          <a:p>
            <a:pPr marL="0" indent="0">
              <a:buNone/>
            </a:pPr>
            <a:r>
              <a:rPr lang="en-IN" sz="1800" i="1" dirty="0"/>
              <a:t>Source</a:t>
            </a:r>
            <a:r>
              <a:rPr lang="en-IN" sz="1800" dirty="0"/>
              <a:t>: </a:t>
            </a:r>
            <a:r>
              <a:rPr lang="en-IN" sz="1800" i="1" dirty="0"/>
              <a:t>Global Profiles of the Fraudster</a:t>
            </a:r>
            <a:r>
              <a:rPr lang="en-IN" sz="1800" dirty="0"/>
              <a:t>, KPMG, 2016.</a:t>
            </a:r>
            <a:endParaRPr lang="en-US" sz="1800" dirty="0"/>
          </a:p>
        </p:txBody>
      </p:sp>
    </p:spTree>
    <p:extLst>
      <p:ext uri="{BB962C8B-B14F-4D97-AF65-F5344CB8AC3E}">
        <p14:creationId xmlns:p14="http://schemas.microsoft.com/office/powerpoint/2010/main" val="3874755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150" y="424815"/>
            <a:ext cx="8020050" cy="984885"/>
          </a:xfrm>
        </p:spPr>
        <p:txBody>
          <a:bodyPr wrap="square">
            <a:spAutoFit/>
          </a:bodyPr>
          <a:lstStyle/>
          <a:p>
            <a:r>
              <a:rPr lang="en-US" sz="3200" dirty="0">
                <a:latin typeface="+mj-lt"/>
                <a:cs typeface="Calibri" panose="020F0502020204030204" pitchFamily="34" charset="0"/>
              </a:rPr>
              <a:t>Table 10.2 Examples of Risk Factors for Misappropriation of Assets</a:t>
            </a:r>
            <a:endParaRPr lang="en-US" sz="3200" dirty="0">
              <a:latin typeface="+mj-lt"/>
            </a:endParaRPr>
          </a:p>
        </p:txBody>
      </p:sp>
      <p:pic>
        <p:nvPicPr>
          <p:cNvPr id="3074" name="Picture 2" descr="The table lists the following data:&#10;Three Conditions of Fraud&#10;• Incentives/Pressures: Management or other employees have incentives or pressures to materially misstate financial statements.&#10;• Examples of Risk Factors&#10;• Financial stability or profitability is threatened by economic, industry, or entity operating conditions. Examples include significant declines in customer demand and increasing business failures in either the industry or overall economy.&#10;• Excessive pressure for management to meet debt repayment or other debt covenant requirements.&#10;• Management or the board of directors’ personal net worth is materially threatened by the entity’s financial performance.&#10;• Opportunities: Circumstances provide an opportunity for management or employees to misstate financial statements.&#10;• Examples of Risk Factors&#10;• Significant accounting estimates involve subjective judgments or uncertainties that are difficult to verify.&#10;• Ineffective board of director or audit committee oversight over financial reporting.&#10;• High turnover or ineffective accounting, internal audit, or information technology staff.&#10;• Deficient internal controls.&#10;• Complex business structure.&#10;• Significant related-party transactions.&#10;• Attitudes/Rationalization: An attitude, character, or set of ethical values exists that allows management or employees to intentionally commit a dishonest act, or they are in an environment that imposes sufficient pressure that causes them to rationalize committing a dishonest act.&#10;• Examples of Risk Factors&#10;• Inappropriate or ineffective communication and support of the entity’s values.&#10;• Known history of violations of securities laws or other laws and regulations.&#10;• Management’s practice of making overly aggressive or unrealistic forecasts to analysts, creditors, and other third part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036" y="1676400"/>
            <a:ext cx="8111195" cy="431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640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54" y="416506"/>
            <a:ext cx="8153400" cy="553998"/>
          </a:xfrm>
        </p:spPr>
        <p:txBody>
          <a:bodyPr wrap="square">
            <a:spAutoFit/>
          </a:bodyPr>
          <a:lstStyle/>
          <a:p>
            <a:r>
              <a:rPr lang="en-US" sz="3600" dirty="0">
                <a:latin typeface="+mj-lt"/>
              </a:rPr>
              <a:t>Let’s Discuss </a:t>
            </a:r>
            <a:r>
              <a:rPr lang="en-US" sz="2800" dirty="0">
                <a:latin typeface="+mj-lt"/>
              </a:rPr>
              <a:t>(1 of 6)</a:t>
            </a:r>
            <a:endParaRPr lang="en-US" sz="3600" dirty="0">
              <a:latin typeface="+mj-lt"/>
            </a:endParaRPr>
          </a:p>
        </p:txBody>
      </p:sp>
      <p:sp>
        <p:nvSpPr>
          <p:cNvPr id="3" name="Content Placeholder 2"/>
          <p:cNvSpPr>
            <a:spLocks noGrp="1"/>
          </p:cNvSpPr>
          <p:nvPr>
            <p:ph idx="1"/>
          </p:nvPr>
        </p:nvSpPr>
        <p:spPr>
          <a:xfrm>
            <a:off x="437104" y="1220725"/>
            <a:ext cx="8153400" cy="3339376"/>
          </a:xfrm>
        </p:spPr>
        <p:txBody>
          <a:bodyPr wrap="square">
            <a:spAutoFit/>
          </a:bodyPr>
          <a:lstStyle/>
          <a:p>
            <a:r>
              <a:rPr lang="en-US" sz="2400" dirty="0">
                <a:latin typeface="Arial (body)"/>
                <a:cs typeface="Calibri" panose="020F0502020204030204" pitchFamily="34" charset="0"/>
              </a:rPr>
              <a:t>What are the three conditions of fraud often referred to as “the fraud triangle”?</a:t>
            </a:r>
          </a:p>
          <a:p>
            <a:r>
              <a:rPr lang="en-US" sz="2400" dirty="0">
                <a:latin typeface="Arial (body)"/>
                <a:cs typeface="Calibri" panose="020F0502020204030204" pitchFamily="34" charset="0"/>
              </a:rPr>
              <a:t>Define misappropriation of assets and give two examples of misappropriation of assets.</a:t>
            </a:r>
          </a:p>
          <a:p>
            <a:r>
              <a:rPr lang="en-US" sz="2400" dirty="0">
                <a:latin typeface="Arial (body)"/>
                <a:cs typeface="Calibri" panose="020F0502020204030204" pitchFamily="34" charset="0"/>
              </a:rPr>
              <a:t>Give examples of risk factors for fraudulent financial reporting for each of the three fraud conditions: incentives/pressures, opportunities, and attitudes/rationalization.</a:t>
            </a:r>
          </a:p>
        </p:txBody>
      </p:sp>
    </p:spTree>
    <p:extLst>
      <p:ext uri="{BB962C8B-B14F-4D97-AF65-F5344CB8AC3E}">
        <p14:creationId xmlns:p14="http://schemas.microsoft.com/office/powerpoint/2010/main" val="3871926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54" y="416506"/>
            <a:ext cx="8153400" cy="553998"/>
          </a:xfrm>
        </p:spPr>
        <p:txBody>
          <a:bodyPr wrap="square">
            <a:spAutoFit/>
          </a:bodyPr>
          <a:lstStyle/>
          <a:p>
            <a:r>
              <a:rPr lang="en-US" sz="3600" dirty="0">
                <a:latin typeface="+mj-lt"/>
              </a:rPr>
              <a:t>Learning Objective 10.3</a:t>
            </a:r>
          </a:p>
        </p:txBody>
      </p:sp>
      <p:sp>
        <p:nvSpPr>
          <p:cNvPr id="3" name="Content Placeholder 2"/>
          <p:cNvSpPr>
            <a:spLocks noGrp="1"/>
          </p:cNvSpPr>
          <p:nvPr>
            <p:ph idx="1"/>
          </p:nvPr>
        </p:nvSpPr>
        <p:spPr>
          <a:xfrm>
            <a:off x="437104" y="1220725"/>
            <a:ext cx="8153400" cy="738664"/>
          </a:xfrm>
        </p:spPr>
        <p:txBody>
          <a:bodyPr wrap="square">
            <a:spAutoFit/>
          </a:bodyPr>
          <a:lstStyle/>
          <a:p>
            <a:pPr marL="0" indent="0">
              <a:buNone/>
            </a:pPr>
            <a:r>
              <a:rPr lang="en-US" sz="2400" dirty="0">
                <a:latin typeface="Arial (body)"/>
                <a:cs typeface="Calibri" panose="020F0502020204030204" pitchFamily="34" charset="0"/>
              </a:rPr>
              <a:t>Understand the auditor’s responsibility for assessing the risk of fraud and detecting material misstatements due to fraud</a:t>
            </a:r>
            <a:endParaRPr lang="en-US" sz="2400" dirty="0">
              <a:latin typeface="Arial (body)"/>
            </a:endParaRPr>
          </a:p>
        </p:txBody>
      </p:sp>
    </p:spTree>
    <p:extLst>
      <p:ext uri="{BB962C8B-B14F-4D97-AF65-F5344CB8AC3E}">
        <p14:creationId xmlns:p14="http://schemas.microsoft.com/office/powerpoint/2010/main" val="3629037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04" y="416506"/>
            <a:ext cx="8153400" cy="553998"/>
          </a:xfrm>
        </p:spPr>
        <p:txBody>
          <a:bodyPr wrap="square">
            <a:spAutoFit/>
          </a:bodyPr>
          <a:lstStyle/>
          <a:p>
            <a:r>
              <a:rPr lang="en-US" sz="3600" dirty="0">
                <a:latin typeface="+mj-lt"/>
              </a:rPr>
              <a:t>Assessing the Risk of Fraud</a:t>
            </a:r>
          </a:p>
        </p:txBody>
      </p:sp>
      <p:sp>
        <p:nvSpPr>
          <p:cNvPr id="3" name="Content Placeholder 2"/>
          <p:cNvSpPr>
            <a:spLocks noGrp="1"/>
          </p:cNvSpPr>
          <p:nvPr>
            <p:ph idx="1"/>
          </p:nvPr>
        </p:nvSpPr>
        <p:spPr>
          <a:xfrm>
            <a:off x="437104" y="1220725"/>
            <a:ext cx="8153400" cy="2931572"/>
          </a:xfrm>
        </p:spPr>
        <p:txBody>
          <a:bodyPr wrap="square">
            <a:spAutoFit/>
          </a:bodyPr>
          <a:lstStyle/>
          <a:p>
            <a:r>
              <a:rPr lang="en-US" sz="2400" dirty="0">
                <a:latin typeface="Arial (body)"/>
                <a:cs typeface="Calibri" panose="020F0502020204030204" pitchFamily="34" charset="0"/>
              </a:rPr>
              <a:t>Auditing standards require the auditor to assess the risk of material misstatement due to fraud</a:t>
            </a:r>
          </a:p>
          <a:p>
            <a:r>
              <a:rPr lang="en-US" sz="2400" b="1" dirty="0">
                <a:latin typeface="Arial (body)"/>
                <a:cs typeface="Calibri" panose="020F0502020204030204" pitchFamily="34" charset="0"/>
              </a:rPr>
              <a:t>As auditors consider a broad set of information, including fraud risk factors, they must maintain a level of professional skepticism, which consists of:</a:t>
            </a:r>
          </a:p>
          <a:p>
            <a:pPr lvl="1" indent="-256032"/>
            <a:r>
              <a:rPr lang="en-US" sz="2400" dirty="0">
                <a:latin typeface="Arial (body)"/>
                <a:cs typeface="Calibri" panose="020F0502020204030204" pitchFamily="34" charset="0"/>
              </a:rPr>
              <a:t>Questioning mind</a:t>
            </a:r>
          </a:p>
          <a:p>
            <a:pPr lvl="1" indent="-256032"/>
            <a:r>
              <a:rPr lang="en-US" sz="2400" dirty="0">
                <a:latin typeface="Arial (body)"/>
                <a:cs typeface="Calibri" panose="020F0502020204030204" pitchFamily="34" charset="0"/>
              </a:rPr>
              <a:t>Critical evaluation of audit evidence</a:t>
            </a:r>
          </a:p>
        </p:txBody>
      </p:sp>
    </p:spTree>
    <p:extLst>
      <p:ext uri="{BB962C8B-B14F-4D97-AF65-F5344CB8AC3E}">
        <p14:creationId xmlns:p14="http://schemas.microsoft.com/office/powerpoint/2010/main" val="37586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79" y="414958"/>
            <a:ext cx="8153400" cy="1107996"/>
          </a:xfrm>
        </p:spPr>
        <p:txBody>
          <a:bodyPr wrap="square">
            <a:spAutoFit/>
          </a:bodyPr>
          <a:lstStyle/>
          <a:p>
            <a:r>
              <a:rPr lang="en-US" sz="3600" dirty="0">
                <a:latin typeface="+mj-lt"/>
              </a:rPr>
              <a:t>Sources of Information to Assess Fraud Risk</a:t>
            </a:r>
          </a:p>
        </p:txBody>
      </p:sp>
      <p:sp>
        <p:nvSpPr>
          <p:cNvPr id="3" name="Content Placeholder 2"/>
          <p:cNvSpPr>
            <a:spLocks noGrp="1"/>
          </p:cNvSpPr>
          <p:nvPr>
            <p:ph idx="1"/>
          </p:nvPr>
        </p:nvSpPr>
        <p:spPr>
          <a:xfrm>
            <a:off x="437104" y="1906525"/>
            <a:ext cx="8153400" cy="2970044"/>
          </a:xfrm>
        </p:spPr>
        <p:txBody>
          <a:bodyPr wrap="square">
            <a:spAutoFit/>
          </a:bodyPr>
          <a:lstStyle/>
          <a:p>
            <a:r>
              <a:rPr lang="en-US" sz="2400" b="1" dirty="0">
                <a:latin typeface="Arial (body)"/>
                <a:cs typeface="Calibri" panose="020F0502020204030204" pitchFamily="34" charset="0"/>
              </a:rPr>
              <a:t>There are five sources of information that help auditors to assess fraud risks:</a:t>
            </a:r>
          </a:p>
          <a:p>
            <a:pPr lvl="1" indent="-256032"/>
            <a:r>
              <a:rPr lang="en-US" sz="2400" dirty="0">
                <a:latin typeface="Arial (body)"/>
                <a:cs typeface="Calibri" panose="020F0502020204030204" pitchFamily="34" charset="0"/>
              </a:rPr>
              <a:t>Communications among audit team</a:t>
            </a:r>
          </a:p>
          <a:p>
            <a:pPr lvl="1" indent="-256032"/>
            <a:r>
              <a:rPr lang="en-US" sz="2400" dirty="0">
                <a:latin typeface="Arial (body)"/>
                <a:cs typeface="Calibri" panose="020F0502020204030204" pitchFamily="34" charset="0"/>
              </a:rPr>
              <a:t>Inquiries of management</a:t>
            </a:r>
          </a:p>
          <a:p>
            <a:pPr lvl="1" indent="-256032"/>
            <a:r>
              <a:rPr lang="en-US" sz="2400" dirty="0">
                <a:latin typeface="Arial (body)"/>
                <a:cs typeface="Calibri" panose="020F0502020204030204" pitchFamily="34" charset="0"/>
              </a:rPr>
              <a:t>Risk factors</a:t>
            </a:r>
          </a:p>
          <a:p>
            <a:pPr lvl="1" indent="-256032"/>
            <a:r>
              <a:rPr lang="en-US" sz="2400" dirty="0">
                <a:latin typeface="Arial (body)"/>
                <a:cs typeface="Calibri" panose="020F0502020204030204" pitchFamily="34" charset="0"/>
              </a:rPr>
              <a:t>Analytical procedures</a:t>
            </a:r>
          </a:p>
          <a:p>
            <a:pPr lvl="1" indent="-256032"/>
            <a:r>
              <a:rPr lang="en-US" sz="2400" dirty="0">
                <a:latin typeface="Arial (body)"/>
                <a:cs typeface="Calibri" panose="020F0502020204030204" pitchFamily="34" charset="0"/>
              </a:rPr>
              <a:t>Other information</a:t>
            </a:r>
          </a:p>
        </p:txBody>
      </p:sp>
    </p:spTree>
    <p:extLst>
      <p:ext uri="{BB962C8B-B14F-4D97-AF65-F5344CB8AC3E}">
        <p14:creationId xmlns:p14="http://schemas.microsoft.com/office/powerpoint/2010/main" val="3047837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193" y="405433"/>
            <a:ext cx="8181407" cy="1107996"/>
          </a:xfrm>
        </p:spPr>
        <p:txBody>
          <a:bodyPr wrap="square">
            <a:spAutoFit/>
          </a:bodyPr>
          <a:lstStyle/>
          <a:p>
            <a:r>
              <a:rPr lang="en-US" sz="3600" dirty="0">
                <a:latin typeface="+mj-lt"/>
              </a:rPr>
              <a:t>Identified Risks of Material Misstatement Due to Fraud</a:t>
            </a:r>
          </a:p>
        </p:txBody>
      </p:sp>
      <p:sp>
        <p:nvSpPr>
          <p:cNvPr id="3" name="Content Placeholder 2"/>
          <p:cNvSpPr>
            <a:spLocks noGrp="1"/>
          </p:cNvSpPr>
          <p:nvPr>
            <p:ph idx="1"/>
          </p:nvPr>
        </p:nvSpPr>
        <p:spPr>
          <a:xfrm>
            <a:off x="437104" y="1906525"/>
            <a:ext cx="8153400" cy="2408352"/>
          </a:xfrm>
        </p:spPr>
        <p:txBody>
          <a:bodyPr wrap="square">
            <a:spAutoFit/>
          </a:bodyPr>
          <a:lstStyle/>
          <a:p>
            <a:r>
              <a:rPr lang="en-US" sz="2400" dirty="0">
                <a:latin typeface="Arial (body)"/>
                <a:cs typeface="Calibri" panose="020F0502020204030204" pitchFamily="34" charset="0"/>
              </a:rPr>
              <a:t>Auditors evaluate all the sources of information gathered to assess the risk of material misstatement due to fraud as part of audit planning</a:t>
            </a:r>
          </a:p>
          <a:p>
            <a:r>
              <a:rPr lang="en-US" sz="2400" dirty="0">
                <a:latin typeface="Arial (body)"/>
                <a:cs typeface="Calibri" panose="020F0502020204030204" pitchFamily="34" charset="0"/>
              </a:rPr>
              <a:t>While the assessment of fraud is conducted as part of audit planning, the auditor’s assessment of fraud risk should be ongoing throughout the audit</a:t>
            </a:r>
          </a:p>
        </p:txBody>
      </p:sp>
    </p:spTree>
    <p:extLst>
      <p:ext uri="{BB962C8B-B14F-4D97-AF65-F5344CB8AC3E}">
        <p14:creationId xmlns:p14="http://schemas.microsoft.com/office/powerpoint/2010/main" val="373235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406479"/>
            <a:ext cx="8039100" cy="1107996"/>
          </a:xfrm>
        </p:spPr>
        <p:txBody>
          <a:bodyPr wrap="square">
            <a:spAutoFit/>
          </a:bodyPr>
          <a:lstStyle/>
          <a:p>
            <a:r>
              <a:rPr lang="en-US" sz="3600" dirty="0">
                <a:latin typeface="+mj-lt"/>
              </a:rPr>
              <a:t>Figure 10.4 Sources of Information Gathered to Assess Fraud Risks</a:t>
            </a:r>
          </a:p>
        </p:txBody>
      </p:sp>
      <p:pic>
        <p:nvPicPr>
          <p:cNvPr id="3074" name="Picture 2" descr="A diagram shows five sources of information gathered to assess fraud risks going inside a cone and “identified risks of material misstatements due to fraud coming” out of the c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751" y="1693736"/>
            <a:ext cx="6876876" cy="4661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962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31" y="416789"/>
            <a:ext cx="8153400" cy="553998"/>
          </a:xfrm>
        </p:spPr>
        <p:txBody>
          <a:bodyPr wrap="square">
            <a:spAutoFit/>
          </a:bodyPr>
          <a:lstStyle/>
          <a:p>
            <a:r>
              <a:rPr lang="en-US" altLang="en-US" sz="3600" dirty="0">
                <a:latin typeface="+mj-lt"/>
                <a:ea typeface="ＭＳ Ｐゴシック" panose="020B0600070205080204" pitchFamily="34" charset="-128"/>
              </a:rPr>
              <a:t>Learning Objectives </a:t>
            </a:r>
            <a:r>
              <a:rPr lang="en-US" altLang="en-US" sz="2800" dirty="0">
                <a:latin typeface="+mj-lt"/>
                <a:ea typeface="ＭＳ Ｐゴシック" panose="020B0600070205080204" pitchFamily="34" charset="-128"/>
              </a:rPr>
              <a:t>(1 of 2)</a:t>
            </a:r>
            <a:endParaRPr lang="en-US" sz="3600" b="0" dirty="0">
              <a:latin typeface="+mj-lt"/>
            </a:endParaRPr>
          </a:p>
        </p:txBody>
      </p:sp>
      <p:sp>
        <p:nvSpPr>
          <p:cNvPr id="5" name="Content Placeholder 2"/>
          <p:cNvSpPr>
            <a:spLocks noGrp="1"/>
          </p:cNvSpPr>
          <p:nvPr>
            <p:ph idx="1"/>
          </p:nvPr>
        </p:nvSpPr>
        <p:spPr>
          <a:xfrm>
            <a:off x="428625" y="1219200"/>
            <a:ext cx="8162925" cy="3901068"/>
          </a:xfrm>
        </p:spPr>
        <p:txBody>
          <a:bodyPr wrap="square">
            <a:spAutoFit/>
          </a:bodyPr>
          <a:lstStyle/>
          <a:p>
            <a:pPr marL="720000" indent="-720000">
              <a:buNone/>
              <a:defRPr/>
            </a:pPr>
            <a:r>
              <a:rPr lang="en-US" altLang="en-US" sz="2400" b="1" dirty="0">
                <a:solidFill>
                  <a:srgbClr val="007FA3"/>
                </a:solidFill>
                <a:ea typeface="ヒラギノ角ゴ Pro W3" charset="-128"/>
              </a:rPr>
              <a:t>10.1</a:t>
            </a:r>
            <a:r>
              <a:rPr lang="en-US" altLang="en-US" sz="2400" dirty="0">
                <a:ea typeface="ヒラギノ角ゴ Pro W3" charset="-128"/>
              </a:rPr>
              <a:t> Define fraud and distinguish between fraudulent financial reporting and misappropriation of assets </a:t>
            </a:r>
          </a:p>
          <a:p>
            <a:pPr marL="720000" indent="-720000">
              <a:buNone/>
              <a:defRPr/>
            </a:pPr>
            <a:r>
              <a:rPr lang="en-US" altLang="en-US" sz="2400" b="1" dirty="0">
                <a:solidFill>
                  <a:srgbClr val="007FA3"/>
                </a:solidFill>
                <a:ea typeface="ヒラギノ角ゴ Pro W3" charset="-128"/>
              </a:rPr>
              <a:t>10.2</a:t>
            </a:r>
            <a:r>
              <a:rPr lang="en-US" altLang="en-US" sz="2400" dirty="0">
                <a:ea typeface="ヒラギノ角ゴ Pro W3" charset="-128"/>
              </a:rPr>
              <a:t> Describe the fraud triangle and identify conditions for fraud</a:t>
            </a:r>
          </a:p>
          <a:p>
            <a:pPr marL="720000" indent="-720000">
              <a:buNone/>
              <a:defRPr/>
            </a:pPr>
            <a:r>
              <a:rPr lang="en-US" altLang="en-US" sz="2400" b="1" dirty="0">
                <a:solidFill>
                  <a:srgbClr val="007FA3"/>
                </a:solidFill>
                <a:ea typeface="ヒラギノ角ゴ Pro W3" charset="-128"/>
              </a:rPr>
              <a:t>10.3</a:t>
            </a:r>
            <a:r>
              <a:rPr lang="en-US" altLang="en-US" sz="2400" dirty="0">
                <a:ea typeface="ヒラギノ角ゴ Pro W3" charset="-128"/>
              </a:rPr>
              <a:t> Understand the auditor’s responsibility for assessing the risk of fraud and detecting material misstatements due to fraud</a:t>
            </a:r>
          </a:p>
          <a:p>
            <a:pPr marL="720000" indent="-720000">
              <a:buNone/>
              <a:defRPr/>
            </a:pPr>
            <a:r>
              <a:rPr lang="en-US" altLang="en-US" sz="2400" b="1" dirty="0">
                <a:solidFill>
                  <a:srgbClr val="007FA3"/>
                </a:solidFill>
                <a:ea typeface="ヒラギノ角ゴ Pro W3" charset="-128"/>
              </a:rPr>
              <a:t>10.4</a:t>
            </a:r>
            <a:r>
              <a:rPr lang="en-US" altLang="en-US" sz="2400" dirty="0">
                <a:ea typeface="ヒラギノ角ゴ Pro W3" charset="-128"/>
              </a:rPr>
              <a:t> Identify corporate governance and other control environment factors that reduce fraud risks</a:t>
            </a:r>
          </a:p>
        </p:txBody>
      </p:sp>
    </p:spTree>
    <p:extLst>
      <p:ext uri="{BB962C8B-B14F-4D97-AF65-F5344CB8AC3E}">
        <p14:creationId xmlns:p14="http://schemas.microsoft.com/office/powerpoint/2010/main" val="323811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54" y="411743"/>
            <a:ext cx="8153400" cy="553998"/>
          </a:xfrm>
        </p:spPr>
        <p:txBody>
          <a:bodyPr wrap="square">
            <a:spAutoFit/>
          </a:bodyPr>
          <a:lstStyle/>
          <a:p>
            <a:r>
              <a:rPr lang="en-US" sz="3600" dirty="0">
                <a:latin typeface="+mj-lt"/>
              </a:rPr>
              <a:t>Learning Objective 10.4</a:t>
            </a:r>
          </a:p>
        </p:txBody>
      </p:sp>
      <p:sp>
        <p:nvSpPr>
          <p:cNvPr id="3" name="Content Placeholder 2"/>
          <p:cNvSpPr>
            <a:spLocks noGrp="1"/>
          </p:cNvSpPr>
          <p:nvPr>
            <p:ph idx="1"/>
          </p:nvPr>
        </p:nvSpPr>
        <p:spPr>
          <a:xfrm>
            <a:off x="437104" y="1220725"/>
            <a:ext cx="8153400" cy="738664"/>
          </a:xfrm>
        </p:spPr>
        <p:txBody>
          <a:bodyPr wrap="square">
            <a:spAutoFit/>
          </a:bodyPr>
          <a:lstStyle/>
          <a:p>
            <a:pPr marL="0" indent="0">
              <a:buNone/>
            </a:pPr>
            <a:r>
              <a:rPr lang="en-US" sz="2400" dirty="0">
                <a:latin typeface="Arial (body)"/>
                <a:cs typeface="Calibri" panose="020F0502020204030204" pitchFamily="34" charset="0"/>
              </a:rPr>
              <a:t>Identify corporate governance and other control environment factors that reduce fraud risks</a:t>
            </a:r>
          </a:p>
        </p:txBody>
      </p:sp>
    </p:spTree>
    <p:extLst>
      <p:ext uri="{BB962C8B-B14F-4D97-AF65-F5344CB8AC3E}">
        <p14:creationId xmlns:p14="http://schemas.microsoft.com/office/powerpoint/2010/main" val="3687502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04" y="414958"/>
            <a:ext cx="8153400" cy="1107996"/>
          </a:xfrm>
        </p:spPr>
        <p:txBody>
          <a:bodyPr wrap="square">
            <a:spAutoFit/>
          </a:bodyPr>
          <a:lstStyle/>
          <a:p>
            <a:r>
              <a:rPr lang="en-US" sz="3600" dirty="0">
                <a:latin typeface="+mj-lt"/>
                <a:cs typeface="Calibri" panose="020F0502020204030204" pitchFamily="34" charset="0"/>
              </a:rPr>
              <a:t>Corporate Governance Oversight to Reduce Fraud Risk </a:t>
            </a:r>
            <a:r>
              <a:rPr lang="en-US" sz="2800" dirty="0">
                <a:latin typeface="+mj-lt"/>
                <a:cs typeface="Calibri" panose="020F0502020204030204" pitchFamily="34" charset="0"/>
              </a:rPr>
              <a:t>(1 of 2)</a:t>
            </a:r>
            <a:endParaRPr lang="en-US" sz="3600" dirty="0">
              <a:latin typeface="+mj-lt"/>
            </a:endParaRPr>
          </a:p>
        </p:txBody>
      </p:sp>
      <p:sp>
        <p:nvSpPr>
          <p:cNvPr id="3" name="Content Placeholder 2"/>
          <p:cNvSpPr>
            <a:spLocks noGrp="1"/>
          </p:cNvSpPr>
          <p:nvPr>
            <p:ph idx="1"/>
          </p:nvPr>
        </p:nvSpPr>
        <p:spPr>
          <a:xfrm>
            <a:off x="437104" y="1906525"/>
            <a:ext cx="8153400" cy="2893100"/>
          </a:xfrm>
        </p:spPr>
        <p:txBody>
          <a:bodyPr wrap="square">
            <a:spAutoFit/>
          </a:bodyPr>
          <a:lstStyle/>
          <a:p>
            <a:r>
              <a:rPr lang="en-US" sz="2400" b="1" dirty="0">
                <a:latin typeface="Arial (body)"/>
                <a:cs typeface="Calibri" panose="020F0502020204030204" pitchFamily="34" charset="0"/>
              </a:rPr>
              <a:t>Management is responsible for implementing corporate governance and control procedures to:</a:t>
            </a:r>
          </a:p>
          <a:p>
            <a:pPr lvl="1" indent="-256032"/>
            <a:r>
              <a:rPr lang="en-US" sz="2400" dirty="0">
                <a:latin typeface="Arial (body)"/>
                <a:cs typeface="Calibri" panose="020F0502020204030204" pitchFamily="34" charset="0"/>
              </a:rPr>
              <a:t>Minimize the risk of fraud, which can be reduced through a combination of </a:t>
            </a:r>
          </a:p>
          <a:p>
            <a:pPr lvl="2" indent="-256032"/>
            <a:r>
              <a:rPr lang="en-US" sz="2400" dirty="0">
                <a:latin typeface="Arial (body)"/>
                <a:cs typeface="Calibri" panose="020F0502020204030204" pitchFamily="34" charset="0"/>
              </a:rPr>
              <a:t>Prevention</a:t>
            </a:r>
          </a:p>
          <a:p>
            <a:pPr lvl="2" indent="-256032"/>
            <a:r>
              <a:rPr lang="en-US" sz="2400" dirty="0">
                <a:latin typeface="Arial (body)"/>
                <a:cs typeface="Calibri" panose="020F0502020204030204" pitchFamily="34" charset="0"/>
              </a:rPr>
              <a:t>Deterrence</a:t>
            </a:r>
          </a:p>
          <a:p>
            <a:pPr lvl="2" indent="-256032"/>
            <a:r>
              <a:rPr lang="en-US" sz="2400" dirty="0">
                <a:latin typeface="Arial (body)"/>
                <a:cs typeface="Calibri" panose="020F0502020204030204" pitchFamily="34" charset="0"/>
              </a:rPr>
              <a:t>Detection measures</a:t>
            </a:r>
          </a:p>
        </p:txBody>
      </p:sp>
    </p:spTree>
    <p:extLst>
      <p:ext uri="{BB962C8B-B14F-4D97-AF65-F5344CB8AC3E}">
        <p14:creationId xmlns:p14="http://schemas.microsoft.com/office/powerpoint/2010/main" val="1271777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04" y="414958"/>
            <a:ext cx="8153400" cy="1107996"/>
          </a:xfrm>
        </p:spPr>
        <p:txBody>
          <a:bodyPr wrap="square">
            <a:spAutoFit/>
          </a:bodyPr>
          <a:lstStyle/>
          <a:p>
            <a:r>
              <a:rPr lang="en-US" sz="3600" dirty="0">
                <a:latin typeface="+mj-lt"/>
                <a:cs typeface="Calibri" panose="020F0502020204030204" pitchFamily="34" charset="0"/>
              </a:rPr>
              <a:t>Corporate Governance Oversight to Reduce Fraud Risk </a:t>
            </a:r>
            <a:r>
              <a:rPr lang="en-US" sz="2800" dirty="0">
                <a:latin typeface="+mj-lt"/>
                <a:cs typeface="Calibri" panose="020F0502020204030204" pitchFamily="34" charset="0"/>
              </a:rPr>
              <a:t>(2 of 2)</a:t>
            </a:r>
            <a:endParaRPr lang="en-US" sz="3600" dirty="0">
              <a:latin typeface="+mj-lt"/>
            </a:endParaRPr>
          </a:p>
        </p:txBody>
      </p:sp>
      <p:sp>
        <p:nvSpPr>
          <p:cNvPr id="3" name="Content Placeholder 2"/>
          <p:cNvSpPr>
            <a:spLocks noGrp="1"/>
          </p:cNvSpPr>
          <p:nvPr>
            <p:ph idx="1"/>
          </p:nvPr>
        </p:nvSpPr>
        <p:spPr>
          <a:xfrm>
            <a:off x="437104" y="1906525"/>
            <a:ext cx="8153400" cy="2446824"/>
          </a:xfrm>
        </p:spPr>
        <p:txBody>
          <a:bodyPr wrap="square">
            <a:spAutoFit/>
          </a:bodyPr>
          <a:lstStyle/>
          <a:p>
            <a:r>
              <a:rPr lang="en-US" sz="2400" b="1" dirty="0">
                <a:latin typeface="Arial (body)"/>
                <a:cs typeface="Calibri" panose="020F0502020204030204" pitchFamily="34" charset="0"/>
              </a:rPr>
              <a:t>Guidance developed for auditors by the </a:t>
            </a:r>
            <a:r>
              <a:rPr lang="en-US" sz="2400" b="1" spc="100" dirty="0">
                <a:latin typeface="Arial (body)"/>
                <a:cs typeface="Calibri" panose="020F0502020204030204" pitchFamily="34" charset="0"/>
              </a:rPr>
              <a:t>AICPA</a:t>
            </a:r>
            <a:r>
              <a:rPr lang="en-US" sz="2400" b="1" dirty="0">
                <a:latin typeface="Arial (body)"/>
                <a:cs typeface="Calibri" panose="020F0502020204030204" pitchFamily="34" charset="0"/>
              </a:rPr>
              <a:t> identifies three elements to prevent, deter, and detect fraud:</a:t>
            </a:r>
          </a:p>
          <a:p>
            <a:pPr lvl="1" indent="-256032"/>
            <a:r>
              <a:rPr lang="en-US" sz="2400" dirty="0">
                <a:latin typeface="Arial (body)"/>
                <a:cs typeface="Calibri" panose="020F0502020204030204" pitchFamily="34" charset="0"/>
              </a:rPr>
              <a:t>Culture of honesty and high ethics</a:t>
            </a:r>
          </a:p>
          <a:p>
            <a:pPr lvl="1" indent="-256032"/>
            <a:r>
              <a:rPr lang="en-US" sz="2400" dirty="0">
                <a:latin typeface="Arial (body)"/>
                <a:cs typeface="Calibri" panose="020F0502020204030204" pitchFamily="34" charset="0"/>
              </a:rPr>
              <a:t>Management’s responsibility to evaluate risks of fraud</a:t>
            </a:r>
          </a:p>
          <a:p>
            <a:pPr lvl="1" indent="-256032"/>
            <a:r>
              <a:rPr lang="en-US" sz="2400" dirty="0">
                <a:latin typeface="Arial (body)"/>
                <a:cs typeface="Calibri" panose="020F0502020204030204" pitchFamily="34" charset="0"/>
              </a:rPr>
              <a:t>Audit committee oversight</a:t>
            </a:r>
          </a:p>
        </p:txBody>
      </p:sp>
    </p:spTree>
    <p:extLst>
      <p:ext uri="{BB962C8B-B14F-4D97-AF65-F5344CB8AC3E}">
        <p14:creationId xmlns:p14="http://schemas.microsoft.com/office/powerpoint/2010/main" val="283458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150" y="406479"/>
            <a:ext cx="8172450" cy="1107996"/>
          </a:xfrm>
        </p:spPr>
        <p:txBody>
          <a:bodyPr wrap="square">
            <a:spAutoFit/>
          </a:bodyPr>
          <a:lstStyle/>
          <a:p>
            <a:r>
              <a:rPr lang="en-US" sz="3600" dirty="0">
                <a:latin typeface="+mj-lt"/>
              </a:rPr>
              <a:t>Table 10.3 </a:t>
            </a:r>
            <a:r>
              <a:rPr lang="en-US" sz="3600" spc="100" dirty="0">
                <a:latin typeface="+mj-lt"/>
              </a:rPr>
              <a:t>COSO</a:t>
            </a:r>
            <a:r>
              <a:rPr lang="en-US" sz="3600" dirty="0">
                <a:latin typeface="+mj-lt"/>
              </a:rPr>
              <a:t> Fraud Risk Management Guide </a:t>
            </a:r>
            <a:r>
              <a:rPr lang="en-US" sz="2800" dirty="0">
                <a:latin typeface="+mj-lt"/>
              </a:rPr>
              <a:t>(1 of 2)</a:t>
            </a:r>
          </a:p>
        </p:txBody>
      </p:sp>
      <p:graphicFrame>
        <p:nvGraphicFramePr>
          <p:cNvPr id="6" name="Table 5"/>
          <p:cNvGraphicFramePr>
            <a:graphicFrameLocks noGrp="1"/>
          </p:cNvGraphicFramePr>
          <p:nvPr>
            <p:extLst>
              <p:ext uri="{D42A27DB-BD31-4B8C-83A1-F6EECF244321}">
                <p14:modId xmlns:p14="http://schemas.microsoft.com/office/powerpoint/2010/main" val="3287846295"/>
              </p:ext>
            </p:extLst>
          </p:nvPr>
        </p:nvGraphicFramePr>
        <p:xfrm>
          <a:off x="504825" y="1971675"/>
          <a:ext cx="8124825" cy="4418738"/>
        </p:xfrm>
        <a:graphic>
          <a:graphicData uri="http://schemas.openxmlformats.org/drawingml/2006/table">
            <a:tbl>
              <a:tblPr firstRow="1" firstCol="1" bandRow="1">
                <a:tableStyleId>{3B4B98B0-60AC-42C2-AFA5-B58CD77FA1E5}</a:tableStyleId>
              </a:tblPr>
              <a:tblGrid>
                <a:gridCol w="3609975">
                  <a:extLst>
                    <a:ext uri="{9D8B030D-6E8A-4147-A177-3AD203B41FA5}">
                      <a16:colId xmlns:a16="http://schemas.microsoft.com/office/drawing/2014/main" val="20000"/>
                    </a:ext>
                  </a:extLst>
                </a:gridCol>
                <a:gridCol w="4514850">
                  <a:extLst>
                    <a:ext uri="{9D8B030D-6E8A-4147-A177-3AD203B41FA5}">
                      <a16:colId xmlns:a16="http://schemas.microsoft.com/office/drawing/2014/main" val="20001"/>
                    </a:ext>
                  </a:extLst>
                </a:gridCol>
              </a:tblGrid>
              <a:tr h="390525">
                <a:tc>
                  <a:txBody>
                    <a:bodyPr/>
                    <a:lstStyle/>
                    <a:p>
                      <a:pPr marL="0" marR="0" algn="l">
                        <a:lnSpc>
                          <a:spcPct val="100000"/>
                        </a:lnSpc>
                        <a:spcBef>
                          <a:spcPts val="50"/>
                        </a:spcBef>
                        <a:spcAft>
                          <a:spcPts val="0"/>
                        </a:spcAft>
                      </a:pPr>
                      <a:r>
                        <a:rPr lang="en-US" sz="1400" dirty="0">
                          <a:solidFill>
                            <a:schemeClr val="bg1"/>
                          </a:solidFill>
                          <a:effectLst/>
                        </a:rPr>
                        <a:t>Fraud Risk Management Component</a:t>
                      </a:r>
                      <a:endParaRPr lang="en-US" sz="1400" dirty="0">
                        <a:solidFill>
                          <a:schemeClr val="bg1"/>
                        </a:solidFill>
                        <a:effectLst/>
                        <a:latin typeface="Calibri"/>
                        <a:ea typeface="Calibri"/>
                        <a:cs typeface="Times New Roman"/>
                      </a:endParaRPr>
                    </a:p>
                  </a:txBody>
                  <a:tcPr marL="57501" marR="57501"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algn="l">
                        <a:lnSpc>
                          <a:spcPct val="100000"/>
                        </a:lnSpc>
                        <a:spcBef>
                          <a:spcPts val="50"/>
                        </a:spcBef>
                        <a:spcAft>
                          <a:spcPts val="0"/>
                        </a:spcAft>
                      </a:pPr>
                      <a:r>
                        <a:rPr lang="en-US" sz="1400" dirty="0">
                          <a:solidFill>
                            <a:schemeClr val="bg1"/>
                          </a:solidFill>
                          <a:effectLst/>
                        </a:rPr>
                        <a:t>Principle</a:t>
                      </a:r>
                      <a:endParaRPr lang="en-US" sz="1400" dirty="0">
                        <a:solidFill>
                          <a:schemeClr val="bg1"/>
                        </a:solidFill>
                        <a:effectLst/>
                        <a:latin typeface="Calibri"/>
                        <a:ea typeface="Calibri"/>
                        <a:cs typeface="Times New Roman"/>
                      </a:endParaRPr>
                    </a:p>
                  </a:txBody>
                  <a:tcPr marL="57501" marR="57501"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399199">
                <a:tc>
                  <a:txBody>
                    <a:bodyPr/>
                    <a:lstStyle/>
                    <a:p>
                      <a:pPr marL="0" marR="0">
                        <a:lnSpc>
                          <a:spcPct val="115000"/>
                        </a:lnSpc>
                        <a:spcBef>
                          <a:spcPts val="0"/>
                        </a:spcBef>
                        <a:spcAft>
                          <a:spcPts val="0"/>
                        </a:spcAft>
                      </a:pPr>
                      <a:r>
                        <a:rPr lang="en-US" sz="1400" b="0" dirty="0">
                          <a:effectLst/>
                        </a:rPr>
                        <a:t>Fraud risk governance</a:t>
                      </a:r>
                      <a:endParaRPr lang="en-US" sz="1400" b="0" dirty="0">
                        <a:effectLst/>
                        <a:latin typeface="Calibri"/>
                        <a:ea typeface="Calibri"/>
                        <a:cs typeface="Times New Roman"/>
                      </a:endParaRPr>
                    </a:p>
                  </a:txBody>
                  <a:tcPr marL="57501" marR="57501" marT="0" marB="0">
                    <a:lnT w="12700" cap="flat" cmpd="sng" algn="ctr">
                      <a:solidFill>
                        <a:schemeClr val="bg1"/>
                      </a:solidFill>
                      <a:prstDash val="solid"/>
                      <a:round/>
                      <a:headEnd type="none" w="med" len="med"/>
                      <a:tailEnd type="none" w="med" len="med"/>
                    </a:lnT>
                    <a:solidFill>
                      <a:srgbClr val="D4EAE4"/>
                    </a:solidFill>
                  </a:tcPr>
                </a:tc>
                <a:tc>
                  <a:txBody>
                    <a:bodyPr/>
                    <a:lstStyle/>
                    <a:p>
                      <a:pPr marL="238125" marR="0" lvl="0" indent="-238125" algn="l">
                        <a:lnSpc>
                          <a:spcPct val="115000"/>
                        </a:lnSpc>
                        <a:spcBef>
                          <a:spcPts val="0"/>
                        </a:spcBef>
                        <a:spcAft>
                          <a:spcPts val="0"/>
                        </a:spcAft>
                      </a:pPr>
                      <a:r>
                        <a:rPr lang="en-US" sz="1400" dirty="0">
                          <a:effectLst/>
                        </a:rPr>
                        <a:t>Principle 1: The organization establishes and communicates a Fraud Risk Management Program that demonstrates of the board of directors and senior management and their commitment to high integrity and ethical values regarding managing fraud risk.</a:t>
                      </a:r>
                      <a:endParaRPr lang="en-US" sz="1400" dirty="0">
                        <a:effectLst/>
                        <a:latin typeface="Calibri"/>
                        <a:ea typeface="Calibri"/>
                        <a:cs typeface="Times New Roman"/>
                      </a:endParaRPr>
                    </a:p>
                  </a:txBody>
                  <a:tcPr marL="57501" marR="57501" marT="0" marB="0">
                    <a:lnT w="12700" cap="flat" cmpd="sng" algn="ctr">
                      <a:solidFill>
                        <a:schemeClr val="bg1"/>
                      </a:solidFill>
                      <a:prstDash val="solid"/>
                      <a:round/>
                      <a:headEnd type="none" w="med" len="med"/>
                      <a:tailEnd type="none" w="med" len="med"/>
                    </a:lnT>
                    <a:solidFill>
                      <a:srgbClr val="D4EAE4"/>
                    </a:solidFill>
                  </a:tcPr>
                </a:tc>
                <a:extLst>
                  <a:ext uri="{0D108BD9-81ED-4DB2-BD59-A6C34878D82A}">
                    <a16:rowId xmlns:a16="http://schemas.microsoft.com/office/drawing/2014/main" val="10001"/>
                  </a:ext>
                </a:extLst>
              </a:tr>
              <a:tr h="1347966">
                <a:tc>
                  <a:txBody>
                    <a:bodyPr/>
                    <a:lstStyle/>
                    <a:p>
                      <a:pPr marL="0" marR="0">
                        <a:lnSpc>
                          <a:spcPct val="115000"/>
                        </a:lnSpc>
                        <a:spcBef>
                          <a:spcPts val="0"/>
                        </a:spcBef>
                        <a:spcAft>
                          <a:spcPts val="0"/>
                        </a:spcAft>
                      </a:pPr>
                      <a:r>
                        <a:rPr lang="en-US" sz="1400" b="0" dirty="0">
                          <a:effectLst/>
                        </a:rPr>
                        <a:t>Fraud risk assessment </a:t>
                      </a:r>
                      <a:endParaRPr lang="en-US" sz="1400" b="0" dirty="0">
                        <a:effectLst/>
                        <a:latin typeface="Calibri"/>
                        <a:ea typeface="Calibri"/>
                        <a:cs typeface="Times New Roman"/>
                      </a:endParaRPr>
                    </a:p>
                  </a:txBody>
                  <a:tcPr marL="57501" marR="57501" marT="0" marB="0">
                    <a:solidFill>
                      <a:srgbClr val="D4EAE4"/>
                    </a:solidFill>
                  </a:tcPr>
                </a:tc>
                <a:tc>
                  <a:txBody>
                    <a:bodyPr/>
                    <a:lstStyle/>
                    <a:p>
                      <a:pPr marL="238125" marR="0" indent="-238125">
                        <a:lnSpc>
                          <a:spcPct val="115000"/>
                        </a:lnSpc>
                        <a:spcBef>
                          <a:spcPts val="0"/>
                        </a:spcBef>
                        <a:spcAft>
                          <a:spcPts val="0"/>
                        </a:spcAft>
                      </a:pPr>
                      <a:r>
                        <a:rPr lang="en-US" sz="1400" dirty="0">
                          <a:effectLst/>
                        </a:rPr>
                        <a:t>Principle 2: The organization performs comprehensive fraud risk assessments to identify specific fraud schemes and risks, assess their likelihood and significance, evaluate existing fraud control activities, and implement actions to mitigate residual fraud risks. </a:t>
                      </a:r>
                      <a:endParaRPr lang="en-US" sz="1400" dirty="0">
                        <a:effectLst/>
                        <a:latin typeface="Calibri"/>
                        <a:ea typeface="Calibri"/>
                        <a:cs typeface="Times New Roman"/>
                      </a:endParaRPr>
                    </a:p>
                  </a:txBody>
                  <a:tcPr marL="57501" marR="57501" marT="0" marB="0">
                    <a:solidFill>
                      <a:srgbClr val="D4EAE4"/>
                    </a:solidFill>
                  </a:tcPr>
                </a:tc>
                <a:extLst>
                  <a:ext uri="{0D108BD9-81ED-4DB2-BD59-A6C34878D82A}">
                    <a16:rowId xmlns:a16="http://schemas.microsoft.com/office/drawing/2014/main" val="10002"/>
                  </a:ext>
                </a:extLst>
              </a:tr>
              <a:tr h="1083845">
                <a:tc>
                  <a:txBody>
                    <a:bodyPr/>
                    <a:lstStyle/>
                    <a:p>
                      <a:pPr marL="0" marR="0">
                        <a:lnSpc>
                          <a:spcPct val="115000"/>
                        </a:lnSpc>
                        <a:spcBef>
                          <a:spcPts val="0"/>
                        </a:spcBef>
                        <a:spcAft>
                          <a:spcPts val="0"/>
                        </a:spcAft>
                      </a:pPr>
                      <a:r>
                        <a:rPr lang="en-US" sz="1400" b="0" dirty="0">
                          <a:effectLst/>
                        </a:rPr>
                        <a:t>Fraud control activity</a:t>
                      </a:r>
                      <a:endParaRPr lang="en-US" sz="1400" b="0" dirty="0">
                        <a:effectLst/>
                        <a:latin typeface="Calibri"/>
                        <a:ea typeface="Calibri"/>
                        <a:cs typeface="Times New Roman"/>
                      </a:endParaRPr>
                    </a:p>
                  </a:txBody>
                  <a:tcPr marL="57501" marR="57501" marT="0" marB="0">
                    <a:lnB w="12700" cap="flat" cmpd="sng" algn="ctr">
                      <a:solidFill>
                        <a:schemeClr val="bg1"/>
                      </a:solidFill>
                      <a:prstDash val="solid"/>
                      <a:round/>
                      <a:headEnd type="none" w="med" len="med"/>
                      <a:tailEnd type="none" w="med" len="med"/>
                    </a:lnB>
                    <a:solidFill>
                      <a:srgbClr val="D4EAE4"/>
                    </a:solidFill>
                  </a:tcPr>
                </a:tc>
                <a:tc>
                  <a:txBody>
                    <a:bodyPr/>
                    <a:lstStyle/>
                    <a:p>
                      <a:pPr marL="238125" marR="0" indent="-238125">
                        <a:lnSpc>
                          <a:spcPct val="115000"/>
                        </a:lnSpc>
                        <a:spcBef>
                          <a:spcPts val="0"/>
                        </a:spcBef>
                        <a:spcAft>
                          <a:spcPts val="0"/>
                        </a:spcAft>
                      </a:pPr>
                      <a:r>
                        <a:rPr lang="en-US" sz="1400" dirty="0">
                          <a:effectLst/>
                        </a:rPr>
                        <a:t>Principle 3: The organization selects, develops, and deploys preventive and detective fraud control activities to mitigate the risk of fraud events occurring or not being detected in a timely manner.</a:t>
                      </a:r>
                      <a:endParaRPr lang="en-US" sz="1400" dirty="0">
                        <a:effectLst/>
                        <a:latin typeface="Calibri"/>
                        <a:ea typeface="Calibri"/>
                        <a:cs typeface="Times New Roman"/>
                      </a:endParaRPr>
                    </a:p>
                  </a:txBody>
                  <a:tcPr marL="57501" marR="57501" marT="0" marB="0">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6404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150" y="406479"/>
            <a:ext cx="8172450" cy="1107996"/>
          </a:xfrm>
        </p:spPr>
        <p:txBody>
          <a:bodyPr wrap="square">
            <a:spAutoFit/>
          </a:bodyPr>
          <a:lstStyle/>
          <a:p>
            <a:r>
              <a:rPr lang="en-US" sz="3600" dirty="0">
                <a:latin typeface="+mj-lt"/>
              </a:rPr>
              <a:t>Table 10.3 </a:t>
            </a:r>
            <a:r>
              <a:rPr lang="en-US" sz="3600" spc="100" dirty="0">
                <a:latin typeface="+mj-lt"/>
              </a:rPr>
              <a:t>COSO</a:t>
            </a:r>
            <a:r>
              <a:rPr lang="en-US" sz="3600" dirty="0">
                <a:latin typeface="+mj-lt"/>
              </a:rPr>
              <a:t> Fraud Risk Management Guide </a:t>
            </a:r>
            <a:r>
              <a:rPr lang="en-US" sz="2800" dirty="0">
                <a:latin typeface="+mj-lt"/>
              </a:rPr>
              <a:t>(2 of 2)</a:t>
            </a:r>
            <a:endParaRPr lang="en-US" sz="3600" dirty="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1353509724"/>
              </p:ext>
            </p:extLst>
          </p:nvPr>
        </p:nvGraphicFramePr>
        <p:xfrm>
          <a:off x="514350" y="1971675"/>
          <a:ext cx="8077200" cy="3725037"/>
        </p:xfrm>
        <a:graphic>
          <a:graphicData uri="http://schemas.openxmlformats.org/drawingml/2006/table">
            <a:tbl>
              <a:tblPr firstRow="1" firstCol="1" bandRow="1">
                <a:tableStyleId>{3B4B98B0-60AC-42C2-AFA5-B58CD77FA1E5}</a:tableStyleId>
              </a:tblPr>
              <a:tblGrid>
                <a:gridCol w="3600450">
                  <a:extLst>
                    <a:ext uri="{9D8B030D-6E8A-4147-A177-3AD203B41FA5}">
                      <a16:colId xmlns:a16="http://schemas.microsoft.com/office/drawing/2014/main" val="20000"/>
                    </a:ext>
                  </a:extLst>
                </a:gridCol>
                <a:gridCol w="4476750">
                  <a:extLst>
                    <a:ext uri="{9D8B030D-6E8A-4147-A177-3AD203B41FA5}">
                      <a16:colId xmlns:a16="http://schemas.microsoft.com/office/drawing/2014/main" val="20001"/>
                    </a:ext>
                  </a:extLst>
                </a:gridCol>
              </a:tblGrid>
              <a:tr h="390525">
                <a:tc>
                  <a:txBody>
                    <a:bodyPr/>
                    <a:lstStyle/>
                    <a:p>
                      <a:pPr marL="0" marR="0">
                        <a:lnSpc>
                          <a:spcPct val="115000"/>
                        </a:lnSpc>
                        <a:spcBef>
                          <a:spcPts val="0"/>
                        </a:spcBef>
                        <a:spcAft>
                          <a:spcPts val="0"/>
                        </a:spcAft>
                      </a:pPr>
                      <a:r>
                        <a:rPr lang="en-US" sz="1400" dirty="0">
                          <a:solidFill>
                            <a:schemeClr val="bg1"/>
                          </a:solidFill>
                          <a:effectLst/>
                        </a:rPr>
                        <a:t>Fraud Risk Management Component</a:t>
                      </a:r>
                      <a:endParaRPr lang="en-US" sz="1400" dirty="0">
                        <a:solidFill>
                          <a:schemeClr val="bg1"/>
                        </a:solidFill>
                        <a:effectLst/>
                        <a:latin typeface="Calibri"/>
                        <a:ea typeface="Calibri"/>
                        <a:cs typeface="Times New Roman"/>
                      </a:endParaRPr>
                    </a:p>
                  </a:txBody>
                  <a:tcPr marL="57501" marR="57501"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FA3"/>
                    </a:solidFill>
                  </a:tcPr>
                </a:tc>
                <a:tc>
                  <a:txBody>
                    <a:bodyPr/>
                    <a:lstStyle/>
                    <a:p>
                      <a:pPr marL="0" marR="0">
                        <a:lnSpc>
                          <a:spcPct val="115000"/>
                        </a:lnSpc>
                        <a:spcBef>
                          <a:spcPts val="0"/>
                        </a:spcBef>
                        <a:spcAft>
                          <a:spcPts val="0"/>
                        </a:spcAft>
                      </a:pPr>
                      <a:r>
                        <a:rPr lang="en-US" sz="1400" dirty="0">
                          <a:solidFill>
                            <a:schemeClr val="bg1"/>
                          </a:solidFill>
                          <a:effectLst/>
                        </a:rPr>
                        <a:t>Principle</a:t>
                      </a:r>
                      <a:endParaRPr lang="en-US" sz="1400" dirty="0">
                        <a:solidFill>
                          <a:schemeClr val="bg1"/>
                        </a:solidFill>
                        <a:effectLst/>
                        <a:latin typeface="Calibri"/>
                        <a:ea typeface="Calibri"/>
                        <a:cs typeface="Times New Roman"/>
                      </a:endParaRPr>
                    </a:p>
                  </a:txBody>
                  <a:tcPr marL="57501" marR="57501"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FA3"/>
                    </a:solidFill>
                  </a:tcPr>
                </a:tc>
                <a:extLst>
                  <a:ext uri="{0D108BD9-81ED-4DB2-BD59-A6C34878D82A}">
                    <a16:rowId xmlns:a16="http://schemas.microsoft.com/office/drawing/2014/main" val="10000"/>
                  </a:ext>
                </a:extLst>
              </a:tr>
              <a:tr h="1371600">
                <a:tc>
                  <a:txBody>
                    <a:bodyPr/>
                    <a:lstStyle/>
                    <a:p>
                      <a:pPr marL="0" marR="0">
                        <a:lnSpc>
                          <a:spcPct val="115000"/>
                        </a:lnSpc>
                        <a:spcBef>
                          <a:spcPts val="0"/>
                        </a:spcBef>
                        <a:spcAft>
                          <a:spcPts val="0"/>
                        </a:spcAft>
                      </a:pPr>
                      <a:r>
                        <a:rPr lang="en-US" sz="1400" b="0" dirty="0">
                          <a:effectLst/>
                        </a:rPr>
                        <a:t>Fraud investigation and corrective action</a:t>
                      </a:r>
                      <a:endParaRPr lang="en-US" sz="1400" b="0" dirty="0">
                        <a:effectLst/>
                        <a:latin typeface="Calibri"/>
                        <a:ea typeface="Calibri"/>
                        <a:cs typeface="Times New Roman"/>
                      </a:endParaRPr>
                    </a:p>
                  </a:txBody>
                  <a:tcPr marL="57501" marR="57501" marT="0" marB="0">
                    <a:lnT w="12700" cap="flat" cmpd="sng" algn="ctr">
                      <a:solidFill>
                        <a:schemeClr val="bg1"/>
                      </a:solidFill>
                      <a:prstDash val="solid"/>
                      <a:round/>
                      <a:headEnd type="none" w="med" len="med"/>
                      <a:tailEnd type="none" w="med" len="med"/>
                    </a:lnT>
                    <a:solidFill>
                      <a:srgbClr val="D4EAE4"/>
                    </a:solidFill>
                  </a:tcPr>
                </a:tc>
                <a:tc>
                  <a:txBody>
                    <a:bodyPr/>
                    <a:lstStyle/>
                    <a:p>
                      <a:pPr marL="238125" marR="0" indent="-238125">
                        <a:lnSpc>
                          <a:spcPct val="115000"/>
                        </a:lnSpc>
                        <a:spcBef>
                          <a:spcPts val="0"/>
                        </a:spcBef>
                        <a:spcAft>
                          <a:spcPts val="0"/>
                        </a:spcAft>
                      </a:pPr>
                      <a:r>
                        <a:rPr lang="en-US" sz="1400" dirty="0">
                          <a:effectLst/>
                        </a:rPr>
                        <a:t>Principle 4: The organization establishes a communication process to obtain information about potential fraud and deploys a coordinated approach to investigation and corrective action to address fraud appropriately and in a timely manner. </a:t>
                      </a:r>
                      <a:endParaRPr lang="en-US" sz="1400" dirty="0">
                        <a:effectLst/>
                        <a:latin typeface="Calibri"/>
                        <a:ea typeface="Calibri"/>
                        <a:cs typeface="Times New Roman"/>
                      </a:endParaRPr>
                    </a:p>
                  </a:txBody>
                  <a:tcPr marL="57501" marR="57501" marT="0" marB="0">
                    <a:lnT w="12700" cap="flat" cmpd="sng" algn="ctr">
                      <a:solidFill>
                        <a:schemeClr val="bg1"/>
                      </a:solidFill>
                      <a:prstDash val="solid"/>
                      <a:round/>
                      <a:headEnd type="none" w="med" len="med"/>
                      <a:tailEnd type="none" w="med" len="med"/>
                    </a:lnT>
                    <a:solidFill>
                      <a:srgbClr val="D4EAE4"/>
                    </a:solidFill>
                  </a:tcPr>
                </a:tc>
                <a:extLst>
                  <a:ext uri="{0D108BD9-81ED-4DB2-BD59-A6C34878D82A}">
                    <a16:rowId xmlns:a16="http://schemas.microsoft.com/office/drawing/2014/main" val="10001"/>
                  </a:ext>
                </a:extLst>
              </a:tr>
              <a:tr h="1087550">
                <a:tc>
                  <a:txBody>
                    <a:bodyPr/>
                    <a:lstStyle/>
                    <a:p>
                      <a:pPr marL="0" marR="0">
                        <a:lnSpc>
                          <a:spcPct val="115000"/>
                        </a:lnSpc>
                        <a:spcBef>
                          <a:spcPts val="0"/>
                        </a:spcBef>
                        <a:spcAft>
                          <a:spcPts val="0"/>
                        </a:spcAft>
                      </a:pPr>
                      <a:r>
                        <a:rPr lang="en-US" sz="1400" b="0" dirty="0">
                          <a:effectLst/>
                        </a:rPr>
                        <a:t>Fraud risk management monitoring activities</a:t>
                      </a:r>
                      <a:endParaRPr lang="en-US" sz="1400" b="0" dirty="0">
                        <a:effectLst/>
                        <a:latin typeface="Calibri"/>
                        <a:ea typeface="Calibri"/>
                        <a:cs typeface="Times New Roman"/>
                      </a:endParaRPr>
                    </a:p>
                  </a:txBody>
                  <a:tcPr marL="57501" marR="57501" marT="0" marB="0">
                    <a:lnB w="12700" cap="flat" cmpd="sng" algn="ctr">
                      <a:solidFill>
                        <a:schemeClr val="bg1"/>
                      </a:solidFill>
                      <a:prstDash val="solid"/>
                      <a:round/>
                      <a:headEnd type="none" w="med" len="med"/>
                      <a:tailEnd type="none" w="med" len="med"/>
                    </a:lnB>
                    <a:solidFill>
                      <a:srgbClr val="D4EAE4"/>
                    </a:solidFill>
                  </a:tcPr>
                </a:tc>
                <a:tc>
                  <a:txBody>
                    <a:bodyPr/>
                    <a:lstStyle/>
                    <a:p>
                      <a:pPr marL="238125" marR="0" indent="-238125">
                        <a:lnSpc>
                          <a:spcPct val="115000"/>
                        </a:lnSpc>
                        <a:spcBef>
                          <a:spcPts val="0"/>
                        </a:spcBef>
                        <a:spcAft>
                          <a:spcPts val="0"/>
                        </a:spcAft>
                      </a:pPr>
                      <a:r>
                        <a:rPr lang="en-US" sz="1400" dirty="0">
                          <a:effectLst/>
                        </a:rPr>
                        <a:t>Principle 5: The organization selects, develops, and performs ongoing evaluations to ascertain whether each of the five principles of fraud risk management is present and functioning and communicates  Fraud Risk Management Program deficiencies in a timely manner to parties responsible for talking corrective action, including senior management and the board of directors.</a:t>
                      </a:r>
                      <a:endParaRPr lang="en-US" sz="1400" dirty="0">
                        <a:effectLst/>
                        <a:latin typeface="Calibri"/>
                        <a:ea typeface="Calibri"/>
                        <a:cs typeface="Times New Roman"/>
                      </a:endParaRPr>
                    </a:p>
                  </a:txBody>
                  <a:tcPr marL="57501" marR="57501" marT="0" marB="0">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bl>
          </a:graphicData>
        </a:graphic>
      </p:graphicFrame>
      <p:sp>
        <p:nvSpPr>
          <p:cNvPr id="5" name="Content Placeholder 3"/>
          <p:cNvSpPr txBox="1">
            <a:spLocks/>
          </p:cNvSpPr>
          <p:nvPr/>
        </p:nvSpPr>
        <p:spPr>
          <a:xfrm>
            <a:off x="352424" y="5785598"/>
            <a:ext cx="8146081" cy="562284"/>
          </a:xfrm>
          <a:prstGeom prst="rect">
            <a:avLst/>
          </a:prstGeom>
        </p:spPr>
        <p:txBody>
          <a:bodyPr wrap="square">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buNone/>
            </a:pPr>
            <a:r>
              <a:rPr lang="en-IN" sz="1200" i="1" dirty="0"/>
              <a:t>Source: </a:t>
            </a:r>
            <a:r>
              <a:rPr lang="en-IN" sz="1200" dirty="0"/>
              <a:t>Committee of the Sponsoring Organizations of the </a:t>
            </a:r>
            <a:r>
              <a:rPr lang="en-IN" sz="1200" dirty="0" err="1"/>
              <a:t>Treadway</a:t>
            </a:r>
            <a:r>
              <a:rPr lang="en-IN" sz="1200" dirty="0"/>
              <a:t> Commission, </a:t>
            </a:r>
            <a:r>
              <a:rPr lang="en-IN" sz="1200" i="1" dirty="0"/>
              <a:t>Fraud Risk Management Guide, </a:t>
            </a:r>
            <a:r>
              <a:rPr lang="en-IN" sz="1200" dirty="0"/>
              <a:t>Executive Summary (September 2016).</a:t>
            </a:r>
          </a:p>
          <a:p>
            <a:pPr marL="0" indent="0">
              <a:spcBef>
                <a:spcPts val="0"/>
              </a:spcBef>
              <a:buNone/>
            </a:pPr>
            <a:r>
              <a:rPr lang="en-IN" sz="1200" dirty="0"/>
              <a:t>Used with permission.</a:t>
            </a:r>
          </a:p>
        </p:txBody>
      </p:sp>
    </p:spTree>
    <p:extLst>
      <p:ext uri="{BB962C8B-B14F-4D97-AF65-F5344CB8AC3E}">
        <p14:creationId xmlns:p14="http://schemas.microsoft.com/office/powerpoint/2010/main" val="3154200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417195"/>
            <a:ext cx="8229600" cy="1097280"/>
          </a:xfrm>
        </p:spPr>
        <p:txBody>
          <a:bodyPr wrap="square">
            <a:spAutoFit/>
          </a:bodyPr>
          <a:lstStyle/>
          <a:p>
            <a:r>
              <a:rPr lang="en-US" sz="3600" dirty="0">
                <a:latin typeface="+mj-lt"/>
              </a:rPr>
              <a:t>Figure 10.7 Responsibility for Mitigating Fraud Risk</a:t>
            </a:r>
          </a:p>
        </p:txBody>
      </p:sp>
      <p:pic>
        <p:nvPicPr>
          <p:cNvPr id="2" name="Picture 1" descr="The pyramid structure stands on a base of “Financial reporting supply chain.” The left side of pyramid shows a double headed arrow representing skepticism and on its right side is a double headed arrow representing effective communication.&#10;The pyramid is divided into four parts. The top part represents “Board and audit committee governance and oversight.” The middle part is divided into two equal parts: “Internal audit objective assurance” and “External audit external independent attestation.” The fourth part, at the bottom of the pyramid, represents “Management primary responsibility for financial reporting process.”&#10;The principal antifraud roles of the above four parts are as follows:&#10;• Board and audit committee governance and oversight:&#10;• Oversight of tone at the top, financial reporting, internal and external auditor&#10;• Solid knowledge of industry or business&#10;• Understanding of fraud risks&#10;• Internal audit objective assurance:&#10;• Independence and objectivity&#10;• Ability to challenge management, the board, and the audit committee&#10;• Assess fraud risks and monitor controls&#10;• External audit external independent attestation&#10;• Independence and objectivity&#10;• Ability to challenge management, the board, and the audit committee&#10;• Assess fraud risks as part of audit planning and execution&#10;• Management primary responsibility for financial reporting process&#10;• Strong tone at the top&#10;• Maintenance of effective internal controls&#10;• Robust fraud risk management progr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034" y="1828800"/>
            <a:ext cx="5301932" cy="3407747"/>
          </a:xfrm>
          <a:prstGeom prst="rect">
            <a:avLst/>
          </a:prstGeom>
        </p:spPr>
      </p:pic>
      <p:sp>
        <p:nvSpPr>
          <p:cNvPr id="3" name="Content Placeholder 2"/>
          <p:cNvSpPr>
            <a:spLocks noGrp="1"/>
          </p:cNvSpPr>
          <p:nvPr>
            <p:ph idx="1"/>
          </p:nvPr>
        </p:nvSpPr>
        <p:spPr>
          <a:xfrm>
            <a:off x="457200" y="5339715"/>
            <a:ext cx="8153400" cy="984885"/>
          </a:xfrm>
        </p:spPr>
        <p:txBody>
          <a:bodyPr wrap="square">
            <a:spAutoFit/>
          </a:bodyPr>
          <a:lstStyle/>
          <a:p>
            <a:pPr marL="0" indent="0">
              <a:buNone/>
            </a:pPr>
            <a:r>
              <a:rPr lang="en-US" i="1" dirty="0"/>
              <a:t>Sources: </a:t>
            </a:r>
            <a:r>
              <a:rPr lang="en-US" dirty="0"/>
              <a:t>1. </a:t>
            </a:r>
            <a:r>
              <a:rPr lang="en-US" i="1" dirty="0"/>
              <a:t>The Fraud Resistant Organization: Tools and Techniques to Deter and Detect Financial Reporting Fraud</a:t>
            </a:r>
            <a:r>
              <a:rPr lang="en-US" dirty="0"/>
              <a:t>, The Center for Audit Quality, 2014; 2. </a:t>
            </a:r>
            <a:r>
              <a:rPr lang="en-US" i="1" dirty="0"/>
              <a:t>Deterring and Detecting Financial Reporting Fraud: A Platform for Action</a:t>
            </a:r>
            <a:r>
              <a:rPr lang="en-US" dirty="0"/>
              <a:t>, The Center for Audit Quality, 2010. Provided courtesy of The Center for Audit Quality. Reprinted with permission.</a:t>
            </a:r>
          </a:p>
        </p:txBody>
      </p:sp>
    </p:spTree>
    <p:extLst>
      <p:ext uri="{BB962C8B-B14F-4D97-AF65-F5344CB8AC3E}">
        <p14:creationId xmlns:p14="http://schemas.microsoft.com/office/powerpoint/2010/main" val="1051707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54" y="416506"/>
            <a:ext cx="8153400" cy="553998"/>
          </a:xfrm>
        </p:spPr>
        <p:txBody>
          <a:bodyPr wrap="square">
            <a:spAutoFit/>
          </a:bodyPr>
          <a:lstStyle/>
          <a:p>
            <a:r>
              <a:rPr lang="en-US" sz="3600" dirty="0">
                <a:latin typeface="+mj-lt"/>
              </a:rPr>
              <a:t>Let’s Discuss </a:t>
            </a:r>
            <a:r>
              <a:rPr lang="en-US" sz="2800" dirty="0">
                <a:latin typeface="+mj-lt"/>
              </a:rPr>
              <a:t>(2 of 6)</a:t>
            </a:r>
            <a:endParaRPr lang="en-US" sz="3600" dirty="0">
              <a:latin typeface="+mj-lt"/>
            </a:endParaRPr>
          </a:p>
        </p:txBody>
      </p:sp>
      <p:sp>
        <p:nvSpPr>
          <p:cNvPr id="3" name="Content Placeholder 2"/>
          <p:cNvSpPr>
            <a:spLocks noGrp="1"/>
          </p:cNvSpPr>
          <p:nvPr>
            <p:ph idx="1"/>
          </p:nvPr>
        </p:nvSpPr>
        <p:spPr>
          <a:xfrm>
            <a:off x="437104" y="1220725"/>
            <a:ext cx="8153400" cy="2039020"/>
          </a:xfrm>
        </p:spPr>
        <p:txBody>
          <a:bodyPr wrap="square">
            <a:spAutoFit/>
          </a:bodyPr>
          <a:lstStyle/>
          <a:p>
            <a:r>
              <a:rPr lang="en-US" sz="2400" dirty="0">
                <a:latin typeface="Arial (body)"/>
                <a:cs typeface="Calibri" panose="020F0502020204030204" pitchFamily="34" charset="0"/>
              </a:rPr>
              <a:t>What sources are used by the auditor to gather information to assess fraud risk?</a:t>
            </a:r>
          </a:p>
          <a:p>
            <a:r>
              <a:rPr lang="en-US" sz="2400" dirty="0">
                <a:latin typeface="Arial (body)"/>
                <a:cs typeface="Calibri" panose="020F0502020204030204" pitchFamily="34" charset="0"/>
              </a:rPr>
              <a:t>Distinguish management’s responsibility from the audit committee’s responsibility for designing and implementing antifraud programs and controls within a company.</a:t>
            </a:r>
          </a:p>
        </p:txBody>
      </p:sp>
    </p:spTree>
    <p:extLst>
      <p:ext uri="{BB962C8B-B14F-4D97-AF65-F5344CB8AC3E}">
        <p14:creationId xmlns:p14="http://schemas.microsoft.com/office/powerpoint/2010/main" val="3465700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54" y="416506"/>
            <a:ext cx="8153400" cy="553998"/>
          </a:xfrm>
        </p:spPr>
        <p:txBody>
          <a:bodyPr wrap="square">
            <a:spAutoFit/>
          </a:bodyPr>
          <a:lstStyle/>
          <a:p>
            <a:r>
              <a:rPr lang="en-US" sz="3600" dirty="0">
                <a:latin typeface="+mj-lt"/>
              </a:rPr>
              <a:t>Let’s Discuss </a:t>
            </a:r>
            <a:r>
              <a:rPr lang="en-US" sz="2800" dirty="0">
                <a:latin typeface="+mj-lt"/>
              </a:rPr>
              <a:t>(3 of 6)</a:t>
            </a:r>
            <a:endParaRPr lang="en-US" sz="3600" dirty="0">
              <a:latin typeface="+mj-lt"/>
            </a:endParaRPr>
          </a:p>
        </p:txBody>
      </p:sp>
      <p:sp>
        <p:nvSpPr>
          <p:cNvPr id="3" name="Content Placeholder 2"/>
          <p:cNvSpPr>
            <a:spLocks noGrp="1"/>
          </p:cNvSpPr>
          <p:nvPr>
            <p:ph idx="1"/>
          </p:nvPr>
        </p:nvSpPr>
        <p:spPr>
          <a:xfrm>
            <a:off x="437104" y="1220725"/>
            <a:ext cx="8153400" cy="2292935"/>
          </a:xfrm>
        </p:spPr>
        <p:txBody>
          <a:bodyPr wrap="square">
            <a:spAutoFit/>
          </a:bodyPr>
          <a:lstStyle/>
          <a:p>
            <a:r>
              <a:rPr lang="en-US" sz="2400" dirty="0">
                <a:latin typeface="Arial (body)"/>
                <a:cs typeface="Calibri" panose="020F0502020204030204" pitchFamily="34" charset="0"/>
              </a:rPr>
              <a:t>The two components of professional skepticism are a questioning mind and a critical assessment of the audit evidence. </a:t>
            </a:r>
          </a:p>
          <a:p>
            <a:pPr lvl="1" indent="-256032"/>
            <a:r>
              <a:rPr lang="en-US" sz="2400" dirty="0">
                <a:latin typeface="Arial (body)"/>
                <a:cs typeface="Calibri" panose="020F0502020204030204" pitchFamily="34" charset="0"/>
              </a:rPr>
              <a:t>How do these components help an auditor distinguish an unintentional misstatement from an intentional (fraudulent) misstatement?</a:t>
            </a:r>
          </a:p>
        </p:txBody>
      </p:sp>
    </p:spTree>
    <p:extLst>
      <p:ext uri="{BB962C8B-B14F-4D97-AF65-F5344CB8AC3E}">
        <p14:creationId xmlns:p14="http://schemas.microsoft.com/office/powerpoint/2010/main" val="716483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54" y="416506"/>
            <a:ext cx="8153400" cy="553998"/>
          </a:xfrm>
        </p:spPr>
        <p:txBody>
          <a:bodyPr wrap="square">
            <a:spAutoFit/>
          </a:bodyPr>
          <a:lstStyle/>
          <a:p>
            <a:r>
              <a:rPr lang="en-US" sz="3600" dirty="0">
                <a:latin typeface="+mj-lt"/>
              </a:rPr>
              <a:t>Learning Objective 10.5</a:t>
            </a:r>
          </a:p>
        </p:txBody>
      </p:sp>
      <p:sp>
        <p:nvSpPr>
          <p:cNvPr id="3" name="Content Placeholder 2"/>
          <p:cNvSpPr>
            <a:spLocks noGrp="1"/>
          </p:cNvSpPr>
          <p:nvPr>
            <p:ph idx="1"/>
          </p:nvPr>
        </p:nvSpPr>
        <p:spPr>
          <a:xfrm>
            <a:off x="437104" y="1220725"/>
            <a:ext cx="8153400" cy="369332"/>
          </a:xfrm>
        </p:spPr>
        <p:txBody>
          <a:bodyPr wrap="square">
            <a:spAutoFit/>
          </a:bodyPr>
          <a:lstStyle/>
          <a:p>
            <a:pPr marL="0" indent="0">
              <a:buNone/>
            </a:pPr>
            <a:r>
              <a:rPr lang="en-US" sz="2400" dirty="0">
                <a:latin typeface="Arial (body)"/>
                <a:cs typeface="Calibri" panose="020F0502020204030204" pitchFamily="34" charset="0"/>
              </a:rPr>
              <a:t>Develop responses to identified fraud risks</a:t>
            </a:r>
          </a:p>
        </p:txBody>
      </p:sp>
    </p:spTree>
    <p:extLst>
      <p:ext uri="{BB962C8B-B14F-4D97-AF65-F5344CB8AC3E}">
        <p14:creationId xmlns:p14="http://schemas.microsoft.com/office/powerpoint/2010/main" val="2993765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54" y="405765"/>
            <a:ext cx="7411496" cy="984885"/>
          </a:xfrm>
        </p:spPr>
        <p:txBody>
          <a:bodyPr wrap="square">
            <a:spAutoFit/>
          </a:bodyPr>
          <a:lstStyle/>
          <a:p>
            <a:r>
              <a:rPr lang="en-US" sz="3600" dirty="0">
                <a:latin typeface="+mj-lt"/>
              </a:rPr>
              <a:t>Responding to the Risk of Fraud </a:t>
            </a:r>
            <a:r>
              <a:rPr lang="en-US" sz="2800" dirty="0">
                <a:latin typeface="+mj-lt"/>
              </a:rPr>
              <a:t>(1 of 3)</a:t>
            </a:r>
          </a:p>
        </p:txBody>
      </p:sp>
      <p:sp>
        <p:nvSpPr>
          <p:cNvPr id="3" name="Content Placeholder 2"/>
          <p:cNvSpPr>
            <a:spLocks noGrp="1"/>
          </p:cNvSpPr>
          <p:nvPr>
            <p:ph idx="1"/>
          </p:nvPr>
        </p:nvSpPr>
        <p:spPr>
          <a:xfrm>
            <a:off x="437104" y="1905000"/>
            <a:ext cx="8153400" cy="2816156"/>
          </a:xfrm>
        </p:spPr>
        <p:txBody>
          <a:bodyPr wrap="square">
            <a:spAutoFit/>
          </a:bodyPr>
          <a:lstStyle/>
          <a:p>
            <a:r>
              <a:rPr lang="en-US" sz="2400" b="1" dirty="0">
                <a:latin typeface="Arial (body)"/>
                <a:cs typeface="Calibri" panose="020F0502020204030204" pitchFamily="34" charset="0"/>
              </a:rPr>
              <a:t>When the auditor identifies risks of material misstatements due to fraud, auditing standards require the auditor to develop responses to those risks at three levels: </a:t>
            </a:r>
          </a:p>
          <a:p>
            <a:pPr lvl="1" indent="-256032"/>
            <a:r>
              <a:rPr lang="en-US" sz="2400" dirty="0">
                <a:latin typeface="Arial (body)"/>
                <a:cs typeface="Calibri" panose="020F0502020204030204" pitchFamily="34" charset="0"/>
              </a:rPr>
              <a:t>Overall responses</a:t>
            </a:r>
          </a:p>
          <a:p>
            <a:pPr lvl="1" indent="-256032"/>
            <a:r>
              <a:rPr lang="en-US" sz="2400" dirty="0">
                <a:latin typeface="Arial (body)"/>
                <a:cs typeface="Calibri" panose="020F0502020204030204" pitchFamily="34" charset="0"/>
              </a:rPr>
              <a:t>Responses at the assertion level</a:t>
            </a:r>
          </a:p>
          <a:p>
            <a:pPr lvl="1" indent="-256032"/>
            <a:r>
              <a:rPr lang="en-US" sz="2400" dirty="0">
                <a:latin typeface="Arial (body)"/>
                <a:cs typeface="Calibri" panose="020F0502020204030204" pitchFamily="34" charset="0"/>
              </a:rPr>
              <a:t>Responses related to management override </a:t>
            </a:r>
          </a:p>
        </p:txBody>
      </p:sp>
    </p:spTree>
    <p:extLst>
      <p:ext uri="{BB962C8B-B14F-4D97-AF65-F5344CB8AC3E}">
        <p14:creationId xmlns:p14="http://schemas.microsoft.com/office/powerpoint/2010/main" val="2604676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31" y="416789"/>
            <a:ext cx="8153400" cy="553998"/>
          </a:xfrm>
        </p:spPr>
        <p:txBody>
          <a:bodyPr wrap="square">
            <a:spAutoFit/>
          </a:bodyPr>
          <a:lstStyle/>
          <a:p>
            <a:r>
              <a:rPr lang="en-US" altLang="en-US" sz="3600" dirty="0">
                <a:latin typeface="+mj-lt"/>
                <a:ea typeface="ＭＳ Ｐゴシック" panose="020B0600070205080204" pitchFamily="34" charset="-128"/>
              </a:rPr>
              <a:t>Learning Objectives </a:t>
            </a:r>
            <a:r>
              <a:rPr lang="en-US" altLang="en-US" sz="2800" dirty="0">
                <a:latin typeface="+mj-lt"/>
                <a:ea typeface="ＭＳ Ｐゴシック" panose="020B0600070205080204" pitchFamily="34" charset="-128"/>
              </a:rPr>
              <a:t>(2 of 2)</a:t>
            </a:r>
            <a:endParaRPr lang="en-US" sz="3600" b="0" dirty="0">
              <a:latin typeface="+mj-lt"/>
            </a:endParaRPr>
          </a:p>
        </p:txBody>
      </p:sp>
      <p:sp>
        <p:nvSpPr>
          <p:cNvPr id="5" name="Content Placeholder 2"/>
          <p:cNvSpPr>
            <a:spLocks noGrp="1"/>
          </p:cNvSpPr>
          <p:nvPr>
            <p:ph idx="1"/>
          </p:nvPr>
        </p:nvSpPr>
        <p:spPr>
          <a:xfrm>
            <a:off x="428625" y="1219200"/>
            <a:ext cx="8162925" cy="3162404"/>
          </a:xfrm>
        </p:spPr>
        <p:txBody>
          <a:bodyPr wrap="square">
            <a:spAutoFit/>
          </a:bodyPr>
          <a:lstStyle/>
          <a:p>
            <a:pPr marL="0" indent="0">
              <a:buNone/>
              <a:defRPr/>
            </a:pPr>
            <a:r>
              <a:rPr lang="en-US" altLang="en-US" sz="2400" b="1" dirty="0">
                <a:solidFill>
                  <a:srgbClr val="007FA3"/>
                </a:solidFill>
                <a:ea typeface="ヒラギノ角ゴ Pro W3" charset="-128"/>
              </a:rPr>
              <a:t>10.5</a:t>
            </a:r>
            <a:r>
              <a:rPr lang="en-US" altLang="en-US" sz="2400" dirty="0">
                <a:ea typeface="ヒラギノ角ゴ Pro W3" charset="-128"/>
              </a:rPr>
              <a:t> </a:t>
            </a:r>
            <a:r>
              <a:rPr lang="en-US" sz="2400" dirty="0">
                <a:latin typeface="Arial (body)"/>
                <a:cs typeface="Calibri" panose="020F0502020204030204" pitchFamily="34" charset="0"/>
              </a:rPr>
              <a:t>Develop responses to identified fraud risks</a:t>
            </a:r>
            <a:endParaRPr lang="en-US" altLang="en-US" sz="2400" dirty="0">
              <a:latin typeface="Arial (body)"/>
              <a:ea typeface="ヒラギノ角ゴ Pro W3" charset="-128"/>
            </a:endParaRPr>
          </a:p>
          <a:p>
            <a:pPr marL="720000" indent="-720000">
              <a:buNone/>
              <a:defRPr/>
            </a:pPr>
            <a:r>
              <a:rPr lang="en-US" altLang="en-US" sz="2400" b="1" dirty="0">
                <a:solidFill>
                  <a:srgbClr val="007FA3"/>
                </a:solidFill>
                <a:ea typeface="ヒラギノ角ゴ Pro W3" charset="-128"/>
              </a:rPr>
              <a:t>10.6</a:t>
            </a:r>
            <a:r>
              <a:rPr lang="en-US" altLang="en-US" sz="2400" dirty="0">
                <a:ea typeface="ヒラギノ角ゴ Pro W3" charset="-128"/>
              </a:rPr>
              <a:t> Recognize specific fraud risk areas and develop procedures to detect fraud</a:t>
            </a:r>
          </a:p>
          <a:p>
            <a:pPr marL="720000" indent="-720000">
              <a:buNone/>
              <a:defRPr/>
            </a:pPr>
            <a:r>
              <a:rPr lang="en-US" altLang="en-US" sz="2400" b="1" dirty="0">
                <a:solidFill>
                  <a:srgbClr val="007FA3"/>
                </a:solidFill>
                <a:ea typeface="ヒラギノ角ゴ Pro W3" charset="-128"/>
              </a:rPr>
              <a:t>10.7</a:t>
            </a:r>
            <a:r>
              <a:rPr lang="en-US" altLang="en-US" sz="2400" dirty="0">
                <a:ea typeface="ヒラギノ角ゴ Pro W3" charset="-128"/>
              </a:rPr>
              <a:t> Understand interview techniques and other activities after fraud is suspected</a:t>
            </a:r>
          </a:p>
          <a:p>
            <a:pPr marL="720000" indent="-720000">
              <a:buNone/>
              <a:defRPr/>
            </a:pPr>
            <a:r>
              <a:rPr lang="en-US" altLang="en-US" sz="2400" b="1" dirty="0">
                <a:solidFill>
                  <a:srgbClr val="007FA3"/>
                </a:solidFill>
                <a:ea typeface="ヒラギノ角ゴ Pro W3" charset="-128"/>
              </a:rPr>
              <a:t>10.8</a:t>
            </a:r>
            <a:r>
              <a:rPr lang="en-US" altLang="en-US" sz="2400" dirty="0">
                <a:ea typeface="ヒラギノ角ゴ Pro W3" charset="-128"/>
              </a:rPr>
              <a:t> Describe information about the fraud risk assessment that must be documented in the working papers</a:t>
            </a:r>
          </a:p>
        </p:txBody>
      </p:sp>
    </p:spTree>
    <p:extLst>
      <p:ext uri="{BB962C8B-B14F-4D97-AF65-F5344CB8AC3E}">
        <p14:creationId xmlns:p14="http://schemas.microsoft.com/office/powerpoint/2010/main" val="4107981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54" y="405765"/>
            <a:ext cx="7411496" cy="984885"/>
          </a:xfrm>
        </p:spPr>
        <p:txBody>
          <a:bodyPr wrap="square">
            <a:spAutoFit/>
          </a:bodyPr>
          <a:lstStyle/>
          <a:p>
            <a:r>
              <a:rPr lang="en-US" sz="3600" dirty="0">
                <a:latin typeface="+mj-lt"/>
              </a:rPr>
              <a:t>Responding to the Risk of Fraud </a:t>
            </a:r>
            <a:r>
              <a:rPr lang="en-US" sz="2800" dirty="0">
                <a:latin typeface="+mj-lt"/>
              </a:rPr>
              <a:t>(2 of 3)</a:t>
            </a:r>
            <a:endParaRPr lang="en-US" sz="3600" dirty="0">
              <a:latin typeface="+mj-lt"/>
            </a:endParaRPr>
          </a:p>
        </p:txBody>
      </p:sp>
      <p:sp>
        <p:nvSpPr>
          <p:cNvPr id="3" name="Content Placeholder 2"/>
          <p:cNvSpPr>
            <a:spLocks noGrp="1"/>
          </p:cNvSpPr>
          <p:nvPr>
            <p:ph idx="1"/>
          </p:nvPr>
        </p:nvSpPr>
        <p:spPr>
          <a:xfrm>
            <a:off x="437104" y="1905000"/>
            <a:ext cx="8153400" cy="3300904"/>
          </a:xfrm>
        </p:spPr>
        <p:txBody>
          <a:bodyPr wrap="square">
            <a:spAutoFit/>
          </a:bodyPr>
          <a:lstStyle/>
          <a:p>
            <a:r>
              <a:rPr lang="en-US" sz="2400" dirty="0">
                <a:latin typeface="Arial (body)"/>
                <a:cs typeface="Calibri" panose="020F0502020204030204" pitchFamily="34" charset="0"/>
              </a:rPr>
              <a:t>The auditor’s assessment of the risks of material misstatement due to fraud should be ongoing throughout the audit and coordinated with the auditor’s other risk assessment procedures </a:t>
            </a:r>
          </a:p>
          <a:p>
            <a:r>
              <a:rPr lang="en-US" sz="2400" b="1" dirty="0">
                <a:latin typeface="Arial (body)"/>
                <a:cs typeface="Calibri" panose="020F0502020204030204" pitchFamily="34" charset="0"/>
              </a:rPr>
              <a:t>Auditors should be alert for the following conditions when doing the audit (1 of 2):</a:t>
            </a:r>
          </a:p>
          <a:p>
            <a:pPr lvl="1" indent="-256032"/>
            <a:r>
              <a:rPr lang="en-US" sz="2400" dirty="0">
                <a:latin typeface="Arial (body)"/>
                <a:cs typeface="Calibri" panose="020F0502020204030204" pitchFamily="34" charset="0"/>
              </a:rPr>
              <a:t>Discrepancies in the accounting records</a:t>
            </a:r>
          </a:p>
          <a:p>
            <a:pPr lvl="1" indent="-256032"/>
            <a:r>
              <a:rPr lang="en-US" sz="2400" dirty="0">
                <a:latin typeface="Arial (body)"/>
                <a:cs typeface="Calibri" panose="020F0502020204030204" pitchFamily="34" charset="0"/>
              </a:rPr>
              <a:t>Conflicting or missing audit evidence</a:t>
            </a:r>
          </a:p>
        </p:txBody>
      </p:sp>
    </p:spTree>
    <p:extLst>
      <p:ext uri="{BB962C8B-B14F-4D97-AF65-F5344CB8AC3E}">
        <p14:creationId xmlns:p14="http://schemas.microsoft.com/office/powerpoint/2010/main" val="902640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5765"/>
            <a:ext cx="7411496" cy="984885"/>
          </a:xfrm>
        </p:spPr>
        <p:txBody>
          <a:bodyPr wrap="square">
            <a:spAutoFit/>
          </a:bodyPr>
          <a:lstStyle/>
          <a:p>
            <a:r>
              <a:rPr lang="en-US" sz="3600" dirty="0">
                <a:latin typeface="+mj-lt"/>
                <a:cs typeface="Calibri" panose="020F0502020204030204" pitchFamily="34" charset="0"/>
              </a:rPr>
              <a:t>Responding to the Risk of Fraud </a:t>
            </a:r>
            <a:r>
              <a:rPr lang="en-US" sz="2800" dirty="0">
                <a:latin typeface="+mj-lt"/>
                <a:cs typeface="Calibri" panose="020F0502020204030204" pitchFamily="34" charset="0"/>
              </a:rPr>
              <a:t>(3 of 3)</a:t>
            </a:r>
            <a:endParaRPr lang="en-US" sz="3600" dirty="0">
              <a:latin typeface="+mj-lt"/>
            </a:endParaRPr>
          </a:p>
        </p:txBody>
      </p:sp>
      <p:sp>
        <p:nvSpPr>
          <p:cNvPr id="3" name="Content Placeholder 2"/>
          <p:cNvSpPr>
            <a:spLocks noGrp="1"/>
          </p:cNvSpPr>
          <p:nvPr>
            <p:ph idx="1"/>
          </p:nvPr>
        </p:nvSpPr>
        <p:spPr>
          <a:xfrm>
            <a:off x="437104" y="1905000"/>
            <a:ext cx="8153400" cy="3924151"/>
          </a:xfrm>
        </p:spPr>
        <p:txBody>
          <a:bodyPr wrap="square">
            <a:spAutoFit/>
          </a:bodyPr>
          <a:lstStyle/>
          <a:p>
            <a:r>
              <a:rPr lang="en-US" sz="2400" b="1" dirty="0">
                <a:latin typeface="Arial (body)"/>
                <a:cs typeface="Calibri" panose="020F0502020204030204" pitchFamily="34" charset="0"/>
              </a:rPr>
              <a:t>Auditors should be alert for the following conditions when doing the audit (2 of 2):</a:t>
            </a:r>
          </a:p>
          <a:p>
            <a:pPr lvl="1" indent="-256032"/>
            <a:r>
              <a:rPr lang="en-US" sz="2400" dirty="0">
                <a:latin typeface="Arial (body)"/>
                <a:cs typeface="Calibri" panose="020F0502020204030204" pitchFamily="34" charset="0"/>
              </a:rPr>
              <a:t>Problematic or unusual relationships between the auditor and management</a:t>
            </a:r>
          </a:p>
          <a:p>
            <a:pPr lvl="1" indent="-256032"/>
            <a:r>
              <a:rPr lang="en-US" sz="2400" dirty="0">
                <a:latin typeface="Arial (body)"/>
                <a:cs typeface="Calibri" panose="020F0502020204030204" pitchFamily="34" charset="0"/>
              </a:rPr>
              <a:t>Results from substantive or final review stage analytical procedures that indicate a previously unrecognized fraud risk</a:t>
            </a:r>
          </a:p>
          <a:p>
            <a:pPr lvl="1" indent="-256032"/>
            <a:r>
              <a:rPr lang="en-US" sz="2400" dirty="0">
                <a:latin typeface="Arial (body)"/>
                <a:cs typeface="Calibri" panose="020F0502020204030204" pitchFamily="34" charset="0"/>
              </a:rPr>
              <a:t>Responses to inquiries made throughout the audit that are vague or implausible or that produce evidence that is inconsistent with other information</a:t>
            </a:r>
          </a:p>
        </p:txBody>
      </p:sp>
    </p:spTree>
    <p:extLst>
      <p:ext uri="{BB962C8B-B14F-4D97-AF65-F5344CB8AC3E}">
        <p14:creationId xmlns:p14="http://schemas.microsoft.com/office/powerpoint/2010/main" val="2226530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54" y="416506"/>
            <a:ext cx="8153400" cy="553998"/>
          </a:xfrm>
        </p:spPr>
        <p:txBody>
          <a:bodyPr wrap="square">
            <a:spAutoFit/>
          </a:bodyPr>
          <a:lstStyle/>
          <a:p>
            <a:r>
              <a:rPr lang="en-US" sz="3600" dirty="0">
                <a:latin typeface="+mj-lt"/>
                <a:cs typeface="Calibri" panose="020F0502020204030204" pitchFamily="34" charset="0"/>
              </a:rPr>
              <a:t>Learning Objective 10.6</a:t>
            </a:r>
            <a:endParaRPr lang="en-US" sz="3600" dirty="0">
              <a:latin typeface="+mj-lt"/>
            </a:endParaRPr>
          </a:p>
        </p:txBody>
      </p:sp>
      <p:sp>
        <p:nvSpPr>
          <p:cNvPr id="3" name="Content Placeholder 2"/>
          <p:cNvSpPr>
            <a:spLocks noGrp="1"/>
          </p:cNvSpPr>
          <p:nvPr>
            <p:ph idx="1"/>
          </p:nvPr>
        </p:nvSpPr>
        <p:spPr>
          <a:xfrm>
            <a:off x="437104" y="1220725"/>
            <a:ext cx="8021096" cy="738664"/>
          </a:xfrm>
        </p:spPr>
        <p:txBody>
          <a:bodyPr wrap="square">
            <a:spAutoFit/>
          </a:bodyPr>
          <a:lstStyle/>
          <a:p>
            <a:pPr marL="0" indent="0">
              <a:buNone/>
            </a:pPr>
            <a:r>
              <a:rPr lang="en-US" sz="2400" dirty="0">
                <a:latin typeface="Arial (body)"/>
                <a:cs typeface="Calibri" panose="020F0502020204030204" pitchFamily="34" charset="0"/>
              </a:rPr>
              <a:t>Recognize specific fraud risk areas and develop procedures to detect fraud</a:t>
            </a:r>
          </a:p>
        </p:txBody>
      </p:sp>
    </p:spTree>
    <p:extLst>
      <p:ext uri="{BB962C8B-B14F-4D97-AF65-F5344CB8AC3E}">
        <p14:creationId xmlns:p14="http://schemas.microsoft.com/office/powerpoint/2010/main" val="2790671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79" y="426031"/>
            <a:ext cx="8153400" cy="553998"/>
          </a:xfrm>
        </p:spPr>
        <p:txBody>
          <a:bodyPr wrap="square">
            <a:spAutoFit/>
          </a:bodyPr>
          <a:lstStyle/>
          <a:p>
            <a:r>
              <a:rPr lang="en-US" sz="3600" dirty="0">
                <a:latin typeface="+mj-lt"/>
              </a:rPr>
              <a:t>Specific Fraud Risk Areas </a:t>
            </a:r>
            <a:r>
              <a:rPr lang="en-US" sz="2800" dirty="0">
                <a:latin typeface="+mj-lt"/>
              </a:rPr>
              <a:t>(1 of 4)</a:t>
            </a:r>
            <a:endParaRPr lang="en-US" sz="3600" dirty="0">
              <a:latin typeface="+mj-lt"/>
            </a:endParaRPr>
          </a:p>
        </p:txBody>
      </p:sp>
      <p:sp>
        <p:nvSpPr>
          <p:cNvPr id="3" name="Content Placeholder 2"/>
          <p:cNvSpPr>
            <a:spLocks noGrp="1"/>
          </p:cNvSpPr>
          <p:nvPr>
            <p:ph idx="1"/>
          </p:nvPr>
        </p:nvSpPr>
        <p:spPr>
          <a:xfrm>
            <a:off x="437104" y="1220725"/>
            <a:ext cx="8153400" cy="3531736"/>
          </a:xfrm>
        </p:spPr>
        <p:txBody>
          <a:bodyPr wrap="square">
            <a:spAutoFit/>
          </a:bodyPr>
          <a:lstStyle/>
          <a:p>
            <a:r>
              <a:rPr lang="en-US" sz="2400" b="1" dirty="0">
                <a:latin typeface="Arial (body)"/>
                <a:cs typeface="Calibri" panose="020F0502020204030204" pitchFamily="34" charset="0"/>
              </a:rPr>
              <a:t>Revenue and accounts receivable fraud risks (1 of 2)</a:t>
            </a:r>
          </a:p>
          <a:p>
            <a:pPr lvl="1" indent="-256032"/>
            <a:r>
              <a:rPr lang="en-US" sz="2400" b="1" dirty="0">
                <a:latin typeface="Arial (body)"/>
                <a:cs typeface="Calibri" panose="020F0502020204030204" pitchFamily="34" charset="0"/>
              </a:rPr>
              <a:t>Three main types of revenue manipulations are:</a:t>
            </a:r>
          </a:p>
          <a:p>
            <a:pPr lvl="2" indent="-256032"/>
            <a:r>
              <a:rPr lang="en-US" sz="2400" dirty="0">
                <a:latin typeface="Arial (body)"/>
                <a:cs typeface="Calibri" panose="020F0502020204030204" pitchFamily="34" charset="0"/>
              </a:rPr>
              <a:t>Fictitious revenues</a:t>
            </a:r>
          </a:p>
          <a:p>
            <a:pPr lvl="2" indent="-256032"/>
            <a:r>
              <a:rPr lang="en-US" sz="2400" dirty="0">
                <a:latin typeface="Arial (body)"/>
                <a:cs typeface="Calibri" panose="020F0502020204030204" pitchFamily="34" charset="0"/>
              </a:rPr>
              <a:t>Premature revenue recognition</a:t>
            </a:r>
          </a:p>
          <a:p>
            <a:pPr lvl="2" indent="-256032"/>
            <a:r>
              <a:rPr lang="en-US" sz="2400" dirty="0">
                <a:latin typeface="Arial (body)"/>
                <a:cs typeface="Calibri" panose="020F0502020204030204" pitchFamily="34" charset="0"/>
              </a:rPr>
              <a:t>Manipulation of adjustments to revenues</a:t>
            </a:r>
          </a:p>
          <a:p>
            <a:r>
              <a:rPr lang="en-US" sz="2400" dirty="0">
                <a:latin typeface="Arial (body)"/>
                <a:cs typeface="Calibri" panose="020F0502020204030204" pitchFamily="34" charset="0"/>
              </a:rPr>
              <a:t>Warning signs</a:t>
            </a:r>
          </a:p>
          <a:p>
            <a:pPr lvl="1" indent="-256032"/>
            <a:r>
              <a:rPr lang="en-US" sz="2400" dirty="0">
                <a:latin typeface="Arial (body)"/>
                <a:cs typeface="Calibri" panose="020F0502020204030204" pitchFamily="34" charset="0"/>
              </a:rPr>
              <a:t>Two of the most useful are analytical procedures and documentary discrepancies</a:t>
            </a:r>
          </a:p>
        </p:txBody>
      </p:sp>
    </p:spTree>
    <p:extLst>
      <p:ext uri="{BB962C8B-B14F-4D97-AF65-F5344CB8AC3E}">
        <p14:creationId xmlns:p14="http://schemas.microsoft.com/office/powerpoint/2010/main" val="2207388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79" y="426031"/>
            <a:ext cx="8153400" cy="553998"/>
          </a:xfrm>
        </p:spPr>
        <p:txBody>
          <a:bodyPr wrap="square">
            <a:spAutoFit/>
          </a:bodyPr>
          <a:lstStyle/>
          <a:p>
            <a:r>
              <a:rPr lang="en-US" sz="3600" dirty="0">
                <a:latin typeface="+mj-lt"/>
              </a:rPr>
              <a:t>Specific Fraud Risk Areas </a:t>
            </a:r>
            <a:r>
              <a:rPr lang="en-US" sz="2800" dirty="0">
                <a:latin typeface="+mj-lt"/>
              </a:rPr>
              <a:t>(2 of 4)</a:t>
            </a:r>
            <a:endParaRPr lang="en-US" sz="3600" dirty="0">
              <a:latin typeface="+mj-lt"/>
            </a:endParaRPr>
          </a:p>
        </p:txBody>
      </p:sp>
      <p:sp>
        <p:nvSpPr>
          <p:cNvPr id="3" name="Content Placeholder 2"/>
          <p:cNvSpPr>
            <a:spLocks noGrp="1"/>
          </p:cNvSpPr>
          <p:nvPr>
            <p:ph idx="1"/>
          </p:nvPr>
        </p:nvSpPr>
        <p:spPr>
          <a:xfrm>
            <a:off x="437104" y="1220725"/>
            <a:ext cx="8153400" cy="3454792"/>
          </a:xfrm>
        </p:spPr>
        <p:txBody>
          <a:bodyPr wrap="square">
            <a:spAutoFit/>
          </a:bodyPr>
          <a:lstStyle/>
          <a:p>
            <a:r>
              <a:rPr lang="en-US" sz="2400" b="1" dirty="0">
                <a:latin typeface="Arial (body)"/>
                <a:cs typeface="Calibri" panose="020F0502020204030204" pitchFamily="34" charset="0"/>
              </a:rPr>
              <a:t>Revenue and accounts receivable fraud risks (2 of 2)</a:t>
            </a:r>
          </a:p>
          <a:p>
            <a:pPr lvl="1" indent="-256032"/>
            <a:r>
              <a:rPr lang="en-US" sz="2400" b="1" dirty="0">
                <a:latin typeface="Arial (body)"/>
                <a:cs typeface="Calibri" panose="020F0502020204030204" pitchFamily="34" charset="0"/>
              </a:rPr>
              <a:t>Misappropriation of receipts involving revenue include:</a:t>
            </a:r>
          </a:p>
          <a:p>
            <a:pPr lvl="2" indent="-256032"/>
            <a:r>
              <a:rPr lang="en-US" sz="2400" dirty="0">
                <a:latin typeface="Arial (body)"/>
                <a:cs typeface="Calibri" panose="020F0502020204030204" pitchFamily="34" charset="0"/>
              </a:rPr>
              <a:t>Failure to record a sale</a:t>
            </a:r>
          </a:p>
          <a:p>
            <a:pPr lvl="2" indent="-256032"/>
            <a:r>
              <a:rPr lang="en-US" sz="2400" dirty="0">
                <a:latin typeface="Arial (body)"/>
                <a:cs typeface="Calibri" panose="020F0502020204030204" pitchFamily="34" charset="0"/>
              </a:rPr>
              <a:t>Theft of cash receipts after a sale is recorded</a:t>
            </a:r>
          </a:p>
          <a:p>
            <a:r>
              <a:rPr lang="en-US" sz="2400" dirty="0">
                <a:latin typeface="Arial (body)"/>
                <a:cs typeface="Calibri" panose="020F0502020204030204" pitchFamily="34" charset="0"/>
              </a:rPr>
              <a:t>Warning signs</a:t>
            </a:r>
          </a:p>
          <a:p>
            <a:pPr lvl="1" indent="-256032"/>
            <a:r>
              <a:rPr lang="en-US" sz="2400" dirty="0">
                <a:latin typeface="Arial (body)"/>
                <a:cs typeface="Calibri" panose="020F0502020204030204" pitchFamily="34" charset="0"/>
              </a:rPr>
              <a:t>Internal controls, analytical procedures and other comparisons may be useful</a:t>
            </a:r>
          </a:p>
        </p:txBody>
      </p:sp>
    </p:spTree>
    <p:extLst>
      <p:ext uri="{BB962C8B-B14F-4D97-AF65-F5344CB8AC3E}">
        <p14:creationId xmlns:p14="http://schemas.microsoft.com/office/powerpoint/2010/main" val="57917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79" y="426031"/>
            <a:ext cx="8153400" cy="553998"/>
          </a:xfrm>
        </p:spPr>
        <p:txBody>
          <a:bodyPr wrap="square">
            <a:spAutoFit/>
          </a:bodyPr>
          <a:lstStyle/>
          <a:p>
            <a:r>
              <a:rPr lang="en-US" sz="3600" dirty="0">
                <a:latin typeface="+mj-lt"/>
              </a:rPr>
              <a:t>Specific Fraud Risk Areas </a:t>
            </a:r>
            <a:r>
              <a:rPr lang="en-US" sz="2800" dirty="0">
                <a:latin typeface="+mj-lt"/>
              </a:rPr>
              <a:t>(3 of 4)</a:t>
            </a:r>
            <a:endParaRPr lang="en-US" sz="3600" dirty="0">
              <a:latin typeface="+mj-lt"/>
            </a:endParaRPr>
          </a:p>
        </p:txBody>
      </p:sp>
      <p:sp>
        <p:nvSpPr>
          <p:cNvPr id="3" name="Content Placeholder 2"/>
          <p:cNvSpPr>
            <a:spLocks noGrp="1"/>
          </p:cNvSpPr>
          <p:nvPr>
            <p:ph idx="1"/>
          </p:nvPr>
        </p:nvSpPr>
        <p:spPr>
          <a:xfrm>
            <a:off x="437104" y="1220725"/>
            <a:ext cx="8153400" cy="3824124"/>
          </a:xfrm>
        </p:spPr>
        <p:txBody>
          <a:bodyPr wrap="square">
            <a:spAutoFit/>
          </a:bodyPr>
          <a:lstStyle/>
          <a:p>
            <a:r>
              <a:rPr lang="en-US" sz="2400" b="1" dirty="0">
                <a:latin typeface="Arial (body)"/>
                <a:cs typeface="Calibri" panose="020F0502020204030204" pitchFamily="34" charset="0"/>
              </a:rPr>
              <a:t>Inventory fraud risks</a:t>
            </a:r>
          </a:p>
          <a:p>
            <a:pPr lvl="1" indent="-256032"/>
            <a:r>
              <a:rPr lang="en-US" sz="2400" b="1" dirty="0">
                <a:latin typeface="Arial (body)"/>
                <a:cs typeface="Calibri" panose="020F0502020204030204" pitchFamily="34" charset="0"/>
              </a:rPr>
              <a:t>Inventory is susceptible to:</a:t>
            </a:r>
          </a:p>
          <a:p>
            <a:pPr lvl="2" indent="-256032"/>
            <a:r>
              <a:rPr lang="en-US" sz="2400" dirty="0">
                <a:latin typeface="Arial (body)"/>
                <a:cs typeface="Calibri" panose="020F0502020204030204" pitchFamily="34" charset="0"/>
              </a:rPr>
              <a:t>Manipulation by managers who want to achieve certain financial reporting objectives</a:t>
            </a:r>
          </a:p>
          <a:p>
            <a:pPr lvl="2" indent="-256032"/>
            <a:r>
              <a:rPr lang="en-US" sz="2400" dirty="0">
                <a:latin typeface="Arial (body)"/>
                <a:cs typeface="Calibri" panose="020F0502020204030204" pitchFamily="34" charset="0"/>
              </a:rPr>
              <a:t>Misappropriation because it is usually readily saleable</a:t>
            </a:r>
          </a:p>
          <a:p>
            <a:r>
              <a:rPr lang="en-US" sz="2400" dirty="0">
                <a:latin typeface="Arial (body)"/>
                <a:cs typeface="Calibri" panose="020F0502020204030204" pitchFamily="34" charset="0"/>
              </a:rPr>
              <a:t>Warning signs</a:t>
            </a:r>
          </a:p>
          <a:p>
            <a:pPr lvl="1" indent="-256032"/>
            <a:r>
              <a:rPr lang="en-US" sz="2400" dirty="0">
                <a:latin typeface="Arial (body)"/>
                <a:cs typeface="Calibri" panose="020F0502020204030204" pitchFamily="34" charset="0"/>
              </a:rPr>
              <a:t>Analytical procedures are one useful technique for detecting inventory fraud</a:t>
            </a:r>
          </a:p>
        </p:txBody>
      </p:sp>
    </p:spTree>
    <p:extLst>
      <p:ext uri="{BB962C8B-B14F-4D97-AF65-F5344CB8AC3E}">
        <p14:creationId xmlns:p14="http://schemas.microsoft.com/office/powerpoint/2010/main" val="4196205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79" y="426031"/>
            <a:ext cx="8153400" cy="553998"/>
          </a:xfrm>
        </p:spPr>
        <p:txBody>
          <a:bodyPr wrap="square">
            <a:spAutoFit/>
          </a:bodyPr>
          <a:lstStyle/>
          <a:p>
            <a:r>
              <a:rPr lang="en-US" sz="3600" dirty="0">
                <a:latin typeface="+mj-lt"/>
              </a:rPr>
              <a:t>Specific Fraud Risk Areas </a:t>
            </a:r>
            <a:r>
              <a:rPr lang="en-US" sz="2800" dirty="0">
                <a:latin typeface="+mj-lt"/>
              </a:rPr>
              <a:t>(4 of 4)</a:t>
            </a:r>
            <a:endParaRPr lang="en-US" sz="3600" dirty="0">
              <a:latin typeface="+mj-lt"/>
            </a:endParaRPr>
          </a:p>
        </p:txBody>
      </p:sp>
      <p:sp>
        <p:nvSpPr>
          <p:cNvPr id="3" name="Content Placeholder 2"/>
          <p:cNvSpPr>
            <a:spLocks noGrp="1"/>
          </p:cNvSpPr>
          <p:nvPr>
            <p:ph idx="1"/>
          </p:nvPr>
        </p:nvSpPr>
        <p:spPr>
          <a:xfrm>
            <a:off x="437104" y="1220725"/>
            <a:ext cx="8153400" cy="3531736"/>
          </a:xfrm>
        </p:spPr>
        <p:txBody>
          <a:bodyPr wrap="square">
            <a:spAutoFit/>
          </a:bodyPr>
          <a:lstStyle/>
          <a:p>
            <a:r>
              <a:rPr lang="en-US" sz="2400" b="1" dirty="0">
                <a:latin typeface="Arial (body)"/>
                <a:cs typeface="Calibri" panose="020F0502020204030204" pitchFamily="34" charset="0"/>
              </a:rPr>
              <a:t>Purchases and accounts payable fraud risks</a:t>
            </a:r>
          </a:p>
          <a:p>
            <a:pPr lvl="1" indent="-256032"/>
            <a:r>
              <a:rPr lang="en-US" sz="2400" b="1" dirty="0">
                <a:latin typeface="Arial (body)"/>
                <a:cs typeface="Calibri" panose="020F0502020204030204" pitchFamily="34" charset="0"/>
              </a:rPr>
              <a:t>The most common fraud in the acquisitions area:</a:t>
            </a:r>
          </a:p>
          <a:p>
            <a:pPr lvl="2" indent="-256032"/>
            <a:r>
              <a:rPr lang="en-US" sz="2400" dirty="0">
                <a:latin typeface="Arial (body)"/>
                <a:cs typeface="Calibri" panose="020F0502020204030204" pitchFamily="34" charset="0"/>
              </a:rPr>
              <a:t>Perpetrator issues payments to fictitious vendors and deposit the cash in a fictitious account</a:t>
            </a:r>
          </a:p>
          <a:p>
            <a:r>
              <a:rPr lang="en-US" sz="2400" b="1" dirty="0">
                <a:latin typeface="Arial (body)"/>
                <a:cs typeface="Calibri" panose="020F0502020204030204" pitchFamily="34" charset="0"/>
              </a:rPr>
              <a:t>Other areas of fraud risk:</a:t>
            </a:r>
          </a:p>
          <a:p>
            <a:pPr lvl="1" indent="-256032"/>
            <a:r>
              <a:rPr lang="en-US" sz="2400" dirty="0">
                <a:latin typeface="Arial (body)"/>
                <a:cs typeface="Calibri" panose="020F0502020204030204" pitchFamily="34" charset="0"/>
              </a:rPr>
              <a:t>Fixed assets</a:t>
            </a:r>
          </a:p>
          <a:p>
            <a:pPr lvl="1" indent="-256032"/>
            <a:r>
              <a:rPr lang="en-US" sz="2400" dirty="0">
                <a:latin typeface="Arial (body)"/>
                <a:cs typeface="Calibri" panose="020F0502020204030204" pitchFamily="34" charset="0"/>
              </a:rPr>
              <a:t>Intangible assets</a:t>
            </a:r>
          </a:p>
          <a:p>
            <a:pPr lvl="1" indent="-256032"/>
            <a:r>
              <a:rPr lang="en-US" sz="2400" dirty="0">
                <a:latin typeface="Arial (body)"/>
                <a:cs typeface="Calibri" panose="020F0502020204030204" pitchFamily="34" charset="0"/>
              </a:rPr>
              <a:t>Payroll expenses</a:t>
            </a:r>
          </a:p>
        </p:txBody>
      </p:sp>
    </p:spTree>
    <p:extLst>
      <p:ext uri="{BB962C8B-B14F-4D97-AF65-F5344CB8AC3E}">
        <p14:creationId xmlns:p14="http://schemas.microsoft.com/office/powerpoint/2010/main" val="3408429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54" y="416506"/>
            <a:ext cx="8153400" cy="553998"/>
          </a:xfrm>
        </p:spPr>
        <p:txBody>
          <a:bodyPr wrap="square">
            <a:spAutoFit/>
          </a:bodyPr>
          <a:lstStyle/>
          <a:p>
            <a:r>
              <a:rPr lang="en-US" sz="3600" dirty="0">
                <a:latin typeface="+mj-lt"/>
                <a:cs typeface="Calibri" panose="020F0502020204030204" pitchFamily="34" charset="0"/>
              </a:rPr>
              <a:t>Let’s Discuss </a:t>
            </a:r>
            <a:r>
              <a:rPr lang="en-US" sz="2800" dirty="0">
                <a:latin typeface="+mj-lt"/>
                <a:cs typeface="Calibri" panose="020F0502020204030204" pitchFamily="34" charset="0"/>
              </a:rPr>
              <a:t>(4 of 6)</a:t>
            </a:r>
            <a:endParaRPr lang="en-US" sz="3600" dirty="0">
              <a:latin typeface="+mj-lt"/>
            </a:endParaRPr>
          </a:p>
        </p:txBody>
      </p:sp>
      <p:sp>
        <p:nvSpPr>
          <p:cNvPr id="3" name="Content Placeholder 2"/>
          <p:cNvSpPr>
            <a:spLocks noGrp="1"/>
          </p:cNvSpPr>
          <p:nvPr>
            <p:ph idx="1"/>
          </p:nvPr>
        </p:nvSpPr>
        <p:spPr>
          <a:xfrm>
            <a:off x="437104" y="1220725"/>
            <a:ext cx="8153400" cy="2485296"/>
          </a:xfrm>
        </p:spPr>
        <p:txBody>
          <a:bodyPr wrap="square">
            <a:spAutoFit/>
          </a:bodyPr>
          <a:lstStyle/>
          <a:p>
            <a:r>
              <a:rPr lang="en-US" sz="2400" dirty="0">
                <a:latin typeface="Arial (body)"/>
                <a:cs typeface="Calibri" panose="020F0502020204030204" pitchFamily="34" charset="0"/>
              </a:rPr>
              <a:t>Describe the types of overall responses by auditors to address fraud risk.</a:t>
            </a:r>
          </a:p>
          <a:p>
            <a:r>
              <a:rPr lang="en-US" sz="2400" dirty="0">
                <a:latin typeface="Arial (body)"/>
                <a:cs typeface="Calibri" panose="020F0502020204030204" pitchFamily="34" charset="0"/>
              </a:rPr>
              <a:t>You go through the drive-through window of a fast food restaurant and notice a sign that reads, “Your meal is free if we fail to give you a receipt.” </a:t>
            </a:r>
          </a:p>
          <a:p>
            <a:pPr lvl="1" indent="-256032"/>
            <a:r>
              <a:rPr lang="en-US" sz="2400" dirty="0">
                <a:latin typeface="Arial (body)"/>
                <a:cs typeface="Calibri" panose="020F0502020204030204" pitchFamily="34" charset="0"/>
              </a:rPr>
              <a:t>Why would the restaurant post this sign?</a:t>
            </a:r>
          </a:p>
        </p:txBody>
      </p:sp>
    </p:spTree>
    <p:extLst>
      <p:ext uri="{BB962C8B-B14F-4D97-AF65-F5344CB8AC3E}">
        <p14:creationId xmlns:p14="http://schemas.microsoft.com/office/powerpoint/2010/main" val="2472153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415754"/>
            <a:ext cx="8115300" cy="553998"/>
          </a:xfrm>
        </p:spPr>
        <p:txBody>
          <a:bodyPr wrap="square">
            <a:spAutoFit/>
          </a:bodyPr>
          <a:lstStyle/>
          <a:p>
            <a:r>
              <a:rPr lang="en-US" sz="3600" dirty="0">
                <a:latin typeface="+mj-lt"/>
              </a:rPr>
              <a:t>Learning Objective 10.7</a:t>
            </a:r>
          </a:p>
        </p:txBody>
      </p:sp>
      <p:sp>
        <p:nvSpPr>
          <p:cNvPr id="5" name="Content Placeholder 4"/>
          <p:cNvSpPr>
            <a:spLocks noGrp="1"/>
          </p:cNvSpPr>
          <p:nvPr>
            <p:ph idx="1"/>
          </p:nvPr>
        </p:nvSpPr>
        <p:spPr>
          <a:xfrm>
            <a:off x="438150" y="1219200"/>
            <a:ext cx="8096250" cy="738664"/>
          </a:xfrm>
        </p:spPr>
        <p:txBody>
          <a:bodyPr wrap="square">
            <a:spAutoFit/>
          </a:bodyPr>
          <a:lstStyle/>
          <a:p>
            <a:pPr marL="0" indent="0">
              <a:buNone/>
            </a:pPr>
            <a:r>
              <a:rPr lang="en-US" sz="2400" dirty="0">
                <a:latin typeface="Arial (body)"/>
              </a:rPr>
              <a:t>Understand interview techniques and other activities after fraud is suspected</a:t>
            </a:r>
          </a:p>
        </p:txBody>
      </p:sp>
    </p:spTree>
    <p:extLst>
      <p:ext uri="{BB962C8B-B14F-4D97-AF65-F5344CB8AC3E}">
        <p14:creationId xmlns:p14="http://schemas.microsoft.com/office/powerpoint/2010/main" val="998244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415397"/>
            <a:ext cx="8039100" cy="1097280"/>
          </a:xfrm>
        </p:spPr>
        <p:txBody>
          <a:bodyPr/>
          <a:lstStyle/>
          <a:p>
            <a:r>
              <a:rPr lang="en-US" sz="3600" dirty="0">
                <a:latin typeface="+mj-lt"/>
                <a:cs typeface="Calibri" panose="020F0502020204030204" pitchFamily="34" charset="0"/>
              </a:rPr>
              <a:t>Responsibilities When Fraud Is Suspected </a:t>
            </a:r>
            <a:r>
              <a:rPr lang="en-US" sz="2800" dirty="0">
                <a:latin typeface="+mj-lt"/>
                <a:cs typeface="Calibri" panose="020F0502020204030204" pitchFamily="34" charset="0"/>
              </a:rPr>
              <a:t>(1 of 3)</a:t>
            </a:r>
            <a:endParaRPr lang="en-US" sz="3600" dirty="0">
              <a:latin typeface="+mj-lt"/>
            </a:endParaRPr>
          </a:p>
        </p:txBody>
      </p:sp>
      <p:sp>
        <p:nvSpPr>
          <p:cNvPr id="5" name="Content Placeholder 4"/>
          <p:cNvSpPr>
            <a:spLocks noGrp="1"/>
          </p:cNvSpPr>
          <p:nvPr>
            <p:ph idx="1"/>
          </p:nvPr>
        </p:nvSpPr>
        <p:spPr>
          <a:xfrm>
            <a:off x="438150" y="1905000"/>
            <a:ext cx="8096250" cy="2154436"/>
          </a:xfrm>
        </p:spPr>
        <p:txBody>
          <a:bodyPr wrap="square">
            <a:spAutoFit/>
          </a:bodyPr>
          <a:lstStyle/>
          <a:p>
            <a:r>
              <a:rPr lang="en-US" sz="2400" b="1" dirty="0">
                <a:latin typeface="Arial (body)"/>
                <a:cs typeface="Calibri" panose="020F0502020204030204" pitchFamily="34" charset="0"/>
              </a:rPr>
              <a:t>Frauds are often detected through:</a:t>
            </a:r>
          </a:p>
          <a:p>
            <a:pPr lvl="1" indent="-256032"/>
            <a:r>
              <a:rPr lang="en-US" sz="2400" dirty="0">
                <a:latin typeface="Arial (body)"/>
                <a:cs typeface="Calibri" panose="020F0502020204030204" pitchFamily="34" charset="0"/>
              </a:rPr>
              <a:t>The receipt of an anonymous tip</a:t>
            </a:r>
          </a:p>
          <a:p>
            <a:pPr lvl="1" indent="-256032"/>
            <a:r>
              <a:rPr lang="en-US" sz="2400" dirty="0">
                <a:latin typeface="Arial (body)"/>
                <a:cs typeface="Calibri" panose="020F0502020204030204" pitchFamily="34" charset="0"/>
              </a:rPr>
              <a:t>Management review</a:t>
            </a:r>
          </a:p>
          <a:p>
            <a:pPr lvl="1" indent="-256032"/>
            <a:r>
              <a:rPr lang="en-US" sz="2400" dirty="0">
                <a:latin typeface="Arial (body)"/>
                <a:cs typeface="Calibri" panose="020F0502020204030204" pitchFamily="34" charset="0"/>
              </a:rPr>
              <a:t>Internal audit</a:t>
            </a:r>
          </a:p>
          <a:p>
            <a:pPr lvl="1" indent="-256032"/>
            <a:r>
              <a:rPr lang="en-US" sz="2400" dirty="0">
                <a:latin typeface="Arial (body)"/>
                <a:cs typeface="Calibri" panose="020F0502020204030204" pitchFamily="34" charset="0"/>
              </a:rPr>
              <a:t>Accident </a:t>
            </a:r>
          </a:p>
        </p:txBody>
      </p:sp>
    </p:spTree>
    <p:extLst>
      <p:ext uri="{BB962C8B-B14F-4D97-AF65-F5344CB8AC3E}">
        <p14:creationId xmlns:p14="http://schemas.microsoft.com/office/powerpoint/2010/main" val="2432728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54" y="416506"/>
            <a:ext cx="8153400" cy="553998"/>
          </a:xfrm>
        </p:spPr>
        <p:txBody>
          <a:bodyPr wrap="square">
            <a:spAutoFit/>
          </a:bodyPr>
          <a:lstStyle/>
          <a:p>
            <a:r>
              <a:rPr lang="en-US" altLang="en-US" sz="3600" dirty="0">
                <a:latin typeface="+mj-lt"/>
                <a:ea typeface="ヒラギノ角ゴ Pro W3" charset="-128"/>
              </a:rPr>
              <a:t>Learning Objective 10.1 </a:t>
            </a:r>
            <a:endParaRPr lang="en-US" sz="3600" b="0" dirty="0">
              <a:latin typeface="+mj-lt"/>
            </a:endParaRPr>
          </a:p>
        </p:txBody>
      </p:sp>
      <p:sp>
        <p:nvSpPr>
          <p:cNvPr id="3" name="Content Placeholder 2"/>
          <p:cNvSpPr>
            <a:spLocks noGrp="1"/>
          </p:cNvSpPr>
          <p:nvPr>
            <p:ph idx="1"/>
          </p:nvPr>
        </p:nvSpPr>
        <p:spPr>
          <a:xfrm>
            <a:off x="437104" y="1220725"/>
            <a:ext cx="8153400" cy="738664"/>
          </a:xfrm>
        </p:spPr>
        <p:txBody>
          <a:bodyPr wrap="square">
            <a:spAutoFit/>
          </a:bodyPr>
          <a:lstStyle/>
          <a:p>
            <a:pPr marL="0" indent="0">
              <a:buNone/>
            </a:pPr>
            <a:r>
              <a:rPr lang="en-US" sz="2400" dirty="0">
                <a:latin typeface="Arial (body)"/>
                <a:cs typeface="Calibri" panose="020F0502020204030204" pitchFamily="34" charset="0"/>
              </a:rPr>
              <a:t>Define fraud and distinguish between fraudulent financial reporting and misappropriation of assets</a:t>
            </a:r>
            <a:endParaRPr lang="en-US" sz="2400" dirty="0">
              <a:latin typeface="Arial (body)"/>
            </a:endParaRPr>
          </a:p>
        </p:txBody>
      </p:sp>
    </p:spTree>
    <p:extLst>
      <p:ext uri="{BB962C8B-B14F-4D97-AF65-F5344CB8AC3E}">
        <p14:creationId xmlns:p14="http://schemas.microsoft.com/office/powerpoint/2010/main" val="411442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415397"/>
            <a:ext cx="8191500" cy="1097280"/>
          </a:xfrm>
        </p:spPr>
        <p:txBody>
          <a:bodyPr wrap="square">
            <a:spAutoFit/>
          </a:bodyPr>
          <a:lstStyle/>
          <a:p>
            <a:r>
              <a:rPr lang="en-US" sz="3600" dirty="0">
                <a:latin typeface="+mj-lt"/>
                <a:cs typeface="Calibri" panose="020F0502020204030204" pitchFamily="34" charset="0"/>
              </a:rPr>
              <a:t>Responsibilities When Fraud Is Suspected </a:t>
            </a:r>
            <a:r>
              <a:rPr lang="en-US" sz="2800" dirty="0">
                <a:latin typeface="+mj-lt"/>
                <a:cs typeface="Calibri" panose="020F0502020204030204" pitchFamily="34" charset="0"/>
              </a:rPr>
              <a:t>(2 of 3)</a:t>
            </a:r>
            <a:endParaRPr lang="en-US" sz="3600" dirty="0">
              <a:latin typeface="+mj-lt"/>
            </a:endParaRPr>
          </a:p>
        </p:txBody>
      </p:sp>
      <p:sp>
        <p:nvSpPr>
          <p:cNvPr id="5" name="Content Placeholder 4"/>
          <p:cNvSpPr>
            <a:spLocks noGrp="1"/>
          </p:cNvSpPr>
          <p:nvPr>
            <p:ph idx="1"/>
          </p:nvPr>
        </p:nvSpPr>
        <p:spPr>
          <a:xfrm>
            <a:off x="438150" y="1905000"/>
            <a:ext cx="8172450" cy="3339376"/>
          </a:xfrm>
        </p:spPr>
        <p:txBody>
          <a:bodyPr wrap="square">
            <a:spAutoFit/>
          </a:bodyPr>
          <a:lstStyle/>
          <a:p>
            <a:r>
              <a:rPr lang="en-US" sz="2400" dirty="0">
                <a:latin typeface="Arial (body)"/>
                <a:cs typeface="Calibri" panose="020F0502020204030204" pitchFamily="34" charset="0"/>
              </a:rPr>
              <a:t>When fraud is suspected, the auditor often begins by</a:t>
            </a:r>
          </a:p>
          <a:p>
            <a:pPr lvl="1" indent="-256032"/>
            <a:r>
              <a:rPr lang="en-US" sz="2400" dirty="0">
                <a:latin typeface="Arial (body)"/>
                <a:cs typeface="Calibri" panose="020F0502020204030204" pitchFamily="34" charset="0"/>
              </a:rPr>
              <a:t>Making additional inquiries to determine whether fraud actually exists </a:t>
            </a:r>
          </a:p>
          <a:p>
            <a:pPr lvl="1" indent="-256032"/>
            <a:r>
              <a:rPr lang="en-US" sz="2400" b="1" dirty="0">
                <a:latin typeface="Arial (body)"/>
                <a:cs typeface="Calibri" panose="020F0502020204030204" pitchFamily="34" charset="0"/>
              </a:rPr>
              <a:t>Auditors can use one or more of the following inquiry categories depending on their objectives:</a:t>
            </a:r>
          </a:p>
          <a:p>
            <a:pPr lvl="2" indent="-256032"/>
            <a:r>
              <a:rPr lang="en-US" sz="2400" dirty="0">
                <a:latin typeface="Arial (body)"/>
                <a:cs typeface="Calibri" panose="020F0502020204030204" pitchFamily="34" charset="0"/>
              </a:rPr>
              <a:t>Informational inquiry</a:t>
            </a:r>
          </a:p>
          <a:p>
            <a:pPr lvl="2" indent="-256032"/>
            <a:r>
              <a:rPr lang="en-US" sz="2400" dirty="0">
                <a:latin typeface="Arial (body)"/>
                <a:cs typeface="Calibri" panose="020F0502020204030204" pitchFamily="34" charset="0"/>
              </a:rPr>
              <a:t>Assessment inquiry</a:t>
            </a:r>
          </a:p>
          <a:p>
            <a:pPr lvl="2" indent="-256032"/>
            <a:r>
              <a:rPr lang="en-US" sz="2400" dirty="0">
                <a:latin typeface="Arial (body)"/>
                <a:cs typeface="Calibri" panose="020F0502020204030204" pitchFamily="34" charset="0"/>
              </a:rPr>
              <a:t>Interrogative inquiry</a:t>
            </a:r>
          </a:p>
        </p:txBody>
      </p:sp>
    </p:spTree>
    <p:extLst>
      <p:ext uri="{BB962C8B-B14F-4D97-AF65-F5344CB8AC3E}">
        <p14:creationId xmlns:p14="http://schemas.microsoft.com/office/powerpoint/2010/main" val="508235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404681"/>
            <a:ext cx="8191500" cy="1107996"/>
          </a:xfrm>
        </p:spPr>
        <p:txBody>
          <a:bodyPr wrap="square">
            <a:spAutoFit/>
          </a:bodyPr>
          <a:lstStyle/>
          <a:p>
            <a:r>
              <a:rPr lang="en-US" sz="3600" dirty="0">
                <a:latin typeface="+mj-lt"/>
                <a:cs typeface="Calibri" panose="020F0502020204030204" pitchFamily="34" charset="0"/>
              </a:rPr>
              <a:t>Responsibilities When Fraud Is Suspected </a:t>
            </a:r>
            <a:r>
              <a:rPr lang="en-US" sz="2800" dirty="0">
                <a:latin typeface="+mj-lt"/>
                <a:cs typeface="Calibri" panose="020F0502020204030204" pitchFamily="34" charset="0"/>
              </a:rPr>
              <a:t>(3 of 3)</a:t>
            </a:r>
            <a:endParaRPr lang="en-US" sz="3600" dirty="0">
              <a:latin typeface="+mj-lt"/>
            </a:endParaRPr>
          </a:p>
        </p:txBody>
      </p:sp>
      <p:sp>
        <p:nvSpPr>
          <p:cNvPr id="5" name="Content Placeholder 4"/>
          <p:cNvSpPr>
            <a:spLocks noGrp="1"/>
          </p:cNvSpPr>
          <p:nvPr>
            <p:ph idx="1"/>
          </p:nvPr>
        </p:nvSpPr>
        <p:spPr>
          <a:xfrm>
            <a:off x="438150" y="1905000"/>
            <a:ext cx="8172450" cy="2562240"/>
          </a:xfrm>
        </p:spPr>
        <p:txBody>
          <a:bodyPr wrap="square">
            <a:spAutoFit/>
          </a:bodyPr>
          <a:lstStyle/>
          <a:p>
            <a:r>
              <a:rPr lang="en-US" sz="2400" dirty="0">
                <a:latin typeface="Arial (body)"/>
                <a:cs typeface="Calibri" panose="020F0502020204030204" pitchFamily="34" charset="0"/>
              </a:rPr>
              <a:t>Auditing standards require the auditor to obtain additional evidence to determine whether material fraud has occurred</a:t>
            </a:r>
          </a:p>
          <a:p>
            <a:r>
              <a:rPr lang="en-US" sz="2400" b="1" dirty="0">
                <a:latin typeface="Arial (body)"/>
                <a:cs typeface="Calibri" panose="020F0502020204030204" pitchFamily="34" charset="0"/>
              </a:rPr>
              <a:t>In addition to inquiry, auditors often:</a:t>
            </a:r>
          </a:p>
          <a:p>
            <a:pPr lvl="1" indent="-256032"/>
            <a:r>
              <a:rPr lang="en-US" sz="2400" dirty="0">
                <a:latin typeface="Arial (body)"/>
                <a:cs typeface="Calibri" panose="020F0502020204030204" pitchFamily="34" charset="0"/>
              </a:rPr>
              <a:t>Apply data analytics</a:t>
            </a:r>
          </a:p>
          <a:p>
            <a:pPr lvl="1" indent="-256032"/>
            <a:r>
              <a:rPr lang="en-US" sz="2400" dirty="0">
                <a:latin typeface="Arial (body)"/>
                <a:cs typeface="Calibri" panose="020F0502020204030204" pitchFamily="34" charset="0"/>
              </a:rPr>
              <a:t>Expand other substantive testing</a:t>
            </a:r>
          </a:p>
        </p:txBody>
      </p:sp>
    </p:spTree>
    <p:extLst>
      <p:ext uri="{BB962C8B-B14F-4D97-AF65-F5344CB8AC3E}">
        <p14:creationId xmlns:p14="http://schemas.microsoft.com/office/powerpoint/2010/main" val="1817961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9575"/>
            <a:ext cx="8229600" cy="553998"/>
          </a:xfrm>
        </p:spPr>
        <p:txBody>
          <a:bodyPr wrap="square">
            <a:spAutoFit/>
          </a:bodyPr>
          <a:lstStyle/>
          <a:p>
            <a:r>
              <a:rPr lang="en-US" sz="3600" dirty="0">
                <a:latin typeface="+mj-lt"/>
              </a:rPr>
              <a:t>Figure 10.8 Fraud Detection Methods</a:t>
            </a:r>
          </a:p>
        </p:txBody>
      </p:sp>
      <p:pic>
        <p:nvPicPr>
          <p:cNvPr id="5122" name="Picture 2" descr="The x axis shows the percent of cases from 0 to 45 percent in increments of 5 and the y axis shows the different fraud detection methods.&#10;The data depicted is as follows:&#10;• Tip: 2014, 40 percent; 2016, 39 percent; 2018, 42 percent&#10;• Internal Audit: 2014, 15 percent; 2016, 17 percent; 2018, 14 percent&#10;• Management Review: 2014, 13 percent; 2016, 13 percent; 2018, 16 percent&#10;• By Accident: 2014, 7 percent; 2016, 6 percent; 2018, 7 percent&#10;• Other: 2014, 6 percent; 2016, 6 percent; 2018, 1 percent&#10;• Account Reconciliation: 2014, 5 percent; 2016, 6 percent; 2018, 7 percent&#10;• Document Examination: 2014, 4 percent; 2016, 4 percent; 2018, 4 percent&#10;• External Audit: 2014, 4 percent; 2016, 4 percent; 2018, 3 percent&#10;• Surveillance/Monitoring: 2014, 3 percent; 2016, 2 percent; 2018, 3 percent&#10;• Notified by Law Enforcement: 2014, 2 percent; 2016, 2 percent; 2018, 2 percent&#10;• IT Controls: 2014, 1 percent; 2016, 1 percent; 2018, 1 percent&#10;• Confession: 2014, 1 percent; 2016, 1 percent; 2018, 1 perc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938" y="1169284"/>
            <a:ext cx="5116229" cy="44695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8150" y="5770602"/>
            <a:ext cx="8153400" cy="553998"/>
          </a:xfrm>
        </p:spPr>
        <p:txBody>
          <a:bodyPr wrap="square">
            <a:spAutoFit/>
          </a:bodyPr>
          <a:lstStyle/>
          <a:p>
            <a:pPr marL="0" indent="0">
              <a:buNone/>
            </a:pPr>
            <a:r>
              <a:rPr lang="en-US" sz="1800" i="1" dirty="0"/>
              <a:t>Source: Report to the Nations on Occupational Fraud and Abuse, </a:t>
            </a:r>
            <a:r>
              <a:rPr lang="en-US" sz="1800" dirty="0"/>
              <a:t>Association of Certified Fraud Examiners, 2018, 2016, 2014.</a:t>
            </a:r>
          </a:p>
        </p:txBody>
      </p:sp>
    </p:spTree>
    <p:extLst>
      <p:ext uri="{BB962C8B-B14F-4D97-AF65-F5344CB8AC3E}">
        <p14:creationId xmlns:p14="http://schemas.microsoft.com/office/powerpoint/2010/main" val="1152342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54" y="416506"/>
            <a:ext cx="8153400" cy="553998"/>
          </a:xfrm>
        </p:spPr>
        <p:txBody>
          <a:bodyPr wrap="square">
            <a:spAutoFit/>
          </a:bodyPr>
          <a:lstStyle/>
          <a:p>
            <a:r>
              <a:rPr lang="en-US" sz="3600" dirty="0">
                <a:latin typeface="+mj-lt"/>
              </a:rPr>
              <a:t>Let’s Discuss </a:t>
            </a:r>
            <a:r>
              <a:rPr lang="en-US" sz="2800" dirty="0">
                <a:latin typeface="+mj-lt"/>
              </a:rPr>
              <a:t>(5 of 6)</a:t>
            </a:r>
            <a:endParaRPr lang="en-US" sz="3600" dirty="0">
              <a:latin typeface="+mj-lt"/>
            </a:endParaRPr>
          </a:p>
        </p:txBody>
      </p:sp>
      <p:sp>
        <p:nvSpPr>
          <p:cNvPr id="3" name="Content Placeholder 2"/>
          <p:cNvSpPr>
            <a:spLocks noGrp="1"/>
          </p:cNvSpPr>
          <p:nvPr>
            <p:ph idx="1"/>
          </p:nvPr>
        </p:nvSpPr>
        <p:spPr>
          <a:xfrm>
            <a:off x="437104" y="1220725"/>
            <a:ext cx="8153400" cy="1300356"/>
          </a:xfrm>
        </p:spPr>
        <p:txBody>
          <a:bodyPr wrap="square">
            <a:spAutoFit/>
          </a:bodyPr>
          <a:lstStyle/>
          <a:p>
            <a:r>
              <a:rPr lang="en-US" sz="2400" dirty="0">
                <a:latin typeface="Arial (body)"/>
                <a:cs typeface="Calibri" panose="020F0502020204030204" pitchFamily="34" charset="0"/>
              </a:rPr>
              <a:t>What are the three ways auditors respond to fraud risks?</a:t>
            </a:r>
          </a:p>
          <a:p>
            <a:r>
              <a:rPr lang="en-US" sz="2400" dirty="0">
                <a:latin typeface="Arial (body)"/>
                <a:cs typeface="Calibri" panose="020F0502020204030204" pitchFamily="34" charset="0"/>
              </a:rPr>
              <a:t>Describe the three main techniques used to manipulate revenue.</a:t>
            </a:r>
          </a:p>
        </p:txBody>
      </p:sp>
    </p:spTree>
    <p:extLst>
      <p:ext uri="{BB962C8B-B14F-4D97-AF65-F5344CB8AC3E}">
        <p14:creationId xmlns:p14="http://schemas.microsoft.com/office/powerpoint/2010/main" val="1411857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54" y="416506"/>
            <a:ext cx="8153400" cy="553998"/>
          </a:xfrm>
        </p:spPr>
        <p:txBody>
          <a:bodyPr wrap="square">
            <a:spAutoFit/>
          </a:bodyPr>
          <a:lstStyle/>
          <a:p>
            <a:r>
              <a:rPr lang="en-US" sz="3600" dirty="0">
                <a:latin typeface="+mj-lt"/>
                <a:cs typeface="Calibri" panose="020F0502020204030204" pitchFamily="34" charset="0"/>
              </a:rPr>
              <a:t>Learning Objective 10.8</a:t>
            </a:r>
            <a:endParaRPr lang="en-US" sz="3600" dirty="0">
              <a:latin typeface="+mj-lt"/>
            </a:endParaRPr>
          </a:p>
        </p:txBody>
      </p:sp>
      <p:sp>
        <p:nvSpPr>
          <p:cNvPr id="3" name="Content Placeholder 2"/>
          <p:cNvSpPr>
            <a:spLocks noGrp="1"/>
          </p:cNvSpPr>
          <p:nvPr>
            <p:ph idx="1"/>
          </p:nvPr>
        </p:nvSpPr>
        <p:spPr>
          <a:xfrm>
            <a:off x="437104" y="1220725"/>
            <a:ext cx="8153400" cy="738664"/>
          </a:xfrm>
        </p:spPr>
        <p:txBody>
          <a:bodyPr wrap="square">
            <a:spAutoFit/>
          </a:bodyPr>
          <a:lstStyle/>
          <a:p>
            <a:pPr marL="0" indent="0">
              <a:buNone/>
            </a:pPr>
            <a:r>
              <a:rPr lang="en-US" sz="2400" dirty="0">
                <a:cs typeface="Calibri" panose="020F0502020204030204" pitchFamily="34" charset="0"/>
              </a:rPr>
              <a:t>Describe information about the fraud risk assessment that must be documented in the working papers</a:t>
            </a:r>
          </a:p>
        </p:txBody>
      </p:sp>
    </p:spTree>
    <p:extLst>
      <p:ext uri="{BB962C8B-B14F-4D97-AF65-F5344CB8AC3E}">
        <p14:creationId xmlns:p14="http://schemas.microsoft.com/office/powerpoint/2010/main" val="3312478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54" y="404719"/>
            <a:ext cx="8153400" cy="984885"/>
          </a:xfrm>
        </p:spPr>
        <p:txBody>
          <a:bodyPr wrap="square">
            <a:spAutoFit/>
          </a:bodyPr>
          <a:lstStyle/>
          <a:p>
            <a:r>
              <a:rPr lang="en-US" sz="3600" dirty="0">
                <a:latin typeface="+mj-lt"/>
              </a:rPr>
              <a:t>Documenting the Fraud Assessment </a:t>
            </a:r>
            <a:r>
              <a:rPr lang="en-US" sz="2800" dirty="0">
                <a:latin typeface="+mj-lt"/>
              </a:rPr>
              <a:t>(1 of 3)</a:t>
            </a:r>
            <a:endParaRPr lang="en-US" sz="3600" dirty="0">
              <a:latin typeface="+mj-lt"/>
            </a:endParaRPr>
          </a:p>
        </p:txBody>
      </p:sp>
      <p:sp>
        <p:nvSpPr>
          <p:cNvPr id="3" name="Content Placeholder 2"/>
          <p:cNvSpPr>
            <a:spLocks noGrp="1"/>
          </p:cNvSpPr>
          <p:nvPr>
            <p:ph idx="1"/>
          </p:nvPr>
        </p:nvSpPr>
        <p:spPr>
          <a:xfrm>
            <a:off x="437104" y="1906525"/>
            <a:ext cx="8153400" cy="3924151"/>
          </a:xfrm>
        </p:spPr>
        <p:txBody>
          <a:bodyPr wrap="square">
            <a:spAutoFit/>
          </a:bodyPr>
          <a:lstStyle/>
          <a:p>
            <a:r>
              <a:rPr lang="en-US" sz="2400" b="1" dirty="0">
                <a:cs typeface="Calibri" panose="020F0502020204030204" pitchFamily="34" charset="0"/>
              </a:rPr>
              <a:t>Auditors are required to document the following matters related to their consideration of material misstatements due to fraud (1 of 3)</a:t>
            </a:r>
            <a:r>
              <a:rPr lang="en-US" sz="2400" dirty="0">
                <a:cs typeface="Calibri" panose="020F0502020204030204" pitchFamily="34" charset="0"/>
              </a:rPr>
              <a:t>:</a:t>
            </a:r>
          </a:p>
          <a:p>
            <a:pPr lvl="1"/>
            <a:r>
              <a:rPr lang="en-US" sz="2400" dirty="0">
                <a:cs typeface="Calibri" panose="020F0502020204030204" pitchFamily="34" charset="0"/>
              </a:rPr>
              <a:t>Significant decisions made during the discussion among engagement team in planning the audit</a:t>
            </a:r>
          </a:p>
          <a:p>
            <a:pPr lvl="1"/>
            <a:r>
              <a:rPr lang="en-US" sz="2400" dirty="0">
                <a:cs typeface="Calibri" panose="020F0502020204030204" pitchFamily="34" charset="0"/>
              </a:rPr>
              <a:t>Procedures performed to obtain information necessary to identify and assess the risks of material fraud</a:t>
            </a:r>
          </a:p>
          <a:p>
            <a:pPr lvl="1"/>
            <a:r>
              <a:rPr lang="en-US" sz="2400" dirty="0">
                <a:cs typeface="Calibri" panose="020F0502020204030204" pitchFamily="34" charset="0"/>
              </a:rPr>
              <a:t>Reasons supporting a conclusion that there is not a significant risk of material improper revenue recognition</a:t>
            </a:r>
          </a:p>
        </p:txBody>
      </p:sp>
    </p:spTree>
    <p:extLst>
      <p:ext uri="{BB962C8B-B14F-4D97-AF65-F5344CB8AC3E}">
        <p14:creationId xmlns:p14="http://schemas.microsoft.com/office/powerpoint/2010/main" val="3967747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54" y="404719"/>
            <a:ext cx="8153400" cy="984885"/>
          </a:xfrm>
        </p:spPr>
        <p:txBody>
          <a:bodyPr wrap="square">
            <a:spAutoFit/>
          </a:bodyPr>
          <a:lstStyle/>
          <a:p>
            <a:r>
              <a:rPr lang="en-US" sz="3600" dirty="0">
                <a:latin typeface="+mj-lt"/>
              </a:rPr>
              <a:t>Documenting the Fraud Assessment </a:t>
            </a:r>
            <a:r>
              <a:rPr lang="en-US" sz="2800" dirty="0">
                <a:latin typeface="+mj-lt"/>
              </a:rPr>
              <a:t>(2 of 3)</a:t>
            </a:r>
            <a:endParaRPr lang="en-US" sz="3600" dirty="0">
              <a:latin typeface="+mj-lt"/>
            </a:endParaRPr>
          </a:p>
        </p:txBody>
      </p:sp>
      <p:sp>
        <p:nvSpPr>
          <p:cNvPr id="3" name="Content Placeholder 2"/>
          <p:cNvSpPr>
            <a:spLocks noGrp="1"/>
          </p:cNvSpPr>
          <p:nvPr>
            <p:ph idx="1"/>
          </p:nvPr>
        </p:nvSpPr>
        <p:spPr>
          <a:xfrm>
            <a:off x="437104" y="1906525"/>
            <a:ext cx="8153400" cy="3593291"/>
          </a:xfrm>
        </p:spPr>
        <p:txBody>
          <a:bodyPr wrap="square">
            <a:spAutoFit/>
          </a:bodyPr>
          <a:lstStyle/>
          <a:p>
            <a:r>
              <a:rPr lang="en-US" sz="2400" b="1" dirty="0">
                <a:cs typeface="Calibri" panose="020F0502020204030204" pitchFamily="34" charset="0"/>
              </a:rPr>
              <a:t>Auditors are required to document the following matters related to their consideration of material misstatements due to fraud (2 of 3)</a:t>
            </a:r>
            <a:r>
              <a:rPr lang="en-US" sz="2400" dirty="0">
                <a:cs typeface="Calibri" panose="020F0502020204030204" pitchFamily="34" charset="0"/>
              </a:rPr>
              <a:t>:</a:t>
            </a:r>
          </a:p>
          <a:p>
            <a:pPr lvl="1"/>
            <a:r>
              <a:rPr lang="en-US" sz="2400" dirty="0">
                <a:cs typeface="Calibri" panose="020F0502020204030204" pitchFamily="34" charset="0"/>
              </a:rPr>
              <a:t>Specific risks of material fraud that were identified at both the overall financial statement level and the assertion level and the auditor’s response to those risks</a:t>
            </a:r>
          </a:p>
          <a:p>
            <a:pPr lvl="1"/>
            <a:r>
              <a:rPr lang="en-US" sz="2400" dirty="0">
                <a:cs typeface="Calibri" panose="020F0502020204030204" pitchFamily="34" charset="0"/>
              </a:rPr>
              <a:t>Results of procedures performed to address the risk of management override of controls</a:t>
            </a:r>
          </a:p>
        </p:txBody>
      </p:sp>
    </p:spTree>
    <p:extLst>
      <p:ext uri="{BB962C8B-B14F-4D97-AF65-F5344CB8AC3E}">
        <p14:creationId xmlns:p14="http://schemas.microsoft.com/office/powerpoint/2010/main" val="2892700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54" y="404719"/>
            <a:ext cx="8153400" cy="984885"/>
          </a:xfrm>
        </p:spPr>
        <p:txBody>
          <a:bodyPr wrap="square">
            <a:spAutoFit/>
          </a:bodyPr>
          <a:lstStyle/>
          <a:p>
            <a:r>
              <a:rPr lang="en-US" sz="3600" dirty="0">
                <a:latin typeface="+mj-lt"/>
              </a:rPr>
              <a:t>Documenting the Fraud Assessment </a:t>
            </a:r>
            <a:r>
              <a:rPr lang="en-US" sz="2800" dirty="0">
                <a:latin typeface="+mj-lt"/>
              </a:rPr>
              <a:t>(3 of 3)</a:t>
            </a:r>
            <a:endParaRPr lang="en-US" sz="3600" dirty="0">
              <a:latin typeface="+mj-lt"/>
            </a:endParaRPr>
          </a:p>
        </p:txBody>
      </p:sp>
      <p:sp>
        <p:nvSpPr>
          <p:cNvPr id="3" name="Content Placeholder 2"/>
          <p:cNvSpPr>
            <a:spLocks noGrp="1"/>
          </p:cNvSpPr>
          <p:nvPr>
            <p:ph idx="1"/>
          </p:nvPr>
        </p:nvSpPr>
        <p:spPr>
          <a:xfrm>
            <a:off x="437104" y="1906525"/>
            <a:ext cx="8153400" cy="3477875"/>
          </a:xfrm>
        </p:spPr>
        <p:txBody>
          <a:bodyPr wrap="square">
            <a:spAutoFit/>
          </a:bodyPr>
          <a:lstStyle/>
          <a:p>
            <a:r>
              <a:rPr lang="en-US" sz="2400" b="1" dirty="0">
                <a:cs typeface="Calibri" panose="020F0502020204030204" pitchFamily="34" charset="0"/>
              </a:rPr>
              <a:t>Auditors are required to document the following matters related to their consideration of material misstatements due to fraud (3 of 3)</a:t>
            </a:r>
            <a:r>
              <a:rPr lang="en-US" sz="2400" dirty="0">
                <a:cs typeface="Calibri" panose="020F0502020204030204" pitchFamily="34" charset="0"/>
              </a:rPr>
              <a:t>:</a:t>
            </a:r>
          </a:p>
          <a:p>
            <a:pPr lvl="1"/>
            <a:r>
              <a:rPr lang="en-US" sz="2400" dirty="0">
                <a:cs typeface="Calibri" panose="020F0502020204030204" pitchFamily="34" charset="0"/>
              </a:rPr>
              <a:t>Other conditions and analytical relationships indicating that additional auditing procedures or other responses were required, and the actions taken by the auditor in response</a:t>
            </a:r>
          </a:p>
          <a:p>
            <a:pPr lvl="1"/>
            <a:r>
              <a:rPr lang="en-US" sz="2400" dirty="0">
                <a:cs typeface="Calibri" panose="020F0502020204030204" pitchFamily="34" charset="0"/>
              </a:rPr>
              <a:t>The nature of communications about fraud made to management, the audit committee, or others</a:t>
            </a:r>
          </a:p>
        </p:txBody>
      </p:sp>
    </p:spTree>
    <p:extLst>
      <p:ext uri="{BB962C8B-B14F-4D97-AF65-F5344CB8AC3E}">
        <p14:creationId xmlns:p14="http://schemas.microsoft.com/office/powerpoint/2010/main" val="345850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54" y="416506"/>
            <a:ext cx="8153400" cy="553998"/>
          </a:xfrm>
        </p:spPr>
        <p:txBody>
          <a:bodyPr wrap="square">
            <a:spAutoFit/>
          </a:bodyPr>
          <a:lstStyle/>
          <a:p>
            <a:r>
              <a:rPr lang="en-US" sz="3600" dirty="0">
                <a:latin typeface="+mj-lt"/>
              </a:rPr>
              <a:t>Let’s Discuss </a:t>
            </a:r>
            <a:r>
              <a:rPr lang="en-US" sz="2800" dirty="0">
                <a:latin typeface="+mj-lt"/>
              </a:rPr>
              <a:t>(6 of 6)</a:t>
            </a:r>
            <a:endParaRPr lang="en-US" sz="3600" dirty="0">
              <a:latin typeface="+mj-lt"/>
            </a:endParaRPr>
          </a:p>
        </p:txBody>
      </p:sp>
      <p:sp>
        <p:nvSpPr>
          <p:cNvPr id="3" name="Content Placeholder 2"/>
          <p:cNvSpPr>
            <a:spLocks noGrp="1"/>
          </p:cNvSpPr>
          <p:nvPr>
            <p:ph idx="1"/>
          </p:nvPr>
        </p:nvSpPr>
        <p:spPr>
          <a:xfrm>
            <a:off x="437104" y="1220725"/>
            <a:ext cx="8153400" cy="3300904"/>
          </a:xfrm>
        </p:spPr>
        <p:txBody>
          <a:bodyPr wrap="square">
            <a:spAutoFit/>
          </a:bodyPr>
          <a:lstStyle/>
          <a:p>
            <a:r>
              <a:rPr lang="en-US" sz="2400" dirty="0">
                <a:latin typeface="Arial (body)"/>
                <a:cs typeface="Calibri" panose="020F0502020204030204" pitchFamily="34" charset="0"/>
              </a:rPr>
              <a:t>You have identified a suspected fraud involving the company’s controller. </a:t>
            </a:r>
          </a:p>
          <a:p>
            <a:pPr lvl="1" indent="-256032"/>
            <a:r>
              <a:rPr lang="en-US" sz="2400" dirty="0">
                <a:latin typeface="Arial (body)"/>
                <a:cs typeface="Calibri" panose="020F0502020204030204" pitchFamily="34" charset="0"/>
              </a:rPr>
              <a:t>What must you do in response to this discovery? </a:t>
            </a:r>
          </a:p>
          <a:p>
            <a:pPr lvl="1" indent="-256032"/>
            <a:r>
              <a:rPr lang="en-US" sz="2400" dirty="0">
                <a:latin typeface="Arial (body)"/>
                <a:cs typeface="Calibri" panose="020F0502020204030204" pitchFamily="34" charset="0"/>
              </a:rPr>
              <a:t>How might this discovery affect your report on internal control when auditing a public company?</a:t>
            </a:r>
          </a:p>
          <a:p>
            <a:r>
              <a:rPr lang="en-US" sz="2400" dirty="0">
                <a:latin typeface="Arial (body)"/>
                <a:cs typeface="Calibri" panose="020F0502020204030204" pitchFamily="34" charset="0"/>
              </a:rPr>
              <a:t>Describe the types of information that should be included in the auditor’s working papers as evidence of the auditor’s fraud assessment procedures.</a:t>
            </a:r>
          </a:p>
        </p:txBody>
      </p:sp>
    </p:spTree>
    <p:extLst>
      <p:ext uri="{BB962C8B-B14F-4D97-AF65-F5344CB8AC3E}">
        <p14:creationId xmlns:p14="http://schemas.microsoft.com/office/powerpoint/2010/main" val="2463279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a:xfrm>
            <a:off x="342900" y="508635"/>
            <a:ext cx="8124825" cy="548640"/>
          </a:xfrm>
        </p:spPr>
        <p:txBody>
          <a:bodyPr wrap="square">
            <a:spAutoFit/>
          </a:bodyPr>
          <a:lstStyle/>
          <a:p>
            <a:r>
              <a:rPr lang="en-US" dirty="0"/>
              <a:t>Copyright</a:t>
            </a:r>
          </a:p>
        </p:txBody>
      </p:sp>
      <p:pic>
        <p:nvPicPr>
          <p:cNvPr id="6"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8" name="Text Placeholder 1">
            <a:extLst>
              <a:ext uri="{FF2B5EF4-FFF2-40B4-BE49-F238E27FC236}">
                <a16:creationId xmlns:a16="http://schemas.microsoft.com/office/drawing/2014/main" id="{AD5FAE7B-F718-4307-B112-AD6256157E8F}"/>
              </a:ext>
            </a:extLst>
          </p:cNvPr>
          <p:cNvSpPr txBox="1">
            <a:spLocks/>
          </p:cNvSpPr>
          <p:nvPr/>
        </p:nvSpPr>
        <p:spPr>
          <a:xfrm>
            <a:off x="1606061" y="1852246"/>
            <a:ext cx="6858001" cy="2854836"/>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b="1" dirty="0"/>
          </a:p>
        </p:txBody>
      </p:sp>
    </p:spTree>
    <p:extLst>
      <p:ext uri="{BB962C8B-B14F-4D97-AF65-F5344CB8AC3E}">
        <p14:creationId xmlns:p14="http://schemas.microsoft.com/office/powerpoint/2010/main" val="11496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04" y="416506"/>
            <a:ext cx="8153400" cy="553998"/>
          </a:xfrm>
        </p:spPr>
        <p:txBody>
          <a:bodyPr wrap="square">
            <a:spAutoFit/>
          </a:bodyPr>
          <a:lstStyle/>
          <a:p>
            <a:r>
              <a:rPr lang="en-US" sz="3600" dirty="0">
                <a:latin typeface="+mj-lt"/>
              </a:rPr>
              <a:t>Types of Fraud </a:t>
            </a:r>
            <a:r>
              <a:rPr lang="en-US" sz="2800" dirty="0">
                <a:latin typeface="+mj-lt"/>
              </a:rPr>
              <a:t>(1 of 2)</a:t>
            </a:r>
            <a:endParaRPr lang="en-US" sz="3600" dirty="0">
              <a:latin typeface="+mj-lt"/>
            </a:endParaRPr>
          </a:p>
        </p:txBody>
      </p:sp>
      <p:sp>
        <p:nvSpPr>
          <p:cNvPr id="3" name="Content Placeholder 2"/>
          <p:cNvSpPr>
            <a:spLocks noGrp="1"/>
          </p:cNvSpPr>
          <p:nvPr>
            <p:ph idx="1"/>
          </p:nvPr>
        </p:nvSpPr>
        <p:spPr>
          <a:xfrm>
            <a:off x="437104" y="1220725"/>
            <a:ext cx="8153400" cy="1631216"/>
          </a:xfrm>
        </p:spPr>
        <p:txBody>
          <a:bodyPr wrap="square">
            <a:spAutoFit/>
          </a:bodyPr>
          <a:lstStyle/>
          <a:p>
            <a:r>
              <a:rPr lang="en-US" sz="2400" b="1" dirty="0">
                <a:latin typeface="Arial (body)"/>
                <a:cs typeface="Calibri" panose="020F0502020204030204" pitchFamily="34" charset="0"/>
              </a:rPr>
              <a:t>Fraud is defined as an intentional misstatement of financial statements. The two main categories are:</a:t>
            </a:r>
          </a:p>
          <a:p>
            <a:pPr lvl="1" indent="-256032"/>
            <a:r>
              <a:rPr lang="en-US" sz="2400" dirty="0">
                <a:latin typeface="Arial (body)"/>
                <a:cs typeface="Calibri" panose="020F0502020204030204" pitchFamily="34" charset="0"/>
              </a:rPr>
              <a:t>Fraudulent financial reporting</a:t>
            </a:r>
          </a:p>
          <a:p>
            <a:pPr lvl="1" indent="-256032"/>
            <a:r>
              <a:rPr lang="en-US" sz="2400" dirty="0">
                <a:latin typeface="Arial (body)"/>
                <a:cs typeface="Calibri" panose="020F0502020204030204" pitchFamily="34" charset="0"/>
              </a:rPr>
              <a:t>Misappropriation of assets</a:t>
            </a:r>
          </a:p>
        </p:txBody>
      </p:sp>
    </p:spTree>
    <p:extLst>
      <p:ext uri="{BB962C8B-B14F-4D97-AF65-F5344CB8AC3E}">
        <p14:creationId xmlns:p14="http://schemas.microsoft.com/office/powerpoint/2010/main" val="3165442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04" y="416506"/>
            <a:ext cx="8153400" cy="553998"/>
          </a:xfrm>
        </p:spPr>
        <p:txBody>
          <a:bodyPr wrap="square">
            <a:spAutoFit/>
          </a:bodyPr>
          <a:lstStyle/>
          <a:p>
            <a:r>
              <a:rPr lang="en-US" altLang="en-US" sz="3600" dirty="0">
                <a:latin typeface="+mj-lt"/>
                <a:ea typeface="ヒラギノ角ゴ Pro W3" charset="-128"/>
              </a:rPr>
              <a:t>Types of Fraud </a:t>
            </a:r>
            <a:r>
              <a:rPr lang="en-US" altLang="en-US" sz="2800" dirty="0">
                <a:latin typeface="+mj-lt"/>
                <a:ea typeface="ヒラギノ角ゴ Pro W3" charset="-128"/>
              </a:rPr>
              <a:t>(2 of 2)</a:t>
            </a:r>
            <a:endParaRPr lang="en-US" sz="3600" b="0" dirty="0">
              <a:latin typeface="+mj-lt"/>
            </a:endParaRPr>
          </a:p>
        </p:txBody>
      </p:sp>
      <p:sp>
        <p:nvSpPr>
          <p:cNvPr id="3" name="Content Placeholder 2"/>
          <p:cNvSpPr>
            <a:spLocks noGrp="1"/>
          </p:cNvSpPr>
          <p:nvPr>
            <p:ph idx="1"/>
          </p:nvPr>
        </p:nvSpPr>
        <p:spPr>
          <a:xfrm>
            <a:off x="437104" y="1220725"/>
            <a:ext cx="8153400" cy="3123932"/>
          </a:xfrm>
        </p:spPr>
        <p:txBody>
          <a:bodyPr wrap="square">
            <a:spAutoFit/>
          </a:bodyPr>
          <a:lstStyle/>
          <a:p>
            <a:r>
              <a:rPr lang="en-IN" sz="2400" dirty="0">
                <a:latin typeface="Arial (body)"/>
                <a:cs typeface="Calibri" panose="020F0502020204030204" pitchFamily="34" charset="0"/>
              </a:rPr>
              <a:t>Fraudulent financial reporting</a:t>
            </a:r>
          </a:p>
          <a:p>
            <a:pPr lvl="1"/>
            <a:r>
              <a:rPr lang="en-IN" sz="2400" dirty="0">
                <a:latin typeface="Arial (body)"/>
                <a:cs typeface="Calibri" panose="020F0502020204030204" pitchFamily="34" charset="0"/>
              </a:rPr>
              <a:t>Intentional misstatement or omission of amounts or disclosures with the intent to deceive users</a:t>
            </a:r>
          </a:p>
          <a:p>
            <a:r>
              <a:rPr lang="en-IN" sz="2400" dirty="0">
                <a:latin typeface="Arial (body)"/>
                <a:cs typeface="Calibri" panose="020F0502020204030204" pitchFamily="34" charset="0"/>
              </a:rPr>
              <a:t>Misappropriation of assets</a:t>
            </a:r>
          </a:p>
          <a:p>
            <a:pPr lvl="1"/>
            <a:r>
              <a:rPr lang="en-IN" sz="2400" dirty="0">
                <a:latin typeface="Arial (body)"/>
                <a:cs typeface="Calibri" panose="020F0502020204030204" pitchFamily="34" charset="0"/>
              </a:rPr>
              <a:t>Involves theft of an entity’s assets</a:t>
            </a:r>
          </a:p>
          <a:p>
            <a:pPr lvl="1"/>
            <a:r>
              <a:rPr lang="en-IN" sz="2400" dirty="0">
                <a:latin typeface="Arial (body)"/>
                <a:cs typeface="Calibri" panose="020F0502020204030204" pitchFamily="34" charset="0"/>
              </a:rPr>
              <a:t>Normally perpetrated at lower levels of the organization hierarchy</a:t>
            </a:r>
            <a:endParaRPr lang="en-US" sz="2400" dirty="0">
              <a:latin typeface="Arial (body)"/>
              <a:cs typeface="Calibri" panose="020F0502020204030204" pitchFamily="34" charset="0"/>
            </a:endParaRPr>
          </a:p>
        </p:txBody>
      </p:sp>
    </p:spTree>
    <p:extLst>
      <p:ext uri="{BB962C8B-B14F-4D97-AF65-F5344CB8AC3E}">
        <p14:creationId xmlns:p14="http://schemas.microsoft.com/office/powerpoint/2010/main" val="2122468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54" y="416506"/>
            <a:ext cx="8153400" cy="553998"/>
          </a:xfrm>
        </p:spPr>
        <p:txBody>
          <a:bodyPr wrap="square">
            <a:spAutoFit/>
          </a:bodyPr>
          <a:lstStyle/>
          <a:p>
            <a:r>
              <a:rPr lang="en-US" sz="3600" dirty="0">
                <a:latin typeface="+mj-lt"/>
              </a:rPr>
              <a:t>Learning Objective 10.2</a:t>
            </a:r>
          </a:p>
        </p:txBody>
      </p:sp>
      <p:sp>
        <p:nvSpPr>
          <p:cNvPr id="3" name="Content Placeholder 2"/>
          <p:cNvSpPr>
            <a:spLocks noGrp="1"/>
          </p:cNvSpPr>
          <p:nvPr>
            <p:ph idx="1"/>
          </p:nvPr>
        </p:nvSpPr>
        <p:spPr>
          <a:xfrm>
            <a:off x="437104" y="1220725"/>
            <a:ext cx="8153400" cy="369332"/>
          </a:xfrm>
        </p:spPr>
        <p:txBody>
          <a:bodyPr wrap="square">
            <a:spAutoFit/>
          </a:bodyPr>
          <a:lstStyle/>
          <a:p>
            <a:pPr marL="0" indent="0">
              <a:buNone/>
            </a:pPr>
            <a:r>
              <a:rPr lang="en-US" sz="2400" dirty="0"/>
              <a:t>Describe the fraud triangle and identify conditions for fraud</a:t>
            </a:r>
          </a:p>
        </p:txBody>
      </p:sp>
    </p:spTree>
    <p:extLst>
      <p:ext uri="{BB962C8B-B14F-4D97-AF65-F5344CB8AC3E}">
        <p14:creationId xmlns:p14="http://schemas.microsoft.com/office/powerpoint/2010/main" val="300233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04" y="427077"/>
            <a:ext cx="8153400" cy="553998"/>
          </a:xfrm>
        </p:spPr>
        <p:txBody>
          <a:bodyPr wrap="square">
            <a:spAutoFit/>
          </a:bodyPr>
          <a:lstStyle/>
          <a:p>
            <a:r>
              <a:rPr lang="en-US" sz="3600" dirty="0">
                <a:latin typeface="+mj-lt"/>
              </a:rPr>
              <a:t>Conditions for Fraud</a:t>
            </a:r>
          </a:p>
        </p:txBody>
      </p:sp>
      <p:sp>
        <p:nvSpPr>
          <p:cNvPr id="3" name="Content Placeholder 2"/>
          <p:cNvSpPr>
            <a:spLocks noGrp="1"/>
          </p:cNvSpPr>
          <p:nvPr>
            <p:ph idx="1"/>
          </p:nvPr>
        </p:nvSpPr>
        <p:spPr>
          <a:xfrm>
            <a:off x="438150" y="1219200"/>
            <a:ext cx="8153400" cy="2446824"/>
          </a:xfrm>
        </p:spPr>
        <p:txBody>
          <a:bodyPr wrap="square">
            <a:spAutoFit/>
          </a:bodyPr>
          <a:lstStyle/>
          <a:p>
            <a:r>
              <a:rPr lang="en-US" sz="2400" b="1" dirty="0">
                <a:latin typeface="Arial (body)"/>
                <a:cs typeface="Calibri" panose="020F0502020204030204" pitchFamily="34" charset="0"/>
              </a:rPr>
              <a:t>Three conditions for fraud arising from fraudulent financial reporting and misappropriations of assets are referred to as the fraud triangle:</a:t>
            </a:r>
          </a:p>
          <a:p>
            <a:pPr lvl="1" indent="-256032"/>
            <a:r>
              <a:rPr lang="en-US" sz="2400" dirty="0">
                <a:latin typeface="Arial (body)"/>
                <a:cs typeface="Calibri" panose="020F0502020204030204" pitchFamily="34" charset="0"/>
              </a:rPr>
              <a:t>Incentives/Pressures</a:t>
            </a:r>
          </a:p>
          <a:p>
            <a:pPr lvl="1" indent="-256032"/>
            <a:r>
              <a:rPr lang="en-US" sz="2400" dirty="0">
                <a:latin typeface="Arial (body)"/>
                <a:cs typeface="Calibri" panose="020F0502020204030204" pitchFamily="34" charset="0"/>
              </a:rPr>
              <a:t>Opportunities</a:t>
            </a:r>
          </a:p>
          <a:p>
            <a:pPr lvl="1" indent="-256032"/>
            <a:r>
              <a:rPr lang="en-US" sz="2400" dirty="0">
                <a:latin typeface="Arial (body)"/>
                <a:cs typeface="Calibri" panose="020F0502020204030204" pitchFamily="34" charset="0"/>
              </a:rPr>
              <a:t>Attitudes/Rationalization</a:t>
            </a:r>
          </a:p>
        </p:txBody>
      </p:sp>
    </p:spTree>
    <p:extLst>
      <p:ext uri="{BB962C8B-B14F-4D97-AF65-F5344CB8AC3E}">
        <p14:creationId xmlns:p14="http://schemas.microsoft.com/office/powerpoint/2010/main" val="1694889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625" y="431483"/>
            <a:ext cx="8229600" cy="492443"/>
          </a:xfrm>
        </p:spPr>
        <p:txBody>
          <a:bodyPr>
            <a:spAutoFit/>
          </a:bodyPr>
          <a:lstStyle/>
          <a:p>
            <a:r>
              <a:rPr lang="en-US" sz="3200" dirty="0">
                <a:latin typeface="+mj-lt"/>
              </a:rPr>
              <a:t>Figure 10.1 The Fraud Triangle</a:t>
            </a:r>
          </a:p>
        </p:txBody>
      </p:sp>
      <p:pic>
        <p:nvPicPr>
          <p:cNvPr id="1026" name="Picture 2" descr="A diagram of the fraud triangle with incentives or pressures, attitudes or rationalization, and opportunities on its three cor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016875" cy="456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52299"/>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22629</TotalTime>
  <Words>2270</Words>
  <Application>Microsoft Office PowerPoint</Application>
  <PresentationFormat>On-screen Show (4:3)</PresentationFormat>
  <Paragraphs>213</Paragraphs>
  <Slides>49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ＭＳ Ｐゴシック</vt:lpstr>
      <vt:lpstr>Arial</vt:lpstr>
      <vt:lpstr>Arial (body)</vt:lpstr>
      <vt:lpstr>Calibri</vt:lpstr>
      <vt:lpstr>Times New Roman</vt:lpstr>
      <vt:lpstr>Verdana</vt:lpstr>
      <vt:lpstr>Wingdings</vt:lpstr>
      <vt:lpstr>ヒラギノ角ゴ Pro W3</vt:lpstr>
      <vt:lpstr>508 Lecture</vt:lpstr>
      <vt:lpstr>Auditing and Assurance Services</vt:lpstr>
      <vt:lpstr>Learning Objectives (1 of 2)</vt:lpstr>
      <vt:lpstr>Learning Objectives (2 of 2)</vt:lpstr>
      <vt:lpstr>Learning Objective 10.1 </vt:lpstr>
      <vt:lpstr>Types of Fraud (1 of 2)</vt:lpstr>
      <vt:lpstr>Types of Fraud (2 of 2)</vt:lpstr>
      <vt:lpstr>Learning Objective 10.2</vt:lpstr>
      <vt:lpstr>Conditions for Fraud</vt:lpstr>
      <vt:lpstr>Figure 10.1 The Fraud Triangle</vt:lpstr>
      <vt:lpstr>Table 10.1 Examples of Risk Factors for Fraudulent Financial Reporting</vt:lpstr>
      <vt:lpstr>Figure 10.2 Most Commonly Cited Fraud Risk Conditions</vt:lpstr>
      <vt:lpstr>Figure 10.3 Characteristics of Fraud Perpetrators</vt:lpstr>
      <vt:lpstr>Table 10.2 Examples of Risk Factors for Misappropriation of Assets</vt:lpstr>
      <vt:lpstr>Let’s Discuss (1 of 6)</vt:lpstr>
      <vt:lpstr>Learning Objective 10.3</vt:lpstr>
      <vt:lpstr>Assessing the Risk of Fraud</vt:lpstr>
      <vt:lpstr>Sources of Information to Assess Fraud Risk</vt:lpstr>
      <vt:lpstr>Identified Risks of Material Misstatement Due to Fraud</vt:lpstr>
      <vt:lpstr>Figure 10.4 Sources of Information Gathered to Assess Fraud Risks</vt:lpstr>
      <vt:lpstr>Learning Objective 10.4</vt:lpstr>
      <vt:lpstr>Corporate Governance Oversight to Reduce Fraud Risk (1 of 2)</vt:lpstr>
      <vt:lpstr>Corporate Governance Oversight to Reduce Fraud Risk (2 of 2)</vt:lpstr>
      <vt:lpstr>Table 10.3 COSO Fraud Risk Management Guide (1 of 2)</vt:lpstr>
      <vt:lpstr>Table 10.3 COSO Fraud Risk Management Guide (2 of 2)</vt:lpstr>
      <vt:lpstr>Figure 10.7 Responsibility for Mitigating Fraud Risk</vt:lpstr>
      <vt:lpstr>Let’s Discuss (2 of 6)</vt:lpstr>
      <vt:lpstr>Let’s Discuss (3 of 6)</vt:lpstr>
      <vt:lpstr>Learning Objective 10.5</vt:lpstr>
      <vt:lpstr>Responding to the Risk of Fraud (1 of 3)</vt:lpstr>
      <vt:lpstr>Responding to the Risk of Fraud (2 of 3)</vt:lpstr>
      <vt:lpstr>Responding to the Risk of Fraud (3 of 3)</vt:lpstr>
      <vt:lpstr>Learning Objective 10.6</vt:lpstr>
      <vt:lpstr>Specific Fraud Risk Areas (1 of 4)</vt:lpstr>
      <vt:lpstr>Specific Fraud Risk Areas (2 of 4)</vt:lpstr>
      <vt:lpstr>Specific Fraud Risk Areas (3 of 4)</vt:lpstr>
      <vt:lpstr>Specific Fraud Risk Areas (4 of 4)</vt:lpstr>
      <vt:lpstr>Let’s Discuss (4 of 6)</vt:lpstr>
      <vt:lpstr>Learning Objective 10.7</vt:lpstr>
      <vt:lpstr>Responsibilities When Fraud Is Suspected (1 of 3)</vt:lpstr>
      <vt:lpstr>Responsibilities When Fraud Is Suspected (2 of 3)</vt:lpstr>
      <vt:lpstr>Responsibilities When Fraud Is Suspected (3 of 3)</vt:lpstr>
      <vt:lpstr>Figure 10.8 Fraud Detection Methods</vt:lpstr>
      <vt:lpstr>Let’s Discuss (5 of 6)</vt:lpstr>
      <vt:lpstr>Learning Objective 10.8</vt:lpstr>
      <vt:lpstr>Documenting the Fraud Assessment (1 of 3)</vt:lpstr>
      <vt:lpstr>Documenting the Fraud Assessment (2 of 3)</vt:lpstr>
      <vt:lpstr>Documenting the Fraud Assessment (3 of 3)</vt:lpstr>
      <vt:lpstr>Let’s Discuss (6 of 6)</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Auditing and Assurance Services, Seventeenth edition, Chapter 10, Assessing and Responding to Fraud Risks</dc:title>
  <dc:subject>Business</dc:subject>
  <dc:creator>Alwin A. Arens/Randal J. Elder/Mark S. Beasley and Chris E. Hogan</dc:creator>
  <cp:keywords>Auditing and Assurance Services</cp:keywords>
  <cp:lastModifiedBy>Rakshit, Nikhil</cp:lastModifiedBy>
  <cp:revision>4122</cp:revision>
  <dcterms:created xsi:type="dcterms:W3CDTF">2014-07-14T20:04:21Z</dcterms:created>
  <dcterms:modified xsi:type="dcterms:W3CDTF">2019-05-21T11:06:53Z</dcterms:modified>
</cp:coreProperties>
</file>