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notesMasterIdLst>
    <p:notesMasterId r:id="rId14"/>
  </p:notesMasterIdLst>
  <p:sldIdLst>
    <p:sldId id="296" r:id="rId2"/>
    <p:sldId id="292" r:id="rId3"/>
    <p:sldId id="256" r:id="rId4"/>
    <p:sldId id="280" r:id="rId5"/>
    <p:sldId id="282" r:id="rId6"/>
    <p:sldId id="281" r:id="rId7"/>
    <p:sldId id="283" r:id="rId8"/>
    <p:sldId id="291" r:id="rId9"/>
    <p:sldId id="299" r:id="rId10"/>
    <p:sldId id="294" r:id="rId11"/>
    <p:sldId id="298" r:id="rId12"/>
    <p:sldId id="297" r:id="rId1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C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9"/>
  </p:normalViewPr>
  <p:slideViewPr>
    <p:cSldViewPr snapToGrid="0" snapToObjects="1">
      <p:cViewPr varScale="1">
        <p:scale>
          <a:sx n="108" d="100"/>
          <a:sy n="108" d="100"/>
        </p:scale>
        <p:origin x="114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A3AFF79-F44A-4FF6-A298-5333A3FCD7A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9E36D8A-D1F5-47AF-8773-59F1AA3FF7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56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Trayvon Martin, George Zimmerman, 2012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9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Analogy of music to musician. Knowledge,</a:t>
            </a:r>
            <a:r>
              <a:rPr lang="en-US" baseline="0" dirty="0"/>
              <a:t> skills, practices.  Indeterminate – variations on themes.  Difference is: music is not backed up by violence. Law is words/conventions and violent enforcement.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74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Enzo the dog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828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6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37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958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00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1245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Unlike rules in a game.  The contest is not just within the rules but over the rules, rights relationships.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36D8A-D1F5-47AF-8773-59F1AA3FF7A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52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5570-2204-AF4D-99D6-D4143A86EEB3}" type="datetimeFigureOut">
              <a:rPr lang="en-US" smtClean="0"/>
              <a:pPr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4B9FE-4C09-5A46-8266-F442A74DD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HBdZWbncXI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115179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202223"/>
            <a:ext cx="8229600" cy="6550271"/>
          </a:xfrm>
        </p:spPr>
        <p:txBody>
          <a:bodyPr>
            <a:normAutofit fontScale="250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sz="7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# 2  March 30, 2022</a:t>
            </a: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Paradox of Law #1: Law as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as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violence</a:t>
            </a:r>
          </a:p>
          <a:p>
            <a:pPr marL="0" lvl="0" indent="0">
              <a:buNone/>
            </a:pP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Paradox of Law #2: Law is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state </a:t>
            </a:r>
            <a:r>
              <a:rPr lang="en-US" sz="1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1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society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5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3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Ex: Obama on Trayvon Martin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3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Law is official processes/actors </a:t>
            </a:r>
            <a:r>
              <a:rPr lang="en-US" sz="9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state 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above &amp; apart 			from society (judges/juries/lawyers/</a:t>
            </a:r>
            <a:r>
              <a:rPr lang="en-US" sz="96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-- top down view)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Law is embedded </a:t>
            </a:r>
            <a:r>
              <a:rPr lang="en-US" sz="9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within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society – conveys values, 				signals expectations, constructs identities (bottom up)</a:t>
            </a:r>
          </a:p>
          <a:p>
            <a:pPr marL="3657600" lvl="8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lvl="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7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7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Mass &amp; social media produce legal knowledge –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criminals/victims; good/bad people; in/out-siders</a:t>
            </a:r>
          </a:p>
          <a:p>
            <a:pPr marL="0" indent="0">
              <a:buNone/>
            </a:pPr>
            <a:r>
              <a:rPr lang="en-US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Civil Rights Activism (BLM) – contests law of state &amp; in society</a:t>
            </a:r>
          </a:p>
          <a:p>
            <a:pPr marL="0" indent="0">
              <a:buNone/>
            </a:pP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44434" y="4237479"/>
            <a:ext cx="1079086" cy="13900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4526" y="4280154"/>
            <a:ext cx="2389839" cy="13473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73161" y="1612625"/>
            <a:ext cx="1539853" cy="86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762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Historicizing 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1389185"/>
            <a:ext cx="8229600" cy="52226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His “rule of law” is post WWII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liberal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constitutionalism	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Formal, abstract legal principles of equal rights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     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Historically embedded in US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along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with 	hierarchical 				traditions of illiberal law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Illiberal/repressive law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less egalitarian; 							constructs racial/gender/ethnic, etc. differences &amp; 				hierarchy; law as order and deference to authority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Ex. Slavery, Jim Crow, Asian exclusion, immigration 				law, female household labor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Inequalities in society are created and upheld 						by specific legal traditions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Kafka: law is equal for all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vs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“only for you”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US history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: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a hybrid mosaic of liberal &amp; illiberal law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Today: race/gender neutrality and proceduralism masks 				the continuity of legally enforced inequality			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492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“The Rule of Law”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multiple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coexisting legal orders in US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1389185"/>
            <a:ext cx="8229600" cy="5222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Political polarization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different legal traditions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   Liberalism				Illiberal/Authoritarian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Politics of rights –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not on terrain of unitary legal order,	 but people subjected to illiberal law(s) embrace 		 liberal rights ideals to challenge hierarchy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8840" y="3347237"/>
            <a:ext cx="6383065" cy="109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1905" y="3055332"/>
            <a:ext cx="591363" cy="579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3573" y="3112521"/>
            <a:ext cx="585267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491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107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Reinterpreting Pres. Trump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vs Rule of Law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Mednicoff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923365"/>
            <a:ext cx="8229600" cy="5688450"/>
          </a:xfrm>
        </p:spPr>
        <p:txBody>
          <a:bodyPr>
            <a:normAutofit lnSpcReduction="1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1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Nation                                         </a:t>
            </a:r>
          </a:p>
          <a:p>
            <a:pPr marL="0" lvl="0" indent="0" fontAlgn="base">
              <a:buNone/>
            </a:pPr>
            <a:r>
              <a:rPr lang="en-US" sz="2600" b="1" dirty="0">
                <a:solidFill>
                  <a:srgbClr val="222222"/>
                </a:solidFill>
                <a:latin typeface="Mercury Display A"/>
              </a:rPr>
              <a:t>Trump’s All-Out Attack on the Rule of Law</a:t>
            </a:r>
          </a:p>
          <a:p>
            <a:pPr marL="114300" lvl="2" indent="0">
              <a:buNone/>
            </a:pPr>
            <a:r>
              <a:rPr lang="en-US" sz="1500" dirty="0">
                <a:solidFill>
                  <a:srgbClr val="C00000"/>
                </a:solidFill>
                <a:latin typeface="Old English Text MT" panose="03040902040508030806" pitchFamily="66" charset="0"/>
                <a:cs typeface="Times New Roman" panose="02020603050405020304" pitchFamily="18" charset="0"/>
              </a:rPr>
              <a:t>		The Washington Post</a:t>
            </a:r>
          </a:p>
          <a:p>
            <a:pPr marL="0" indent="0">
              <a:buNone/>
            </a:pPr>
            <a:r>
              <a:rPr lang="en-US" sz="2600" b="1" dirty="0"/>
              <a:t>Trump's latest attack on the rule of law</a:t>
            </a:r>
          </a:p>
          <a:p>
            <a:pPr marL="114300" lvl="2" indent="0">
              <a:buNone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         </a:t>
            </a:r>
            <a:r>
              <a:rPr lang="en-US" sz="1500" dirty="0">
                <a:solidFill>
                  <a:srgbClr val="FF0000"/>
                </a:solidFill>
                <a:latin typeface="Old English Text MT" panose="03040902040508030806" pitchFamily="66" charset="0"/>
                <a:cs typeface="Times New Roman" panose="02020603050405020304" pitchFamily="18" charset="0"/>
              </a:rPr>
              <a:t>The New York Times</a:t>
            </a:r>
          </a:p>
          <a:p>
            <a:pPr marL="0" lvl="2" indent="0">
              <a:buNone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Trump Corrupts the Rule of Law</a:t>
            </a:r>
          </a:p>
          <a:p>
            <a:pPr marL="0" lvl="2" indent="0">
              <a:buNone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Atlantic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What Pleases Trump Has the Force of Law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Obama/</a:t>
            </a:r>
            <a:r>
              <a:rPr lang="en-US" sz="2800" dirty="0" err="1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Scheingold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vs       Trump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Liberal Legality	    Illiberal/Authoritarian Legality</a:t>
            </a: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b="1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123" y="5579449"/>
            <a:ext cx="6383065" cy="1097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67989" y="5344733"/>
            <a:ext cx="591363" cy="57917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123" y="5399602"/>
            <a:ext cx="585267" cy="579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687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1151792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202223"/>
            <a:ext cx="8229600" cy="65502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4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and/in society</a:t>
            </a:r>
          </a:p>
          <a:p>
            <a:pPr marL="0" indent="0">
              <a:buNone/>
            </a:pPr>
            <a:r>
              <a:rPr lang="en-US" sz="33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 and society are interrelated, or mutually constitutive; </a:t>
            </a:r>
          </a:p>
          <a:p>
            <a:pPr marL="0" indent="0"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shape each other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are </a:t>
            </a:r>
            <a:r>
              <a:rPr lang="en-US" sz="3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subjects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official rule </a:t>
            </a:r>
            <a:r>
              <a:rPr lang="en-US" sz="3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agents</a:t>
            </a: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who enact law in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social and political practice, sometimes departing from 	or challenging official rules/rulers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en-US" sz="5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endParaRPr lang="en-US" sz="5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52888"/>
            <a:ext cx="2574191" cy="192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099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448" y="126585"/>
            <a:ext cx="7851648" cy="5774935"/>
          </a:xfrm>
        </p:spPr>
        <p:txBody>
          <a:bodyPr>
            <a:normAutofit/>
          </a:bodyPr>
          <a:lstStyle/>
          <a:p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533400" y="157566"/>
            <a:ext cx="8267700" cy="5976300"/>
          </a:xfrm>
        </p:spPr>
        <p:txBody>
          <a:bodyPr>
            <a:normAutofit fontScale="85000" lnSpcReduction="20000"/>
          </a:bodyPr>
          <a:lstStyle/>
          <a:p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integrates two paradoxes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Law is </a:t>
            </a:r>
            <a:r>
              <a:rPr lang="en-US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real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also a </a:t>
            </a:r>
            <a:r>
              <a:rPr lang="en-US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figment of </a:t>
            </a:r>
          </a:p>
          <a:p>
            <a:pPr algn="l"/>
            <a:r>
              <a:rPr lang="en-US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our imagination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How can this be?	              	</a:t>
            </a:r>
          </a:p>
          <a:p>
            <a:pPr marL="514350" indent="-514350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   a) Concrete, material, coercive institutional 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practices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vs. abstract, symbolic, rhetorical…</a:t>
            </a:r>
            <a:r>
              <a:rPr lang="en-US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</a:t>
            </a:r>
          </a:p>
          <a:p>
            <a:pPr marL="514350" indent="-514350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we say, 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we do….</a:t>
            </a:r>
          </a:p>
          <a:p>
            <a:pPr marL="514350" indent="-514350"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b) Law = institutionalized practices &amp; ideology</a:t>
            </a:r>
          </a:p>
          <a:p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(Or…institutions = ideas in action?)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		Law makes social life “accessible” 								(confers 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meaning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coherence) 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c) But ideology often masks, distorts reality  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of institutional practices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d) Law must be studied as both 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institutional</a:t>
            </a:r>
          </a:p>
          <a:p>
            <a:pPr algn="l"/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and </a:t>
            </a:r>
            <a:r>
              <a:rPr lang="en-US" sz="31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ideological</a:t>
            </a:r>
            <a:r>
              <a:rPr lang="en-US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</a:t>
            </a:r>
          </a:p>
          <a:p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3790" y="4394363"/>
            <a:ext cx="1337310" cy="2117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33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3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2223"/>
            <a:ext cx="8229600" cy="756139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Law as “ideology”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</a:t>
            </a:r>
            <a:br>
              <a:rPr lang="en-US" dirty="0"/>
            </a:br>
            <a:endParaRPr lang="en-US" dirty="0"/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615461" y="958362"/>
            <a:ext cx="8229600" cy="57941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  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Law provides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symbolic framework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understanding 		political order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 ordering our political 					understanding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“Rule of law” is that overall framework of rules, 				principles, ideas, ideals, institutions, practices...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b) ) Legal principles and language </a:t>
            </a:r>
            <a:r>
              <a:rPr lang="en-US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					community of rights-bearing members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c) As ideas are enacted in practice, they become a    	     			“real,” powerful, constitutive force (even if myth)</a:t>
            </a: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Thrones may be out of fashion and pageantry</a:t>
            </a:r>
            <a:b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too, but political authority still requires a frame</a:t>
            </a:r>
            <a:b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in which to define itself and advance its claims, </a:t>
            </a:r>
            <a:b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6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and so does opposition to it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			         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Clifford Geertz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38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What is the core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substance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legal ideology 	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constitutional core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(for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Scheingold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1318845"/>
            <a:ext cx="8229600" cy="539847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  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Organization of government institutions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					constitutional separation of powers, federalism, 					checks &amp; balances, etc.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r>
              <a:rPr lang="en-US" sz="25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Courts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enforce “impartial law” to contain							political interests and arbitrary rules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(government of laws, not of men; “law is king”)</a:t>
            </a:r>
          </a:p>
          <a:p>
            <a:pPr marL="0" indent="0">
              <a:buNone/>
            </a:pPr>
            <a:endParaRPr lang="en-US" sz="25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b) 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Legal </a:t>
            </a:r>
            <a:r>
              <a:rPr lang="en-US" sz="2800" b="1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rights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social values</a:t>
            </a: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property, due 				  	  process, civil liberties, equal treatment, etc.</a:t>
            </a:r>
          </a:p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Rights structure entitlements, obligations, 							relationships of power…for those who 						      “belong…as equal citizens in capitalist society.”  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95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2" y="0"/>
            <a:ext cx="8229600" cy="940777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How is legal ideology (re)produced? </a:t>
            </a: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940778"/>
            <a:ext cx="8466992" cy="51853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By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state (government)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&amp;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legal profession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b) Within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society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by routine interaction (“laws R us”)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 language of law thus becomes, in some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measure, a vulgar tongue…so that the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whole people contract the habit and tastes</a:t>
            </a:r>
            <a:b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of the judicial magistrate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  <a:b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				Alexis de Tocqueville (1830)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c)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Cultural institutions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– education, work, family, 					mass entertainment/media</a:t>
            </a:r>
            <a:br>
              <a:rPr lang="en-US" sz="25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552" y="4950265"/>
            <a:ext cx="1095375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055" y="4954919"/>
            <a:ext cx="13335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0543" y="5445755"/>
            <a:ext cx="2506218" cy="1171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31571" y="5426904"/>
            <a:ext cx="2215662" cy="124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8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5164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Legal knowledge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us to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interact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within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communities, but also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to 	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terms of community &amp; practice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45123" y="2046915"/>
            <a:ext cx="8229600" cy="46894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Who belongs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?  Who has rights?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Which rights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policies, privileges….?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How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do we want to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organize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ourselves to 						maximize security, freedom, prosperity?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Law is basis of community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connection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							and 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contestation (unity &amp; division)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	</a:t>
            </a:r>
            <a:endParaRPr lang="en-US" sz="3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8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2726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How to reconcile promise of legal equality 	and facts of social 	hierarchy? 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457200" y="1283676"/>
            <a:ext cx="8229600" cy="585567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112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a) Law creates and enforces rights to </a:t>
            </a:r>
            <a:r>
              <a:rPr lang="en-US" sz="10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private 					property 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ownership 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  unequal wealth and 					power (classes)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b. Law tolerates and enforces </a:t>
            </a:r>
            <a:r>
              <a:rPr lang="en-US" sz="10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racial divide </a:t>
            </a:r>
            <a:r>
              <a:rPr lang="en-US" sz="10400" i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in society 			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Constitution protected slavery, racial segregation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c. Legal ideology obscures or </a:t>
            </a:r>
            <a:r>
              <a:rPr lang="en-US" sz="104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rationalizes social 				inequality 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(race, gender, class….)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	“</a:t>
            </a:r>
            <a:r>
              <a:rPr lang="en-US" sz="10400" u="sng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Myth of Rights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” legitimates inequalities as 						“natural,” products of merit and markets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  <a:sym typeface="Wingdings" panose="05000000000000000000" pitchFamily="2" charset="2"/>
              </a:rPr>
              <a:t>		  Delusion, h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ypocrisy, manipulation?  Same effect…</a:t>
            </a:r>
          </a:p>
          <a:p>
            <a:pPr marL="0" indent="0">
              <a:buNone/>
            </a:pP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Race &amp; gender neutrality</a:t>
            </a:r>
            <a:r>
              <a:rPr lang="en-US" sz="10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perpetuates inequalities</a:t>
            </a:r>
          </a:p>
          <a:p>
            <a:pPr marL="0" indent="0">
              <a:buNone/>
            </a:pPr>
            <a:r>
              <a:rPr lang="en-US" sz="1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1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000247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Law Is Contradictory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9"/>
          <p:cNvSpPr>
            <a:spLocks noGrp="1"/>
          </p:cNvSpPr>
          <p:nvPr>
            <p:ph idx="1"/>
          </p:nvPr>
        </p:nvSpPr>
        <p:spPr>
          <a:xfrm>
            <a:off x="528221" y="1274884"/>
            <a:ext cx="8229600" cy="585567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65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Politics of Rights 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marginalized folks can					mobilize law to expose &amp; close gap between	promise 		of equal legal rights &amp; reality of 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inequality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Citizens can invoke “myth of rights” as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</a:t>
            </a: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challenge and change </a:t>
            </a:r>
          </a:p>
          <a:p>
            <a:pPr marL="0" indent="0">
              <a:buNone/>
            </a:pPr>
            <a:r>
              <a:rPr 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unequal material reality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	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 What if elites do not share/voice liberal rights?</a:t>
            </a:r>
          </a:p>
          <a:p>
            <a:pPr marL="0" indent="0">
              <a:buNone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	</a:t>
            </a: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342" y="3272416"/>
            <a:ext cx="1674479" cy="2660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11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47617</TotalTime>
  <Words>1891</Words>
  <Application>Microsoft Office PowerPoint</Application>
  <PresentationFormat>On-screen Show (4:3)</PresentationFormat>
  <Paragraphs>154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Mercury Display A</vt:lpstr>
      <vt:lpstr>Old English Text MT</vt:lpstr>
      <vt:lpstr>Times New Roman</vt:lpstr>
      <vt:lpstr>Wingdings</vt:lpstr>
      <vt:lpstr>Office Theme</vt:lpstr>
      <vt:lpstr>                   </vt:lpstr>
      <vt:lpstr>                      </vt:lpstr>
      <vt:lpstr> </vt:lpstr>
      <vt:lpstr>        2. Law as “ideology”          </vt:lpstr>
      <vt:lpstr>           3.  What is the core substance of legal ideology   is constitutional core (for Scheingold)?          </vt:lpstr>
      <vt:lpstr>4. How is legal ideology (re)produced? </vt:lpstr>
      <vt:lpstr>             5. Legal knowledge enables us to   interact within communities, but also   to  contest the terms of community &amp; practice –                   </vt:lpstr>
      <vt:lpstr>                   6. How to reconcile promise of legal equality  and facts of social  hierarchy?                            </vt:lpstr>
      <vt:lpstr>                 But Law Is Contradictory                         </vt:lpstr>
      <vt:lpstr>           7. Historicizing Scheingold                    </vt:lpstr>
      <vt:lpstr>               “The Rule of Law”  multiple  coexisting legal orders in US                     </vt:lpstr>
      <vt:lpstr>             Reinterpreting Pres. Trump   vs Rule of Law (Mednicoff)                       </vt:lpstr>
    </vt:vector>
  </TitlesOfParts>
  <Company>University of Washington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PolS/LSJ 363 Professor Michael McCann Gowen 47    M 12-1   W 10:30-12 mwmccann@uw.edu</dc:title>
  <dc:creator>Michael McCann</dc:creator>
  <cp:lastModifiedBy>Michael McCann</cp:lastModifiedBy>
  <cp:revision>324</cp:revision>
  <cp:lastPrinted>2019-04-03T16:21:13Z</cp:lastPrinted>
  <dcterms:created xsi:type="dcterms:W3CDTF">2014-07-25T15:54:56Z</dcterms:created>
  <dcterms:modified xsi:type="dcterms:W3CDTF">2022-03-30T02:02:35Z</dcterms:modified>
</cp:coreProperties>
</file>