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 id="2147483738" r:id="rId2"/>
  </p:sldMasterIdLst>
  <p:notesMasterIdLst>
    <p:notesMasterId r:id="rId14"/>
  </p:notesMasterIdLst>
  <p:sldIdLst>
    <p:sldId id="256" r:id="rId3"/>
    <p:sldId id="284" r:id="rId4"/>
    <p:sldId id="259" r:id="rId5"/>
    <p:sldId id="285" r:id="rId6"/>
    <p:sldId id="286" r:id="rId7"/>
    <p:sldId id="287" r:id="rId8"/>
    <p:sldId id="274" r:id="rId9"/>
    <p:sldId id="290" r:id="rId10"/>
    <p:sldId id="289" r:id="rId11"/>
    <p:sldId id="288" r:id="rId12"/>
    <p:sldId id="262"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771"/>
  </p:normalViewPr>
  <p:slideViewPr>
    <p:cSldViewPr snapToGrid="0" snapToObjects="1">
      <p:cViewPr varScale="1">
        <p:scale>
          <a:sx n="125" d="100"/>
          <a:sy n="125" d="100"/>
        </p:scale>
        <p:origin x="1216" y="16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A3AFF79-F44A-4FF6-A298-5333A3FCD7A9}" type="datetimeFigureOut">
              <a:rPr lang="en-US" smtClean="0"/>
              <a:t>4/4/22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9E36D8A-D1F5-47AF-8773-59F1AA3FF7A5}" type="slidenum">
              <a:rPr lang="en-US" smtClean="0"/>
              <a:t>‹#›</a:t>
            </a:fld>
            <a:endParaRPr lang="en-US"/>
          </a:p>
        </p:txBody>
      </p:sp>
    </p:spTree>
    <p:extLst>
      <p:ext uri="{BB962C8B-B14F-4D97-AF65-F5344CB8AC3E}">
        <p14:creationId xmlns:p14="http://schemas.microsoft.com/office/powerpoint/2010/main" val="34919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Analogy of music to musician. Knowledge,</a:t>
            </a:r>
            <a:r>
              <a:rPr lang="en-US" baseline="0" dirty="0"/>
              <a:t> skills, practices.  Indeterminate – variations on themes.  Difference is: music is not backed up by violence. Law is words/conventions and violent enforcement. </a:t>
            </a:r>
            <a:endParaRPr lang="en-US" dirty="0"/>
          </a:p>
        </p:txBody>
      </p:sp>
      <p:sp>
        <p:nvSpPr>
          <p:cNvPr id="4" name="Slide Number Placeholder 3"/>
          <p:cNvSpPr>
            <a:spLocks noGrp="1"/>
          </p:cNvSpPr>
          <p:nvPr>
            <p:ph type="sldNum" sz="quarter" idx="10"/>
          </p:nvPr>
        </p:nvSpPr>
        <p:spPr/>
        <p:txBody>
          <a:bodyPr/>
          <a:lstStyle/>
          <a:p>
            <a:fld id="{39E36D8A-D1F5-47AF-8773-59F1AA3FF7A5}" type="slidenum">
              <a:rPr lang="en-US" smtClean="0"/>
              <a:t>1</a:t>
            </a:fld>
            <a:endParaRPr lang="en-US"/>
          </a:p>
        </p:txBody>
      </p:sp>
    </p:spTree>
    <p:extLst>
      <p:ext uri="{BB962C8B-B14F-4D97-AF65-F5344CB8AC3E}">
        <p14:creationId xmlns:p14="http://schemas.microsoft.com/office/powerpoint/2010/main" val="256397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discuss “radiating</a:t>
            </a:r>
            <a:r>
              <a:rPr lang="en-US" baseline="0" dirty="0"/>
              <a:t> effects”  Bowling: ball knocks over pins.  But effects radiate – impress, educate, model, influence, hiding from police.  Building friendships, community. That is often the reason for bowling in the first place.  Why bowl at all? What does it mean? To whom? </a:t>
            </a:r>
            <a:endParaRPr lang="en-US" dirty="0"/>
          </a:p>
        </p:txBody>
      </p:sp>
      <p:sp>
        <p:nvSpPr>
          <p:cNvPr id="4" name="Slide Number Placeholder 3"/>
          <p:cNvSpPr>
            <a:spLocks noGrp="1"/>
          </p:cNvSpPr>
          <p:nvPr>
            <p:ph type="sldNum" sz="quarter" idx="10"/>
          </p:nvPr>
        </p:nvSpPr>
        <p:spPr/>
        <p:txBody>
          <a:bodyPr/>
          <a:lstStyle/>
          <a:p>
            <a:fld id="{39E36D8A-D1F5-47AF-8773-59F1AA3FF7A5}" type="slidenum">
              <a:rPr lang="en-US" smtClean="0"/>
              <a:t>5</a:t>
            </a:fld>
            <a:endParaRPr lang="en-US"/>
          </a:p>
        </p:txBody>
      </p:sp>
    </p:spTree>
    <p:extLst>
      <p:ext uri="{BB962C8B-B14F-4D97-AF65-F5344CB8AC3E}">
        <p14:creationId xmlns:p14="http://schemas.microsoft.com/office/powerpoint/2010/main" val="40098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Brown: radiating</a:t>
            </a:r>
            <a:r>
              <a:rPr lang="en-US" baseline="0" dirty="0"/>
              <a:t> effects.  Indirect.  Critical to build support, motivate movement, leverage change.  </a:t>
            </a:r>
          </a:p>
          <a:p>
            <a:r>
              <a:rPr lang="en-US" baseline="0" dirty="0"/>
              <a:t>Rosenberg: court decisions symbolic, not real.  But M&amp;B: symbols matter, powerful. Communicate, signal. Rosenberg does not study movements to which he attributes causal power. </a:t>
            </a:r>
            <a:endParaRPr lang="en-US" dirty="0"/>
          </a:p>
        </p:txBody>
      </p:sp>
      <p:sp>
        <p:nvSpPr>
          <p:cNvPr id="4" name="Slide Number Placeholder 3"/>
          <p:cNvSpPr>
            <a:spLocks noGrp="1"/>
          </p:cNvSpPr>
          <p:nvPr>
            <p:ph type="sldNum" sz="quarter" idx="10"/>
          </p:nvPr>
        </p:nvSpPr>
        <p:spPr/>
        <p:txBody>
          <a:bodyPr/>
          <a:lstStyle/>
          <a:p>
            <a:fld id="{39E36D8A-D1F5-47AF-8773-59F1AA3FF7A5}" type="slidenum">
              <a:rPr lang="en-US" smtClean="0"/>
              <a:t>6</a:t>
            </a:fld>
            <a:endParaRPr lang="en-US"/>
          </a:p>
        </p:txBody>
      </p:sp>
    </p:spTree>
    <p:extLst>
      <p:ext uri="{BB962C8B-B14F-4D97-AF65-F5344CB8AC3E}">
        <p14:creationId xmlns:p14="http://schemas.microsoft.com/office/powerpoint/2010/main" val="945823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665570-2204-AF4D-99D6-D4143A86EEB3}" type="datetimeFigureOut">
              <a:rPr lang="en-US" smtClean="0"/>
              <a:pPr/>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665570-2204-AF4D-99D6-D4143A86EEB3}" type="datetimeFigureOut">
              <a:rPr lang="en-US" smtClean="0"/>
              <a:pPr/>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665570-2204-AF4D-99D6-D4143A86EEB3}" type="datetimeFigureOut">
              <a:rPr lang="en-US" smtClean="0"/>
              <a:pPr/>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EBD977-4C1A-41B2-BE19-A15D848698E6}" type="datetimeFigureOut">
              <a:rPr lang="en-US" smtClean="0"/>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3512127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EBD977-4C1A-41B2-BE19-A15D848698E6}" type="datetimeFigureOut">
              <a:rPr lang="en-US" smtClean="0"/>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3122379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EBD977-4C1A-41B2-BE19-A15D848698E6}" type="datetimeFigureOut">
              <a:rPr lang="en-US" smtClean="0"/>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2802645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EBD977-4C1A-41B2-BE19-A15D848698E6}" type="datetimeFigureOut">
              <a:rPr lang="en-US" smtClean="0"/>
              <a:t>4/4/22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3793494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EBD977-4C1A-41B2-BE19-A15D848698E6}" type="datetimeFigureOut">
              <a:rPr lang="en-US" smtClean="0"/>
              <a:t>4/4/22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3801609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EBD977-4C1A-41B2-BE19-A15D848698E6}" type="datetimeFigureOut">
              <a:rPr lang="en-US" smtClean="0"/>
              <a:t>4/4/22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435396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BD977-4C1A-41B2-BE19-A15D848698E6}" type="datetimeFigureOut">
              <a:rPr lang="en-US" smtClean="0"/>
              <a:t>4/4/22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2036922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EBD977-4C1A-41B2-BE19-A15D848698E6}" type="datetimeFigureOut">
              <a:rPr lang="en-US" smtClean="0"/>
              <a:t>4/4/22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54099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665570-2204-AF4D-99D6-D4143A86EEB3}" type="datetimeFigureOut">
              <a:rPr lang="en-US" smtClean="0"/>
              <a:pPr/>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EBD977-4C1A-41B2-BE19-A15D848698E6}" type="datetimeFigureOut">
              <a:rPr lang="en-US" smtClean="0"/>
              <a:t>4/4/22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3841200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EBD977-4C1A-41B2-BE19-A15D848698E6}" type="datetimeFigureOut">
              <a:rPr lang="en-US" smtClean="0"/>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1570596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EBD977-4C1A-41B2-BE19-A15D848698E6}" type="datetimeFigureOut">
              <a:rPr lang="en-US" smtClean="0"/>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12187-0CC4-4166-A146-7CF65A4D8E85}" type="slidenum">
              <a:rPr lang="en-US" smtClean="0"/>
              <a:t>‹#›</a:t>
            </a:fld>
            <a:endParaRPr lang="en-US"/>
          </a:p>
        </p:txBody>
      </p:sp>
    </p:spTree>
    <p:extLst>
      <p:ext uri="{BB962C8B-B14F-4D97-AF65-F5344CB8AC3E}">
        <p14:creationId xmlns:p14="http://schemas.microsoft.com/office/powerpoint/2010/main" val="160073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665570-2204-AF4D-99D6-D4143A86EEB3}" type="datetimeFigureOut">
              <a:rPr lang="en-US" smtClean="0"/>
              <a:pPr/>
              <a:t>4/4/22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665570-2204-AF4D-99D6-D4143A86EEB3}" type="datetimeFigureOut">
              <a:rPr lang="en-US" smtClean="0"/>
              <a:pPr/>
              <a:t>4/4/22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665570-2204-AF4D-99D6-D4143A86EEB3}" type="datetimeFigureOut">
              <a:rPr lang="en-US" smtClean="0"/>
              <a:pPr/>
              <a:t>4/4/22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665570-2204-AF4D-99D6-D4143A86EEB3}" type="datetimeFigureOut">
              <a:rPr lang="en-US" smtClean="0"/>
              <a:pPr/>
              <a:t>4/4/22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65570-2204-AF4D-99D6-D4143A86EEB3}" type="datetimeFigureOut">
              <a:rPr lang="en-US" smtClean="0"/>
              <a:pPr/>
              <a:t>4/4/22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665570-2204-AF4D-99D6-D4143A86EEB3}" type="datetimeFigureOut">
              <a:rPr lang="en-US" smtClean="0"/>
              <a:pPr/>
              <a:t>4/4/22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665570-2204-AF4D-99D6-D4143A86EEB3}" type="datetimeFigureOut">
              <a:rPr lang="en-US" smtClean="0"/>
              <a:pPr/>
              <a:t>4/4/22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4B9FE-4C09-5A46-8266-F442A74DD2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65570-2204-AF4D-99D6-D4143A86EEB3}" type="datetimeFigureOut">
              <a:rPr lang="en-US" smtClean="0"/>
              <a:pPr/>
              <a:t>4/4/22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4B9FE-4C09-5A46-8266-F442A74DD2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BD977-4C1A-41B2-BE19-A15D848698E6}" type="datetimeFigureOut">
              <a:rPr lang="en-US" smtClean="0"/>
              <a:t>4/4/22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12187-0CC4-4166-A146-7CF65A4D8E85}" type="slidenum">
              <a:rPr lang="en-US" smtClean="0"/>
              <a:t>‹#›</a:t>
            </a:fld>
            <a:endParaRPr lang="en-US"/>
          </a:p>
        </p:txBody>
      </p:sp>
    </p:spTree>
    <p:extLst>
      <p:ext uri="{BB962C8B-B14F-4D97-AF65-F5344CB8AC3E}">
        <p14:creationId xmlns:p14="http://schemas.microsoft.com/office/powerpoint/2010/main" val="262969793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youtube.com/watch?v=qMP8ADExpig&amp;feature=related" TargetMode="Externa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x6njs-cGUE" TargetMode="External"/><Relationship Id="rId2" Type="http://schemas.openxmlformats.org/officeDocument/2006/relationships/hyperlink" Target="https://www.youtube.com/watch?v=-x6njs-cGUE"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6448" y="126585"/>
            <a:ext cx="7851648" cy="5774935"/>
          </a:xfrm>
        </p:spPr>
        <p:txBody>
          <a:bodyPr>
            <a:normAutofit/>
          </a:bodyPr>
          <a:lstStyle/>
          <a:p>
            <a:br>
              <a:rPr lang="en-US" dirty="0">
                <a:latin typeface="Times New Roman" panose="02020603050405020304" pitchFamily="18" charset="0"/>
                <a:cs typeface="Times New Roman" panose="02020603050405020304" pitchFamily="18" charset="0"/>
              </a:rPr>
            </a:br>
            <a:endParaRPr lang="en-US" dirty="0"/>
          </a:p>
        </p:txBody>
      </p:sp>
      <p:sp>
        <p:nvSpPr>
          <p:cNvPr id="10" name="Subtitle 9"/>
          <p:cNvSpPr>
            <a:spLocks noGrp="1"/>
          </p:cNvSpPr>
          <p:nvPr>
            <p:ph type="subTitle" idx="1"/>
          </p:nvPr>
        </p:nvSpPr>
        <p:spPr>
          <a:xfrm>
            <a:off x="533400" y="157566"/>
            <a:ext cx="8267700" cy="6700434"/>
          </a:xfrm>
        </p:spPr>
        <p:txBody>
          <a:bodyPr>
            <a:normAutofit lnSpcReduction="10000"/>
          </a:bodyPr>
          <a:lstStyle/>
          <a:p>
            <a:pPr algn="l"/>
            <a:r>
              <a:rPr lang="en-US" sz="2400" b="1" dirty="0">
                <a:solidFill>
                  <a:schemeClr val="tx1"/>
                </a:solidFill>
                <a:latin typeface="Times New Roman" panose="02020603050405020304" pitchFamily="18" charset="0"/>
                <a:cs typeface="Times New Roman" panose="02020603050405020304" pitchFamily="18" charset="0"/>
              </a:rPr>
              <a:t>Lecture #3, April 4</a:t>
            </a:r>
          </a:p>
          <a:p>
            <a:pPr algn="l"/>
            <a:r>
              <a:rPr lang="en-US" sz="3500" b="1" dirty="0" err="1">
                <a:solidFill>
                  <a:schemeClr val="tx1"/>
                </a:solidFill>
                <a:latin typeface="Times New Roman" panose="02020603050405020304" pitchFamily="18" charset="0"/>
                <a:cs typeface="Times New Roman" panose="02020603050405020304" pitchFamily="18" charset="0"/>
              </a:rPr>
              <a:t>Scheingold</a:t>
            </a:r>
            <a:r>
              <a:rPr lang="en-US" sz="3500" b="1" dirty="0">
                <a:solidFill>
                  <a:schemeClr val="tx1"/>
                </a:solidFill>
                <a:latin typeface="Times New Roman" panose="02020603050405020304" pitchFamily="18" charset="0"/>
                <a:cs typeface="Times New Roman" panose="02020603050405020304" pitchFamily="18" charset="0"/>
              </a:rPr>
              <a:t>: Law’s Paradoxical Power</a:t>
            </a:r>
          </a:p>
          <a:p>
            <a:pPr algn="l"/>
            <a:r>
              <a:rPr lang="en-US" b="1"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	1. </a:t>
            </a:r>
            <a:r>
              <a:rPr lang="en-US" sz="2800" dirty="0">
                <a:solidFill>
                  <a:schemeClr val="tx1"/>
                </a:solidFill>
                <a:latin typeface="Times New Roman" panose="02020603050405020304" pitchFamily="18" charset="0"/>
                <a:cs typeface="Times New Roman" panose="02020603050405020304" pitchFamily="18" charset="0"/>
              </a:rPr>
              <a:t>Law – is </a:t>
            </a:r>
            <a:r>
              <a:rPr lang="en-US" sz="2800" b="1" i="1" dirty="0">
                <a:solidFill>
                  <a:schemeClr val="tx1"/>
                </a:solidFill>
                <a:latin typeface="Times New Roman" panose="02020603050405020304" pitchFamily="18" charset="0"/>
                <a:cs typeface="Times New Roman" panose="02020603050405020304" pitchFamily="18" charset="0"/>
              </a:rPr>
              <a:t>real</a:t>
            </a:r>
            <a:r>
              <a:rPr lang="en-US" sz="2800" dirty="0">
                <a:solidFill>
                  <a:schemeClr val="tx1"/>
                </a:solidFill>
                <a:latin typeface="Times New Roman" panose="02020603050405020304" pitchFamily="18" charset="0"/>
                <a:cs typeface="Times New Roman" panose="02020603050405020304" pitchFamily="18" charset="0"/>
              </a:rPr>
              <a:t>, but also a </a:t>
            </a:r>
            <a:r>
              <a:rPr lang="en-US" sz="2800" b="1" i="1" dirty="0">
                <a:solidFill>
                  <a:schemeClr val="tx1"/>
                </a:solidFill>
                <a:latin typeface="Times New Roman" panose="02020603050405020304" pitchFamily="18" charset="0"/>
                <a:cs typeface="Times New Roman" panose="02020603050405020304" pitchFamily="18" charset="0"/>
              </a:rPr>
              <a:t>figment of our </a:t>
            </a:r>
          </a:p>
          <a:p>
            <a:r>
              <a:rPr lang="en-US" sz="2800" b="1" i="1" dirty="0">
                <a:solidFill>
                  <a:schemeClr val="tx1"/>
                </a:solidFill>
                <a:latin typeface="Times New Roman" panose="02020603050405020304" pitchFamily="18" charset="0"/>
                <a:cs typeface="Times New Roman" panose="02020603050405020304" pitchFamily="18" charset="0"/>
              </a:rPr>
              <a:t>imagination</a:t>
            </a:r>
            <a:r>
              <a:rPr lang="en-US" sz="2800" dirty="0">
                <a:solidFill>
                  <a:schemeClr val="tx1"/>
                </a:solidFill>
                <a:latin typeface="Times New Roman" panose="02020603050405020304" pitchFamily="18" charset="0"/>
                <a:cs typeface="Times New Roman" panose="02020603050405020304" pitchFamily="18" charset="0"/>
              </a:rPr>
              <a:t>. How can this be?	              	</a:t>
            </a:r>
          </a:p>
          <a:p>
            <a:r>
              <a:rPr lang="en-US" sz="2800" dirty="0">
                <a:solidFill>
                  <a:schemeClr val="tx1"/>
                </a:solidFill>
                <a:latin typeface="Times New Roman" panose="02020603050405020304" pitchFamily="18" charset="0"/>
                <a:cs typeface="Times New Roman" panose="02020603050405020304" pitchFamily="18" charset="0"/>
              </a:rPr>
              <a:t>	a) Law = </a:t>
            </a:r>
            <a:r>
              <a:rPr lang="en-US" sz="2800" i="1" dirty="0">
                <a:solidFill>
                  <a:schemeClr val="tx1"/>
                </a:solidFill>
                <a:latin typeface="Times New Roman" panose="02020603050405020304" pitchFamily="18" charset="0"/>
                <a:cs typeface="Times New Roman" panose="02020603050405020304" pitchFamily="18" charset="0"/>
              </a:rPr>
              <a:t>institutionalized</a:t>
            </a:r>
            <a:r>
              <a:rPr lang="en-US" sz="2800" dirty="0">
                <a:solidFill>
                  <a:schemeClr val="tx1"/>
                </a:solidFill>
                <a:latin typeface="Times New Roman" panose="02020603050405020304" pitchFamily="18" charset="0"/>
                <a:cs typeface="Times New Roman" panose="02020603050405020304" pitchFamily="18" charset="0"/>
              </a:rPr>
              <a:t> practices &amp; </a:t>
            </a:r>
            <a:r>
              <a:rPr lang="en-US" sz="2800" i="1" dirty="0">
                <a:solidFill>
                  <a:schemeClr val="tx1"/>
                </a:solidFill>
                <a:latin typeface="Times New Roman" panose="02020603050405020304" pitchFamily="18" charset="0"/>
                <a:cs typeface="Times New Roman" panose="02020603050405020304" pitchFamily="18" charset="0"/>
              </a:rPr>
              <a:t>ideology</a:t>
            </a:r>
          </a:p>
          <a:p>
            <a:pPr algn="l"/>
            <a:r>
              <a:rPr lang="en-US" sz="2800" dirty="0">
                <a:solidFill>
                  <a:schemeClr val="tx1"/>
                </a:solidFill>
                <a:latin typeface="Times New Roman" panose="02020603050405020304" pitchFamily="18" charset="0"/>
                <a:cs typeface="Times New Roman" panose="02020603050405020304" pitchFamily="18" charset="0"/>
              </a:rPr>
              <a:t>	  		   Ideology: law’s narrative, a myth of rights</a:t>
            </a:r>
          </a:p>
          <a:p>
            <a:pPr algn="l"/>
            <a:r>
              <a:rPr lang="en-US" sz="2800" dirty="0">
                <a:solidFill>
                  <a:schemeClr val="tx1"/>
                </a:solidFill>
                <a:latin typeface="Times New Roman" panose="02020603050405020304" pitchFamily="18" charset="0"/>
                <a:cs typeface="Times New Roman" panose="02020603050405020304" pitchFamily="18" charset="0"/>
              </a:rPr>
              <a:t>		b) Law must be studied at both levels of power</a:t>
            </a:r>
          </a:p>
          <a:p>
            <a:pPr algn="l"/>
            <a:r>
              <a:rPr lang="en-US" sz="2800" dirty="0">
                <a:solidFill>
                  <a:schemeClr val="tx1"/>
                </a:solidFill>
                <a:latin typeface="Times New Roman" panose="02020603050405020304" pitchFamily="18" charset="0"/>
                <a:cs typeface="Times New Roman" panose="02020603050405020304" pitchFamily="18" charset="0"/>
              </a:rPr>
              <a:t>	   	c) </a:t>
            </a:r>
            <a:r>
              <a:rPr lang="en-US" sz="2800" i="1" dirty="0">
                <a:solidFill>
                  <a:schemeClr val="tx1"/>
                </a:solidFill>
                <a:latin typeface="Times New Roman" panose="02020603050405020304" pitchFamily="18" charset="0"/>
                <a:cs typeface="Times New Roman" panose="02020603050405020304" pitchFamily="18" charset="0"/>
              </a:rPr>
              <a:t>Politics of Rights </a:t>
            </a:r>
            <a:r>
              <a:rPr lang="en-US" sz="2800" dirty="0">
                <a:solidFill>
                  <a:schemeClr val="tx1"/>
                </a:solidFill>
                <a:latin typeface="Times New Roman" panose="02020603050405020304" pitchFamily="18" charset="0"/>
                <a:cs typeface="Times New Roman" panose="02020603050405020304" pitchFamily="18" charset="0"/>
              </a:rPr>
              <a:t>– people mobilize law as 					resource to close gap of promise and reality</a:t>
            </a:r>
          </a:p>
          <a:p>
            <a:pPr algn="l"/>
            <a:r>
              <a:rPr lang="en-US" sz="2800" dirty="0">
                <a:solidFill>
                  <a:schemeClr val="tx1"/>
                </a:solidFill>
                <a:latin typeface="Times New Roman" panose="02020603050405020304" pitchFamily="18" charset="0"/>
                <a:cs typeface="Times New Roman" panose="02020603050405020304" pitchFamily="18" charset="0"/>
              </a:rPr>
              <a:t>			Make the </a:t>
            </a:r>
            <a:r>
              <a:rPr lang="en-US" sz="2800" i="1" dirty="0">
                <a:solidFill>
                  <a:schemeClr val="tx1"/>
                </a:solidFill>
                <a:latin typeface="Times New Roman" panose="02020603050405020304" pitchFamily="18" charset="0"/>
                <a:cs typeface="Times New Roman" panose="02020603050405020304" pitchFamily="18" charset="0"/>
              </a:rPr>
              <a:t>myth of rights </a:t>
            </a:r>
            <a:r>
              <a:rPr lang="en-US" sz="2800" dirty="0">
                <a:solidFill>
                  <a:schemeClr val="tx1"/>
                </a:solidFill>
                <a:latin typeface="Times New Roman" panose="02020603050405020304" pitchFamily="18" charset="0"/>
                <a:cs typeface="Times New Roman" panose="02020603050405020304" pitchFamily="18" charset="0"/>
              </a:rPr>
              <a:t>“real” in practice</a:t>
            </a:r>
          </a:p>
          <a:p>
            <a:pPr algn="l"/>
            <a:r>
              <a:rPr lang="en-US" sz="2800" dirty="0">
                <a:solidFill>
                  <a:schemeClr val="tx1"/>
                </a:solidFill>
                <a:latin typeface="Times New Roman" panose="02020603050405020304" pitchFamily="18" charset="0"/>
                <a:cs typeface="Times New Roman" panose="02020603050405020304" pitchFamily="18" charset="0"/>
              </a:rPr>
              <a:t>	  	 d)  Courts, litigation, and lawyers matter </a:t>
            </a:r>
          </a:p>
          <a:p>
            <a:pPr algn="l"/>
            <a:r>
              <a:rPr lang="en-US" sz="2800" dirty="0">
                <a:solidFill>
                  <a:schemeClr val="tx1"/>
                </a:solidFill>
                <a:latin typeface="Times New Roman" panose="02020603050405020304" pitchFamily="18" charset="0"/>
                <a:cs typeface="Times New Roman" panose="02020603050405020304" pitchFamily="18" charset="0"/>
              </a:rPr>
              <a:t>			for challenging “illiberal” law and </a:t>
            </a:r>
          </a:p>
          <a:p>
            <a:pPr algn="l"/>
            <a:r>
              <a:rPr lang="en-US" sz="2800" dirty="0">
                <a:solidFill>
                  <a:schemeClr val="tx1"/>
                </a:solidFill>
                <a:latin typeface="Times New Roman" panose="02020603050405020304" pitchFamily="18" charset="0"/>
                <a:cs typeface="Times New Roman" panose="02020603050405020304" pitchFamily="18" charset="0"/>
              </a:rPr>
              <a:t>			unequal institutional relations</a:t>
            </a:r>
          </a:p>
          <a:p>
            <a:endParaRPr lang="en-US"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7686412" y="4867273"/>
            <a:ext cx="1257301" cy="19907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330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330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330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par>
                                <p:cTn id="17" presetID="1" presetClass="entr" presetSubtype="0" fill="hold" grpId="0" nodeType="withEffect">
                                  <p:stCondLst>
                                    <p:cond delay="330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0">
                                            <p:txEl>
                                              <p:pRg st="10" end="10"/>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0" grpId="1"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170955"/>
            <a:ext cx="9144000" cy="7028955"/>
          </a:xfrm>
          <a:prstGeom prst="rect">
            <a:avLst/>
          </a:prstGeom>
        </p:spPr>
      </p:pic>
    </p:spTree>
    <p:extLst>
      <p:ext uri="{BB962C8B-B14F-4D97-AF65-F5344CB8AC3E}">
        <p14:creationId xmlns:p14="http://schemas.microsoft.com/office/powerpoint/2010/main" val="192107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7123"/>
            <a:ext cx="7772400" cy="762000"/>
          </a:xfrm>
        </p:spPr>
        <p:txBody>
          <a:bodyPr>
            <a:noAutofit/>
          </a:bodyPr>
          <a:lstStyle/>
          <a:p>
            <a:pPr algn="l"/>
            <a:r>
              <a:rPr lang="en-US" sz="3200" b="1" dirty="0">
                <a:latin typeface="Times New Roman" panose="02020603050405020304" pitchFamily="18" charset="0"/>
                <a:cs typeface="Times New Roman" panose="02020603050405020304" pitchFamily="18" charset="0"/>
              </a:rPr>
              <a:t>Example : Equitable Pay for Women </a:t>
            </a:r>
          </a:p>
        </p:txBody>
      </p:sp>
      <p:sp>
        <p:nvSpPr>
          <p:cNvPr id="3" name="Subtitle 2"/>
          <p:cNvSpPr>
            <a:spLocks noGrp="1"/>
          </p:cNvSpPr>
          <p:nvPr>
            <p:ph type="subTitle" idx="1"/>
          </p:nvPr>
        </p:nvSpPr>
        <p:spPr>
          <a:xfrm>
            <a:off x="810986" y="775063"/>
            <a:ext cx="7467600" cy="6096000"/>
          </a:xfrm>
        </p:spPr>
        <p:txBody>
          <a:bodyPr>
            <a:normAutofit/>
          </a:bodyPr>
          <a:lstStyle/>
          <a:p>
            <a:pPr algn="l"/>
            <a:r>
              <a:rPr lang="en-US" sz="2400" dirty="0">
                <a:solidFill>
                  <a:schemeClr val="tx1"/>
                </a:solidFill>
                <a:latin typeface="Times New Roman" panose="02020603050405020304" pitchFamily="18" charset="0"/>
                <a:cs typeface="Times New Roman" panose="02020603050405020304" pitchFamily="18" charset="0"/>
              </a:rPr>
              <a:t>1. 1960s: Women earned 59 cents to $1.00 for men</a:t>
            </a:r>
          </a:p>
          <a:p>
            <a:pPr algn="l"/>
            <a:r>
              <a:rPr lang="en-US" sz="2400" dirty="0">
                <a:solidFill>
                  <a:schemeClr val="tx1"/>
                </a:solidFill>
                <a:latin typeface="Times New Roman" panose="02020603050405020304" pitchFamily="18" charset="0"/>
                <a:cs typeface="Times New Roman" panose="02020603050405020304" pitchFamily="18" charset="0"/>
              </a:rPr>
              <a:t>     Why? Unequal pay for same work; fewer hours      	worked; segregated job markets </a:t>
            </a:r>
          </a:p>
          <a:p>
            <a:pPr algn="l"/>
            <a:r>
              <a:rPr lang="en-US" sz="2400" dirty="0">
                <a:solidFill>
                  <a:schemeClr val="tx1"/>
                </a:solidFill>
                <a:latin typeface="Times New Roman" panose="02020603050405020304" pitchFamily="18" charset="0"/>
                <a:cs typeface="Times New Roman" panose="02020603050405020304" pitchFamily="18" charset="0"/>
              </a:rPr>
              <a:t>2) Lawsuits under 1964 </a:t>
            </a:r>
            <a:r>
              <a:rPr lang="en-US" sz="2400" dirty="0" err="1">
                <a:solidFill>
                  <a:schemeClr val="tx1"/>
                </a:solidFill>
                <a:latin typeface="Times New Roman" panose="02020603050405020304" pitchFamily="18" charset="0"/>
                <a:cs typeface="Times New Roman" panose="02020603050405020304" pitchFamily="18" charset="0"/>
              </a:rPr>
              <a:t>CRAct</a:t>
            </a:r>
            <a:r>
              <a:rPr lang="en-US" sz="2400" dirty="0">
                <a:solidFill>
                  <a:schemeClr val="tx1"/>
                </a:solidFill>
                <a:latin typeface="Times New Roman" panose="02020603050405020304" pitchFamily="18" charset="0"/>
                <a:cs typeface="Times New Roman" panose="02020603050405020304" pitchFamily="18" charset="0"/>
              </a:rPr>
              <a:t> challenged discriminatory </a:t>
            </a:r>
          </a:p>
          <a:p>
            <a:pPr algn="l"/>
            <a:r>
              <a:rPr lang="en-US" sz="2400" dirty="0">
                <a:solidFill>
                  <a:schemeClr val="tx1"/>
                </a:solidFill>
                <a:latin typeface="Times New Roman" panose="02020603050405020304" pitchFamily="18" charset="0"/>
                <a:cs typeface="Times New Roman" panose="02020603050405020304" pitchFamily="18" charset="0"/>
              </a:rPr>
              <a:t>	intent and </a:t>
            </a:r>
            <a:r>
              <a:rPr lang="en-US" sz="2400" i="1" dirty="0">
                <a:solidFill>
                  <a:schemeClr val="tx1"/>
                </a:solidFill>
                <a:latin typeface="Times New Roman" panose="02020603050405020304" pitchFamily="18" charset="0"/>
                <a:cs typeface="Times New Roman" panose="02020603050405020304" pitchFamily="18" charset="0"/>
              </a:rPr>
              <a:t>impact</a:t>
            </a:r>
            <a:r>
              <a:rPr lang="en-US" sz="2400" dirty="0">
                <a:solidFill>
                  <a:schemeClr val="tx1"/>
                </a:solidFill>
                <a:latin typeface="Times New Roman" panose="02020603050405020304" pitchFamily="18" charset="0"/>
                <a:cs typeface="Times New Roman" panose="02020603050405020304" pitchFamily="18" charset="0"/>
              </a:rPr>
              <a:t> in hiring, promotion, wages</a:t>
            </a:r>
          </a:p>
          <a:p>
            <a:pPr algn="l"/>
            <a:r>
              <a:rPr lang="en-US" sz="2400" dirty="0">
                <a:solidFill>
                  <a:schemeClr val="tx1"/>
                </a:solidFill>
                <a:latin typeface="Times New Roman" panose="02020603050405020304" pitchFamily="18" charset="0"/>
                <a:cs typeface="Times New Roman" panose="02020603050405020304" pitchFamily="18" charset="0"/>
              </a:rPr>
              <a:t>3. 1970s lawsuits challenging pay disparities </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2400" dirty="0">
                <a:solidFill>
                  <a:schemeClr val="tx1"/>
                </a:solidFill>
                <a:latin typeface="Times New Roman" panose="02020603050405020304" pitchFamily="18" charset="0"/>
                <a:cs typeface="Times New Roman" panose="02020603050405020304" pitchFamily="18" charset="0"/>
              </a:rPr>
              <a:t> women 	organized in unions &amp; women’s rights movement</a:t>
            </a:r>
          </a:p>
          <a:p>
            <a:pPr algn="l"/>
            <a:r>
              <a:rPr lang="en-US" sz="2400" dirty="0">
                <a:solidFill>
                  <a:schemeClr val="tx1"/>
                </a:solidFill>
                <a:latin typeface="Times New Roman" panose="02020603050405020304" pitchFamily="18" charset="0"/>
                <a:cs typeface="Times New Roman" panose="02020603050405020304" pitchFamily="18" charset="0"/>
              </a:rPr>
              <a:t>	Lobbying, protest, bargaining </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2400" dirty="0">
                <a:solidFill>
                  <a:schemeClr val="tx1"/>
                </a:solidFill>
                <a:latin typeface="Times New Roman" panose="02020603050405020304" pitchFamily="18" charset="0"/>
                <a:cs typeface="Times New Roman" panose="02020603050405020304" pitchFamily="18" charset="0"/>
              </a:rPr>
              <a:t> change to 77cents</a:t>
            </a:r>
          </a:p>
          <a:p>
            <a:pPr algn="l"/>
            <a:r>
              <a:rPr lang="en-US" sz="2400" dirty="0">
                <a:solidFill>
                  <a:schemeClr val="tx1"/>
                </a:solidFill>
                <a:latin typeface="Times New Roman" panose="02020603050405020304" pitchFamily="18" charset="0"/>
                <a:cs typeface="Times New Roman" panose="02020603050405020304" pitchFamily="18" charset="0"/>
              </a:rPr>
              <a:t>4) Pay equity litigation killed by courts in late 1980s</a:t>
            </a:r>
          </a:p>
          <a:p>
            <a:pPr algn="l"/>
            <a:r>
              <a:rPr lang="en-US" sz="2400" dirty="0">
                <a:solidFill>
                  <a:schemeClr val="tx1"/>
                </a:solidFill>
                <a:latin typeface="Times New Roman" panose="02020603050405020304" pitchFamily="18" charset="0"/>
                <a:cs typeface="Times New Roman" panose="02020603050405020304" pitchFamily="18" charset="0"/>
              </a:rPr>
              <a:t>	Equity movement faded away</a:t>
            </a:r>
          </a:p>
          <a:p>
            <a:pPr algn="l"/>
            <a:r>
              <a:rPr lang="en-US" sz="2400" dirty="0">
                <a:solidFill>
                  <a:schemeClr val="tx1"/>
                </a:solidFill>
                <a:latin typeface="Times New Roman" panose="02020603050405020304" pitchFamily="18" charset="0"/>
                <a:cs typeface="Times New Roman" panose="02020603050405020304" pitchFamily="18" charset="0"/>
              </a:rPr>
              <a:t>5) 2009 Lilly Ledbetter Fair Pay Act</a:t>
            </a:r>
          </a:p>
          <a:p>
            <a:pPr algn="l"/>
            <a:r>
              <a:rPr lang="en-US" sz="2400" dirty="0">
                <a:solidFill>
                  <a:schemeClr val="tx1"/>
                </a:solidFill>
                <a:latin typeface="Times New Roman" panose="02020603050405020304" pitchFamily="18" charset="0"/>
                <a:cs typeface="Times New Roman" panose="02020603050405020304" pitchFamily="18" charset="0"/>
              </a:rPr>
              <a:t>6. </a:t>
            </a:r>
            <a:r>
              <a:rPr lang="en-US" sz="2400" dirty="0">
                <a:solidFill>
                  <a:schemeClr val="tx1"/>
                </a:solidFill>
                <a:latin typeface="Times New Roman" panose="02020603050405020304" pitchFamily="18" charset="0"/>
                <a:cs typeface="Times New Roman" panose="02020603050405020304" pitchFamily="18" charset="0"/>
                <a:hlinkClick r:id="rId2"/>
              </a:rPr>
              <a:t>2011 Walmart class action case</a:t>
            </a:r>
            <a:endParaRPr lang="en-US" sz="2400" dirty="0">
              <a:solidFill>
                <a:schemeClr val="tx1"/>
              </a:solidFill>
              <a:latin typeface="Times New Roman" panose="02020603050405020304" pitchFamily="18" charset="0"/>
              <a:cs typeface="Times New Roman" panose="02020603050405020304" pitchFamily="18" charset="0"/>
            </a:endParaRPr>
          </a:p>
          <a:p>
            <a:pPr algn="l"/>
            <a:r>
              <a:rPr lang="en-US" sz="2400" dirty="0">
                <a:solidFill>
                  <a:schemeClr val="tx1"/>
                </a:solidFill>
                <a:latin typeface="Times New Roman" panose="02020603050405020304" pitchFamily="18" charset="0"/>
                <a:cs typeface="Times New Roman" panose="02020603050405020304" pitchFamily="18" charset="0"/>
              </a:rPr>
              <a:t>	Litigation w/o politics </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f</a:t>
            </a:r>
            <a:r>
              <a:rPr lang="en-US" sz="2400" dirty="0">
                <a:solidFill>
                  <a:schemeClr val="tx1"/>
                </a:solidFill>
                <a:latin typeface="Times New Roman" panose="02020603050405020304" pitchFamily="18" charset="0"/>
                <a:cs typeface="Times New Roman" panose="02020603050405020304" pitchFamily="18" charset="0"/>
              </a:rPr>
              <a:t>ailed</a:t>
            </a:r>
            <a:r>
              <a:rPr lang="en-US" sz="2600" dirty="0">
                <a:solidFill>
                  <a:schemeClr val="tx1"/>
                </a:solidFill>
                <a:latin typeface="Times New Roman" panose="02020603050405020304" pitchFamily="18" charset="0"/>
                <a:cs typeface="Times New Roman" panose="02020603050405020304" pitchFamily="18" charset="0"/>
              </a:rPr>
              <a:t>	</a:t>
            </a:r>
            <a:endParaRPr lang="en-US" sz="1200" b="1" dirty="0">
              <a:solidFill>
                <a:schemeClr val="tx1"/>
              </a:solidFill>
              <a:latin typeface="Times New Roman" panose="02020603050405020304" pitchFamily="18" charset="0"/>
              <a:cs typeface="Times New Roman" panose="02020603050405020304" pitchFamily="18"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362" y="4198719"/>
            <a:ext cx="1671638" cy="2474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0442" y="4697835"/>
            <a:ext cx="1655445" cy="1241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99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24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1272809"/>
          </a:xfrm>
        </p:spPr>
        <p:txBody>
          <a:bodyPr>
            <a:normAutofit fontScale="90000"/>
          </a:bodyPr>
          <a:lstStyle/>
          <a:p>
            <a:pPr algn="l"/>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2</a:t>
            </a:r>
            <a:r>
              <a:rPr lang="en-US" sz="31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But are courts</a:t>
            </a:r>
            <a:r>
              <a:rPr lang="en-US" sz="3600" b="1" dirty="0">
                <a:latin typeface="Times New Roman" panose="02020603050405020304" pitchFamily="18" charset="0"/>
                <a:cs typeface="Times New Roman" panose="02020603050405020304" pitchFamily="18" charset="0"/>
              </a:rPr>
              <a:t> an effective resource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advance liberal egalitarian law</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		</a:t>
            </a:r>
          </a:p>
        </p:txBody>
      </p:sp>
      <p:sp>
        <p:nvSpPr>
          <p:cNvPr id="10" name="Subtitle 9"/>
          <p:cNvSpPr>
            <a:spLocks noGrp="1"/>
          </p:cNvSpPr>
          <p:nvPr>
            <p:ph idx="1"/>
          </p:nvPr>
        </p:nvSpPr>
        <p:spPr>
          <a:xfrm>
            <a:off x="457200" y="1301262"/>
            <a:ext cx="8229600" cy="5829300"/>
          </a:xfrm>
        </p:spPr>
        <p:txBody>
          <a:bodyPr>
            <a:normAutofit fontScale="32500" lnSpcReduction="20000"/>
          </a:bodyPr>
          <a:lstStyle/>
          <a:p>
            <a:pPr marL="0" indent="0">
              <a:buNone/>
            </a:pPr>
            <a:r>
              <a:rPr lang="en-US" dirty="0"/>
              <a:t>     </a:t>
            </a:r>
          </a:p>
          <a:p>
            <a:pPr marL="0" indent="0">
              <a:buNone/>
            </a:pPr>
            <a:r>
              <a:rPr lang="en-US" sz="2800" b="1" dirty="0">
                <a:latin typeface="Times New Roman" panose="02020603050405020304" pitchFamily="18" charset="0"/>
                <a:cs typeface="Times New Roman" panose="02020603050405020304" pitchFamily="18" charset="0"/>
              </a:rPr>
              <a:t>	</a:t>
            </a:r>
            <a:r>
              <a:rPr lang="en-US" sz="8600" b="1" dirty="0">
                <a:latin typeface="Times New Roman" panose="02020603050405020304" pitchFamily="18" charset="0"/>
                <a:cs typeface="Times New Roman" panose="02020603050405020304" pitchFamily="18" charset="0"/>
              </a:rPr>
              <a:t>Rosenberg: NO!! Law is a “hollow hope”</a:t>
            </a:r>
          </a:p>
          <a:p>
            <a:pPr marL="0" indent="0">
              <a:buNone/>
            </a:pPr>
            <a:r>
              <a:rPr lang="en-US" sz="5900" dirty="0">
                <a:solidFill>
                  <a:schemeClr val="tx1"/>
                </a:solidFill>
                <a:latin typeface="Times New Roman" panose="02020603050405020304" pitchFamily="18" charset="0"/>
                <a:cs typeface="Times New Roman" panose="02020603050405020304" pitchFamily="18" charset="0"/>
              </a:rPr>
              <a:t>	   </a:t>
            </a:r>
          </a:p>
          <a:p>
            <a:pPr marL="0" indent="0">
              <a:buNone/>
            </a:pPr>
            <a:r>
              <a:rPr lang="en-US" sz="5900" dirty="0">
                <a:latin typeface="Times New Roman" panose="02020603050405020304" pitchFamily="18" charset="0"/>
                <a:cs typeface="Times New Roman" panose="02020603050405020304" pitchFamily="18" charset="0"/>
              </a:rPr>
              <a:t>	    </a:t>
            </a:r>
            <a:r>
              <a:rPr lang="en-US" sz="7400" dirty="0">
                <a:latin typeface="Times New Roman" panose="02020603050405020304" pitchFamily="18" charset="0"/>
                <a:cs typeface="Times New Roman" panose="02020603050405020304" pitchFamily="18" charset="0"/>
              </a:rPr>
              <a:t>a)  </a:t>
            </a:r>
            <a:r>
              <a:rPr lang="en-US" sz="7400" b="1" dirty="0">
                <a:latin typeface="Times New Roman" panose="02020603050405020304" pitchFamily="18" charset="0"/>
                <a:cs typeface="Times New Roman" panose="02020603050405020304" pitchFamily="18" charset="0"/>
              </a:rPr>
              <a:t>Law </a:t>
            </a:r>
            <a:r>
              <a:rPr lang="en-US" sz="7400" b="1" i="1" dirty="0">
                <a:latin typeface="Times New Roman" panose="02020603050405020304" pitchFamily="18" charset="0"/>
                <a:cs typeface="Times New Roman" panose="02020603050405020304" pitchFamily="18" charset="0"/>
              </a:rPr>
              <a:t>only</a:t>
            </a:r>
            <a:r>
              <a:rPr lang="en-US" sz="7400" b="1" dirty="0">
                <a:latin typeface="Times New Roman" panose="02020603050405020304" pitchFamily="18" charset="0"/>
                <a:cs typeface="Times New Roman" panose="02020603050405020304" pitchFamily="18" charset="0"/>
              </a:rPr>
              <a:t> “protects privilege” </a:t>
            </a:r>
            <a:r>
              <a:rPr lang="en-US" sz="7400" dirty="0">
                <a:latin typeface="Times New Roman" panose="02020603050405020304" pitchFamily="18" charset="0"/>
                <a:cs typeface="Times New Roman" panose="02020603050405020304" pitchFamily="18" charset="0"/>
              </a:rPr>
              <a:t>(property,</a:t>
            </a:r>
            <a:br>
              <a:rPr lang="en-US" sz="7400" dirty="0">
                <a:latin typeface="Times New Roman" panose="02020603050405020304" pitchFamily="18" charset="0"/>
                <a:cs typeface="Times New Roman" panose="02020603050405020304" pitchFamily="18" charset="0"/>
              </a:rPr>
            </a:br>
            <a:r>
              <a:rPr lang="en-US" sz="7400" dirty="0">
                <a:latin typeface="Times New Roman" panose="02020603050405020304" pitchFamily="18" charset="0"/>
                <a:cs typeface="Times New Roman" panose="02020603050405020304" pitchFamily="18" charset="0"/>
              </a:rPr>
              <a:t>				race &amp; gender inequalities</a:t>
            </a:r>
            <a:r>
              <a:rPr lang="en-US" sz="7400" b="1" dirty="0">
                <a:latin typeface="Times New Roman" panose="02020603050405020304" pitchFamily="18" charset="0"/>
                <a:cs typeface="Times New Roman" panose="02020603050405020304" pitchFamily="18" charset="0"/>
              </a:rPr>
              <a:t>)</a:t>
            </a:r>
          </a:p>
          <a:p>
            <a:pPr marL="0" indent="0">
              <a:buNone/>
            </a:pPr>
            <a:r>
              <a:rPr lang="en-US" sz="7400" dirty="0">
                <a:latin typeface="Times New Roman" panose="02020603050405020304" pitchFamily="18" charset="0"/>
                <a:cs typeface="Times New Roman" panose="02020603050405020304" pitchFamily="18" charset="0"/>
              </a:rPr>
              <a:t>			Throughout history</a:t>
            </a:r>
            <a:r>
              <a:rPr lang="en-US" sz="7400">
                <a:latin typeface="Times New Roman" panose="02020603050405020304" pitchFamily="18" charset="0"/>
                <a:cs typeface="Times New Roman" panose="02020603050405020304" pitchFamily="18" charset="0"/>
              </a:rPr>
              <a:t>…again now</a:t>
            </a:r>
            <a:br>
              <a:rPr lang="en-US" sz="7400" dirty="0">
                <a:latin typeface="Times New Roman" panose="02020603050405020304" pitchFamily="18" charset="0"/>
                <a:cs typeface="Times New Roman" panose="02020603050405020304" pitchFamily="18" charset="0"/>
              </a:rPr>
            </a:br>
            <a:r>
              <a:rPr lang="en-US" sz="7400" dirty="0">
                <a:latin typeface="Times New Roman" panose="02020603050405020304" pitchFamily="18" charset="0"/>
                <a:cs typeface="Times New Roman" panose="02020603050405020304" pitchFamily="18" charset="0"/>
              </a:rPr>
              <a:t>	   </a:t>
            </a:r>
          </a:p>
          <a:p>
            <a:pPr marL="0" indent="0">
              <a:buNone/>
            </a:pPr>
            <a:r>
              <a:rPr lang="en-US" sz="7400" dirty="0">
                <a:latin typeface="Times New Roman" panose="02020603050405020304" pitchFamily="18" charset="0"/>
                <a:cs typeface="Times New Roman" panose="02020603050405020304" pitchFamily="18" charset="0"/>
              </a:rPr>
              <a:t>	   b) “</a:t>
            </a:r>
            <a:r>
              <a:rPr lang="en-US" sz="7400" b="1" dirty="0">
                <a:latin typeface="Times New Roman" panose="02020603050405020304" pitchFamily="18" charset="0"/>
                <a:cs typeface="Times New Roman" panose="02020603050405020304" pitchFamily="18" charset="0"/>
              </a:rPr>
              <a:t>Myth of Rights</a:t>
            </a:r>
            <a:r>
              <a:rPr lang="en-US" sz="7400" dirty="0">
                <a:latin typeface="Times New Roman" panose="02020603050405020304" pitchFamily="18" charset="0"/>
                <a:cs typeface="Times New Roman" panose="02020603050405020304" pitchFamily="18" charset="0"/>
              </a:rPr>
              <a:t>” obscures that law’s 						  	      promises (esp. equality) are not realized 						      by or through litigation</a:t>
            </a:r>
            <a:br>
              <a:rPr lang="en-US" sz="7400" dirty="0">
                <a:latin typeface="Times New Roman" panose="02020603050405020304" pitchFamily="18" charset="0"/>
                <a:cs typeface="Times New Roman" panose="02020603050405020304" pitchFamily="18" charset="0"/>
              </a:rPr>
            </a:br>
            <a:r>
              <a:rPr lang="en-US" sz="7400" dirty="0">
                <a:latin typeface="Times New Roman" panose="02020603050405020304" pitchFamily="18" charset="0"/>
                <a:cs typeface="Times New Roman" panose="02020603050405020304" pitchFamily="18" charset="0"/>
              </a:rPr>
              <a:t>						</a:t>
            </a:r>
          </a:p>
          <a:p>
            <a:pPr marL="0" indent="0">
              <a:buNone/>
            </a:pPr>
            <a:r>
              <a:rPr lang="en-US" sz="7400" dirty="0">
                <a:latin typeface="Times New Roman" panose="02020603050405020304" pitchFamily="18" charset="0"/>
                <a:cs typeface="Times New Roman" panose="02020603050405020304" pitchFamily="18" charset="0"/>
              </a:rPr>
              <a:t>		     Citizens are “beguiled,” duped by legal ideology</a:t>
            </a:r>
          </a:p>
          <a:p>
            <a:pPr marL="0" indent="0">
              <a:buNone/>
            </a:pPr>
            <a:br>
              <a:rPr lang="en-US" sz="7400" dirty="0">
                <a:latin typeface="Times New Roman" panose="02020603050405020304" pitchFamily="18" charset="0"/>
                <a:cs typeface="Times New Roman" panose="02020603050405020304" pitchFamily="18" charset="0"/>
              </a:rPr>
            </a:br>
            <a:r>
              <a:rPr lang="en-US" sz="7400" dirty="0">
                <a:latin typeface="Times New Roman" panose="02020603050405020304" pitchFamily="18" charset="0"/>
                <a:cs typeface="Times New Roman" panose="02020603050405020304" pitchFamily="18" charset="0"/>
              </a:rPr>
              <a:t>		    “Haves” use myth to delude &amp; divide have-nots</a:t>
            </a:r>
          </a:p>
          <a:p>
            <a:pPr marL="0" indent="0">
              <a:buNone/>
            </a:pPr>
            <a:r>
              <a:rPr lang="en-US" sz="7400" dirty="0">
                <a:solidFill>
                  <a:schemeClr val="tx1"/>
                </a:solidFill>
                <a:latin typeface="Times New Roman" panose="02020603050405020304" pitchFamily="18" charset="0"/>
                <a:cs typeface="Times New Roman" panose="02020603050405020304" pitchFamily="18" charset="0"/>
              </a:rPr>
              <a:t>		       	Myth of rights impedes politics of rights</a:t>
            </a:r>
          </a:p>
          <a:p>
            <a:pPr marL="0" indent="0">
              <a:buNone/>
            </a:pPr>
            <a:r>
              <a:rPr lang="en-US" sz="8000" dirty="0"/>
              <a:t>				</a:t>
            </a:r>
            <a:r>
              <a:rPr lang="en-US" sz="8000" dirty="0">
                <a:latin typeface="Times New Roman" panose="02020603050405020304" pitchFamily="18" charset="0"/>
                <a:cs typeface="Times New Roman" panose="02020603050405020304" pitchFamily="18" charset="0"/>
              </a:rPr>
              <a:t>“Politics of rights” is feeble</a:t>
            </a:r>
          </a:p>
          <a:p>
            <a:pPr marL="0" indent="0">
              <a:buNone/>
            </a:pPr>
            <a:endParaRPr lang="en-US" sz="8000" dirty="0">
              <a:solidFill>
                <a:schemeClr val="tx1"/>
              </a:solidFill>
            </a:endParaRPr>
          </a:p>
          <a:p>
            <a:pPr marL="0" indent="0">
              <a:buNone/>
            </a:pPr>
            <a:r>
              <a:rPr lang="en-US" dirty="0"/>
              <a:t>	</a:t>
            </a:r>
            <a:endParaRPr lang="en-US" dirty="0">
              <a:solidFill>
                <a:schemeClr val="tx1"/>
              </a:solidFill>
            </a:endParaRPr>
          </a:p>
        </p:txBody>
      </p:sp>
      <p:pic>
        <p:nvPicPr>
          <p:cNvPr id="5" name="Picture 4"/>
          <p:cNvPicPr>
            <a:picLocks noChangeAspect="1"/>
          </p:cNvPicPr>
          <p:nvPr/>
        </p:nvPicPr>
        <p:blipFill>
          <a:blip r:embed="rId2"/>
          <a:stretch>
            <a:fillRect/>
          </a:stretch>
        </p:blipFill>
        <p:spPr>
          <a:xfrm>
            <a:off x="7491046" y="1844307"/>
            <a:ext cx="1406770" cy="2110155"/>
          </a:xfrm>
          <a:prstGeom prst="rect">
            <a:avLst/>
          </a:prstGeom>
        </p:spPr>
      </p:pic>
    </p:spTree>
    <p:extLst>
      <p:ext uri="{BB962C8B-B14F-4D97-AF65-F5344CB8AC3E}">
        <p14:creationId xmlns:p14="http://schemas.microsoft.com/office/powerpoint/2010/main" val="101786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3654" y="164123"/>
            <a:ext cx="8167326" cy="6693877"/>
          </a:xfrm>
        </p:spPr>
        <p:txBody>
          <a:bodyPr>
            <a:normAutofit fontScale="90000"/>
          </a:bodyPr>
          <a:lstStyle/>
          <a:p>
            <a:br>
              <a:rPr lang="en-US" dirty="0"/>
            </a:br>
            <a:br>
              <a:rPr lang="en-US" dirty="0"/>
            </a:br>
            <a:br>
              <a:rPr lang="en-US" dirty="0"/>
            </a:br>
            <a:r>
              <a:rPr lang="en-US" sz="2700" i="1" dirty="0">
                <a:latin typeface="Times New Roman" panose="02020603050405020304" pitchFamily="18" charset="0"/>
                <a:cs typeface="Times New Roman" panose="02020603050405020304" pitchFamily="18" charset="0"/>
              </a:rPr>
              <a:t>Example of Myth</a:t>
            </a:r>
            <a:r>
              <a:rPr lang="en-US" sz="2700" b="1" i="1" dirty="0">
                <a:latin typeface="Times New Roman" panose="02020603050405020304" pitchFamily="18" charset="0"/>
                <a:cs typeface="Times New Roman" panose="02020603050405020304" pitchFamily="18" charset="0"/>
              </a:rPr>
              <a:t>: To Kill a Mockingbird</a:t>
            </a:r>
            <a:br>
              <a:rPr lang="en-US" sz="27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hlinkClick r:id="rId2"/>
              </a:rPr>
              <a:t>Atticus Finch delivers his closing argument</a:t>
            </a:r>
            <a:r>
              <a:rPr lang="en-US" sz="2700" dirty="0">
                <a:latin typeface="Times New Roman" panose="02020603050405020304" pitchFamily="18" charset="0"/>
                <a:cs typeface="Times New Roman" panose="02020603050405020304" pitchFamily="18" charset="0"/>
              </a:rPr>
              <a:t>.</a:t>
            </a:r>
            <a:br>
              <a:rPr lang="en-US" dirty="0"/>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1000" dirty="0">
                <a:latin typeface="Times New Roman" panose="02020603050405020304" pitchFamily="18" charset="0"/>
                <a:cs typeface="Times New Roman" panose="02020603050405020304" pitchFamily="18" charset="0"/>
              </a:rPr>
            </a:br>
            <a:br>
              <a:rPr lang="en-US" sz="1000" dirty="0">
                <a:latin typeface="Times New Roman" panose="02020603050405020304" pitchFamily="18" charset="0"/>
                <a:cs typeface="Times New Roman" panose="02020603050405020304" pitchFamily="18" charset="0"/>
              </a:rPr>
            </a:br>
            <a:br>
              <a:rPr lang="en-US" sz="1000" dirty="0">
                <a:latin typeface="Times New Roman" panose="02020603050405020304" pitchFamily="18" charset="0"/>
                <a:cs typeface="Times New Roman" panose="02020603050405020304" pitchFamily="18" charset="0"/>
              </a:rPr>
            </a:br>
            <a:br>
              <a:rPr lang="en-US" sz="1000" dirty="0">
                <a:latin typeface="Times New Roman" panose="02020603050405020304" pitchFamily="18" charset="0"/>
                <a:cs typeface="Times New Roman" panose="02020603050405020304" pitchFamily="18" charset="0"/>
              </a:rPr>
            </a:br>
            <a:r>
              <a:rPr lang="en-US" sz="2200" dirty="0">
                <a:solidFill>
                  <a:prstClr val="black"/>
                </a:solidFill>
                <a:latin typeface="Times New Roman" panose="02020603050405020304" pitchFamily="18" charset="0"/>
                <a:cs typeface="Times New Roman" panose="02020603050405020304" pitchFamily="18" charset="0"/>
              </a:rPr>
              <a:t>Now, gentlemen, in this country our courts are the great levelers. In our courts, all men are created equal. I'm no idealist to believe firmly in the integrity of our courts and of our jury system. That's no ideal to me. That is a living, working reality!</a:t>
            </a:r>
            <a:br>
              <a:rPr lang="en-US" sz="2200" dirty="0">
                <a:solidFill>
                  <a:prstClr val="black"/>
                </a:solidFill>
                <a:latin typeface="Times New Roman" panose="02020603050405020304" pitchFamily="18" charset="0"/>
                <a:cs typeface="Times New Roman" panose="02020603050405020304" pitchFamily="18" charset="0"/>
              </a:rPr>
            </a:br>
            <a:r>
              <a:rPr lang="en-US" sz="2200" dirty="0">
                <a:solidFill>
                  <a:prstClr val="black"/>
                </a:solidFill>
                <a:latin typeface="Times New Roman" panose="02020603050405020304" pitchFamily="18" charset="0"/>
                <a:cs typeface="Times New Roman" panose="02020603050405020304" pitchFamily="18" charset="0"/>
              </a:rPr>
              <a:t>Now I am confident that you gentlemen will review without passion the evidence that you have heard, come to a decision, and restore this man to his family. In the name of God, do your duty. In the name of God, believe Tom Robinson. </a:t>
            </a:r>
            <a:br>
              <a:rPr lang="en-US" dirty="0"/>
            </a:br>
            <a:br>
              <a:rPr lang="en-US" sz="1300" dirty="0">
                <a:latin typeface="+mn-lt"/>
                <a:cs typeface="Times New Roman" panose="02020603050405020304" pitchFamily="18" charset="0"/>
                <a:hlinkClick r:id="rId3"/>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10" name="Subtitle 9"/>
          <p:cNvSpPr>
            <a:spLocks noGrp="1"/>
          </p:cNvSpPr>
          <p:nvPr>
            <p:ph type="subTitle" idx="1"/>
          </p:nvPr>
        </p:nvSpPr>
        <p:spPr>
          <a:xfrm flipV="1">
            <a:off x="533400" y="6858000"/>
            <a:ext cx="7854696" cy="45719"/>
          </a:xfrm>
        </p:spPr>
        <p:txBody>
          <a:bodyPr>
            <a:normAutofit fontScale="25000" lnSpcReduction="20000"/>
          </a:bodyPr>
          <a:lstStyle/>
          <a:p>
            <a:endParaRPr lang="en-US" dirty="0">
              <a:solidFill>
                <a:schemeClr val="tx1"/>
              </a:solidFill>
            </a:endParaRPr>
          </a:p>
          <a:p>
            <a:endParaRPr lang="en-US" dirty="0">
              <a:solidFill>
                <a:schemeClr val="tx1"/>
              </a:solidFill>
            </a:endParaRP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1710" y="1368995"/>
            <a:ext cx="5645849" cy="27211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418213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58262"/>
            <a:ext cx="8229600" cy="1259376"/>
          </a:xfrm>
        </p:spPr>
        <p:txBody>
          <a:bodyPr>
            <a:normAutofit fontScale="90000"/>
          </a:bodyPr>
          <a:lstStyle/>
          <a:p>
            <a:pPr algn="l"/>
            <a:r>
              <a:rPr lang="en-US" sz="2500" dirty="0">
                <a:latin typeface="Times New Roman" panose="02020603050405020304" pitchFamily="18" charset="0"/>
                <a:cs typeface="Times New Roman" panose="02020603050405020304" pitchFamily="18" charset="0"/>
              </a:rPr>
              <a:t>	</a:t>
            </a:r>
            <a:br>
              <a:rPr lang="en-US" sz="2500" dirty="0">
                <a:latin typeface="Times New Roman" panose="02020603050405020304" pitchFamily="18" charset="0"/>
                <a:cs typeface="Times New Roman" panose="02020603050405020304" pitchFamily="18" charset="0"/>
              </a:rPr>
            </a:br>
            <a:br>
              <a:rPr lang="en-US" sz="2500" dirty="0">
                <a:latin typeface="Times New Roman" panose="02020603050405020304" pitchFamily="18" charset="0"/>
                <a:cs typeface="Times New Roman" panose="02020603050405020304" pitchFamily="18" charset="0"/>
              </a:rPr>
            </a:br>
            <a:br>
              <a:rPr lang="en-US" sz="2500" dirty="0">
                <a:latin typeface="Times New Roman" panose="02020603050405020304" pitchFamily="18" charset="0"/>
                <a:cs typeface="Times New Roman" panose="02020603050405020304" pitchFamily="18" charset="0"/>
              </a:rPr>
            </a:br>
            <a:br>
              <a:rPr lang="en-US" sz="2500" dirty="0">
                <a:latin typeface="Times New Roman" panose="02020603050405020304" pitchFamily="18" charset="0"/>
                <a:cs typeface="Times New Roman" panose="02020603050405020304" pitchFamily="18" charset="0"/>
              </a:rPr>
            </a:br>
            <a:br>
              <a:rPr lang="en-US" sz="25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c) </a:t>
            </a:r>
            <a:r>
              <a:rPr lang="en-US" sz="3100" b="1" dirty="0">
                <a:latin typeface="Times New Roman" panose="02020603050405020304" pitchFamily="18" charset="0"/>
                <a:cs typeface="Times New Roman" panose="02020603050405020304" pitchFamily="18" charset="0"/>
              </a:rPr>
              <a:t>Legal institutions fail to deliver </a:t>
            </a:r>
            <a:r>
              <a:rPr lang="en-US" sz="3100" dirty="0">
                <a:latin typeface="Times New Roman" panose="02020603050405020304" pitchFamily="18" charset="0"/>
                <a:cs typeface="Times New Roman" panose="02020603050405020304" pitchFamily="18" charset="0"/>
              </a:rPr>
              <a:t>on  						promises of advancing equality, inclusion</a:t>
            </a: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t>
            </a:r>
          </a:p>
        </p:txBody>
      </p:sp>
      <p:sp>
        <p:nvSpPr>
          <p:cNvPr id="10" name="Subtitle 9"/>
          <p:cNvSpPr>
            <a:spLocks noGrp="1"/>
          </p:cNvSpPr>
          <p:nvPr>
            <p:ph idx="1"/>
          </p:nvPr>
        </p:nvSpPr>
        <p:spPr>
          <a:xfrm>
            <a:off x="597876" y="1417638"/>
            <a:ext cx="8370277" cy="5519493"/>
          </a:xfrm>
        </p:spPr>
        <p:txBody>
          <a:bodyPr>
            <a:normAutofit fontScale="32500" lnSpcReduction="20000"/>
          </a:bodyPr>
          <a:lstStyle/>
          <a:p>
            <a:pPr marL="0" indent="0">
              <a:buNone/>
            </a:pPr>
            <a:r>
              <a:rPr lang="en-US" sz="4000" dirty="0">
                <a:solidFill>
                  <a:prstClr val="black"/>
                </a:solidFill>
                <a:latin typeface="Times New Roman" panose="02020603050405020304" pitchFamily="18" charset="0"/>
                <a:ea typeface="+mj-ea"/>
                <a:cs typeface="Times New Roman" panose="02020603050405020304" pitchFamily="18" charset="0"/>
              </a:rPr>
              <a:t>     	</a:t>
            </a:r>
            <a:r>
              <a:rPr lang="en-US" sz="8600" dirty="0">
                <a:solidFill>
                  <a:prstClr val="black"/>
                </a:solidFill>
                <a:latin typeface="Times New Roman" panose="02020603050405020304" pitchFamily="18" charset="0"/>
                <a:ea typeface="+mj-ea"/>
                <a:cs typeface="Times New Roman" panose="02020603050405020304" pitchFamily="18" charset="0"/>
              </a:rPr>
              <a:t>Courts tend to be </a:t>
            </a:r>
            <a:r>
              <a:rPr lang="en-US" sz="8600" b="1" dirty="0">
                <a:solidFill>
                  <a:prstClr val="black"/>
                </a:solidFill>
                <a:latin typeface="Times New Roman" panose="02020603050405020304" pitchFamily="18" charset="0"/>
                <a:ea typeface="+mj-ea"/>
                <a:cs typeface="Times New Roman" panose="02020603050405020304" pitchFamily="18" charset="0"/>
              </a:rPr>
              <a:t>conservative</a:t>
            </a:r>
            <a:r>
              <a:rPr lang="en-US" sz="8600" dirty="0">
                <a:solidFill>
                  <a:prstClr val="black"/>
                </a:solidFill>
                <a:latin typeface="Times New Roman" panose="02020603050405020304" pitchFamily="18" charset="0"/>
                <a:ea typeface="+mj-ea"/>
                <a:cs typeface="Times New Roman" panose="02020603050405020304" pitchFamily="18" charset="0"/>
              </a:rPr>
              <a:t>, pro-order, </a:t>
            </a:r>
          </a:p>
          <a:p>
            <a:pPr marL="0" indent="0">
              <a:buNone/>
            </a:pPr>
            <a:r>
              <a:rPr lang="en-US" sz="8600" dirty="0">
                <a:solidFill>
                  <a:prstClr val="black"/>
                </a:solidFill>
                <a:latin typeface="Times New Roman" panose="02020603050405020304" pitchFamily="18" charset="0"/>
                <a:ea typeface="+mj-ea"/>
                <a:cs typeface="Times New Roman" panose="02020603050405020304" pitchFamily="18" charset="0"/>
              </a:rPr>
              <a:t>		</a:t>
            </a:r>
            <a:r>
              <a:rPr lang="en-US" sz="8600" b="1" dirty="0">
                <a:solidFill>
                  <a:prstClr val="black"/>
                </a:solidFill>
                <a:latin typeface="Times New Roman" panose="02020603050405020304" pitchFamily="18" charset="0"/>
                <a:ea typeface="+mj-ea"/>
                <a:cs typeface="Times New Roman" panose="02020603050405020304" pitchFamily="18" charset="0"/>
              </a:rPr>
              <a:t>bound to past, tolerant of social inequality</a:t>
            </a:r>
            <a:endParaRPr lang="en-US" sz="8600" dirty="0">
              <a:solidFill>
                <a:prstClr val="black"/>
              </a:solidFill>
              <a:latin typeface="Times New Roman" panose="02020603050405020304" pitchFamily="18" charset="0"/>
              <a:ea typeface="+mj-ea"/>
              <a:cs typeface="Times New Roman" panose="02020603050405020304" pitchFamily="18" charset="0"/>
            </a:endParaRPr>
          </a:p>
          <a:p>
            <a:pPr marL="0" indent="0">
              <a:buNone/>
            </a:pPr>
            <a:r>
              <a:rPr lang="en-US" sz="8600" dirty="0">
                <a:solidFill>
                  <a:prstClr val="black"/>
                </a:solidFill>
                <a:latin typeface="Times New Roman" panose="02020603050405020304" pitchFamily="18" charset="0"/>
                <a:ea typeface="+mj-ea"/>
                <a:cs typeface="Times New Roman" panose="02020603050405020304" pitchFamily="18" charset="0"/>
              </a:rPr>
              <a:t>		Liberal </a:t>
            </a:r>
            <a:r>
              <a:rPr lang="en-US" sz="8600" b="1" dirty="0">
                <a:solidFill>
                  <a:prstClr val="black"/>
                </a:solidFill>
                <a:latin typeface="Times New Roman" panose="02020603050405020304" pitchFamily="18" charset="0"/>
                <a:ea typeface="+mj-ea"/>
                <a:cs typeface="Times New Roman" panose="02020603050405020304" pitchFamily="18" charset="0"/>
              </a:rPr>
              <a:t>“procedure</a:t>
            </a:r>
            <a:r>
              <a:rPr lang="en-US" sz="8600" dirty="0">
                <a:solidFill>
                  <a:prstClr val="black"/>
                </a:solidFill>
                <a:latin typeface="Times New Roman" panose="02020603050405020304" pitchFamily="18" charset="0"/>
                <a:ea typeface="+mj-ea"/>
                <a:cs typeface="Times New Roman" panose="02020603050405020304" pitchFamily="18" charset="0"/>
              </a:rPr>
              <a:t>” masks illiberal aims</a:t>
            </a:r>
          </a:p>
          <a:p>
            <a:pPr marL="0" indent="0">
              <a:buNone/>
            </a:pPr>
            <a:r>
              <a:rPr lang="en-US" sz="8600" dirty="0">
                <a:solidFill>
                  <a:prstClr val="black"/>
                </a:solidFill>
                <a:latin typeface="Times New Roman" panose="02020603050405020304" pitchFamily="18" charset="0"/>
                <a:ea typeface="+mj-ea"/>
                <a:cs typeface="Times New Roman" panose="02020603050405020304" pitchFamily="18" charset="0"/>
              </a:rPr>
              <a:t>	</a:t>
            </a:r>
          </a:p>
          <a:p>
            <a:pPr marL="0" indent="0">
              <a:buNone/>
            </a:pPr>
            <a:r>
              <a:rPr lang="en-US" sz="8600" dirty="0">
                <a:solidFill>
                  <a:prstClr val="black"/>
                </a:solidFill>
                <a:latin typeface="Times New Roman" panose="02020603050405020304" pitchFamily="18" charset="0"/>
                <a:ea typeface="+mj-ea"/>
                <a:cs typeface="Times New Roman" panose="02020603050405020304" pitchFamily="18" charset="0"/>
              </a:rPr>
              <a:t>     Even when courts promote change, lack </a:t>
            </a:r>
            <a:r>
              <a:rPr lang="en-US" sz="8600" b="1" dirty="0">
                <a:solidFill>
                  <a:prstClr val="black"/>
                </a:solidFill>
                <a:latin typeface="Times New Roman" panose="02020603050405020304" pitchFamily="18" charset="0"/>
                <a:ea typeface="+mj-ea"/>
                <a:cs typeface="Times New Roman" panose="02020603050405020304" pitchFamily="18" charset="0"/>
              </a:rPr>
              <a:t>capacity </a:t>
            </a:r>
            <a:r>
              <a:rPr lang="en-US" sz="8600" dirty="0">
                <a:solidFill>
                  <a:prstClr val="black"/>
                </a:solidFill>
                <a:latin typeface="Times New Roman" panose="02020603050405020304" pitchFamily="18" charset="0"/>
                <a:ea typeface="+mj-ea"/>
                <a:cs typeface="Times New Roman" panose="02020603050405020304" pitchFamily="18" charset="0"/>
              </a:rPr>
              <a:t>to 		</a:t>
            </a:r>
            <a:r>
              <a:rPr lang="en-US" sz="8600" b="1" dirty="0">
                <a:solidFill>
                  <a:prstClr val="black"/>
                </a:solidFill>
                <a:latin typeface="Times New Roman" panose="02020603050405020304" pitchFamily="18" charset="0"/>
                <a:ea typeface="+mj-ea"/>
                <a:cs typeface="Times New Roman" panose="02020603050405020304" pitchFamily="18" charset="0"/>
              </a:rPr>
              <a:t>implement</a:t>
            </a:r>
            <a:r>
              <a:rPr lang="en-US" sz="8600" dirty="0">
                <a:solidFill>
                  <a:prstClr val="black"/>
                </a:solidFill>
                <a:latin typeface="Times New Roman" panose="02020603050405020304" pitchFamily="18" charset="0"/>
                <a:ea typeface="+mj-ea"/>
                <a:cs typeface="Times New Roman" panose="02020603050405020304" pitchFamily="18" charset="0"/>
              </a:rPr>
              <a:t> decisions and compel </a:t>
            </a:r>
            <a:r>
              <a:rPr lang="en-US" sz="8600" b="1" dirty="0">
                <a:solidFill>
                  <a:prstClr val="black"/>
                </a:solidFill>
                <a:latin typeface="Times New Roman" panose="02020603050405020304" pitchFamily="18" charset="0"/>
                <a:ea typeface="+mj-ea"/>
                <a:cs typeface="Times New Roman" panose="02020603050405020304" pitchFamily="18" charset="0"/>
              </a:rPr>
              <a:t>compliance</a:t>
            </a:r>
          </a:p>
          <a:p>
            <a:pPr marL="0" indent="0">
              <a:buNone/>
            </a:pPr>
            <a:r>
              <a:rPr lang="en-US" sz="8600" dirty="0">
                <a:solidFill>
                  <a:prstClr val="black"/>
                </a:solidFill>
                <a:latin typeface="Times New Roman" panose="02020603050405020304" pitchFamily="18" charset="0"/>
                <a:ea typeface="+mj-ea"/>
                <a:cs typeface="Times New Roman" panose="02020603050405020304" pitchFamily="18" charset="0"/>
              </a:rPr>
              <a:t>		</a:t>
            </a:r>
            <a:r>
              <a:rPr lang="en-US" sz="8600" i="1" dirty="0">
                <a:solidFill>
                  <a:prstClr val="black"/>
                </a:solidFill>
                <a:latin typeface="Times New Roman" panose="02020603050405020304" pitchFamily="18" charset="0"/>
                <a:ea typeface="+mj-ea"/>
                <a:cs typeface="Times New Roman" panose="02020603050405020304" pitchFamily="18" charset="0"/>
              </a:rPr>
              <a:t>Brown v. </a:t>
            </a:r>
            <a:r>
              <a:rPr lang="en-US" sz="8600" i="1" dirty="0" err="1">
                <a:solidFill>
                  <a:prstClr val="black"/>
                </a:solidFill>
                <a:latin typeface="Times New Roman" panose="02020603050405020304" pitchFamily="18" charset="0"/>
                <a:ea typeface="+mj-ea"/>
                <a:cs typeface="Times New Roman" panose="02020603050405020304" pitchFamily="18" charset="0"/>
              </a:rPr>
              <a:t>Bd</a:t>
            </a:r>
            <a:r>
              <a:rPr lang="en-US" sz="8600" dirty="0">
                <a:solidFill>
                  <a:prstClr val="black"/>
                </a:solidFill>
                <a:latin typeface="Times New Roman" panose="02020603050405020304" pitchFamily="18" charset="0"/>
                <a:ea typeface="+mj-ea"/>
                <a:cs typeface="Times New Roman" panose="02020603050405020304" pitchFamily="18" charset="0"/>
              </a:rPr>
              <a:t>, </a:t>
            </a:r>
            <a:r>
              <a:rPr lang="en-US" sz="8600" i="1" dirty="0">
                <a:solidFill>
                  <a:prstClr val="black"/>
                </a:solidFill>
                <a:latin typeface="Times New Roman" panose="02020603050405020304" pitchFamily="18" charset="0"/>
                <a:ea typeface="+mj-ea"/>
                <a:cs typeface="Times New Roman" panose="02020603050405020304" pitchFamily="18" charset="0"/>
              </a:rPr>
              <a:t>Roe v Wade, Obergefell </a:t>
            </a:r>
            <a:r>
              <a:rPr lang="en-US" sz="8600" dirty="0">
                <a:solidFill>
                  <a:prstClr val="black"/>
                </a:solidFill>
                <a:latin typeface="Times New Roman" panose="02020603050405020304" pitchFamily="18" charset="0"/>
                <a:ea typeface="+mj-ea"/>
                <a:cs typeface="Times New Roman" panose="02020603050405020304" pitchFamily="18" charset="0"/>
              </a:rPr>
              <a:t>									</a:t>
            </a:r>
          </a:p>
          <a:p>
            <a:pPr marL="0" indent="0">
              <a:buNone/>
            </a:pPr>
            <a:r>
              <a:rPr lang="en-US" sz="8600" dirty="0">
                <a:solidFill>
                  <a:prstClr val="black"/>
                </a:solidFill>
                <a:latin typeface="Times New Roman" panose="02020603050405020304" pitchFamily="18" charset="0"/>
                <a:ea typeface="+mj-ea"/>
                <a:cs typeface="Times New Roman" panose="02020603050405020304" pitchFamily="18" charset="0"/>
              </a:rPr>
              <a:t>	Litigation </a:t>
            </a:r>
            <a:r>
              <a:rPr lang="en-US" sz="8600" b="1" dirty="0">
                <a:solidFill>
                  <a:prstClr val="black"/>
                </a:solidFill>
                <a:latin typeface="Times New Roman" panose="02020603050405020304" pitchFamily="18" charset="0"/>
                <a:ea typeface="+mj-ea"/>
                <a:cs typeface="Times New Roman" panose="02020603050405020304" pitchFamily="18" charset="0"/>
              </a:rPr>
              <a:t>diverts</a:t>
            </a:r>
            <a:r>
              <a:rPr lang="en-US" sz="8600" dirty="0">
                <a:solidFill>
                  <a:prstClr val="black"/>
                </a:solidFill>
                <a:latin typeface="Times New Roman" panose="02020603050405020304" pitchFamily="18" charset="0"/>
                <a:ea typeface="+mj-ea"/>
                <a:cs typeface="Times New Roman" panose="02020603050405020304" pitchFamily="18" charset="0"/>
              </a:rPr>
              <a:t> struggles, generates “</a:t>
            </a:r>
            <a:r>
              <a:rPr lang="en-US" sz="8600" b="1" dirty="0">
                <a:solidFill>
                  <a:prstClr val="black"/>
                </a:solidFill>
                <a:latin typeface="Times New Roman" panose="02020603050405020304" pitchFamily="18" charset="0"/>
                <a:ea typeface="+mj-ea"/>
                <a:cs typeface="Times New Roman" panose="02020603050405020304" pitchFamily="18" charset="0"/>
              </a:rPr>
              <a:t>backlash.”</a:t>
            </a:r>
          </a:p>
          <a:p>
            <a:pPr marL="0" indent="0">
              <a:buNone/>
            </a:pPr>
            <a:br>
              <a:rPr lang="en-US" sz="8600" dirty="0">
                <a:solidFill>
                  <a:prstClr val="black"/>
                </a:solidFill>
                <a:latin typeface="Times New Roman" panose="02020603050405020304" pitchFamily="18" charset="0"/>
                <a:ea typeface="+mj-ea"/>
                <a:cs typeface="Times New Roman" panose="02020603050405020304" pitchFamily="18" charset="0"/>
              </a:rPr>
            </a:br>
            <a:r>
              <a:rPr lang="en-US" sz="8600" dirty="0">
                <a:solidFill>
                  <a:prstClr val="black"/>
                </a:solidFill>
                <a:latin typeface="Times New Roman" panose="02020603050405020304" pitchFamily="18" charset="0"/>
                <a:ea typeface="+mj-ea"/>
                <a:cs typeface="Times New Roman" panose="02020603050405020304" pitchFamily="18" charset="0"/>
              </a:rPr>
              <a:t>	</a:t>
            </a:r>
            <a:r>
              <a:rPr lang="en-US" sz="8600" b="1" dirty="0">
                <a:solidFill>
                  <a:prstClr val="black"/>
                </a:solidFill>
                <a:latin typeface="Times New Roman" panose="02020603050405020304" pitchFamily="18" charset="0"/>
                <a:ea typeface="+mj-ea"/>
                <a:cs typeface="Times New Roman" panose="02020603050405020304" pitchFamily="18" charset="0"/>
              </a:rPr>
              <a:t>Litigation = “hollow hope.” </a:t>
            </a:r>
            <a:r>
              <a:rPr lang="en-US" sz="8600" dirty="0">
                <a:solidFill>
                  <a:prstClr val="black"/>
                </a:solidFill>
                <a:latin typeface="Times New Roman" panose="02020603050405020304" pitchFamily="18" charset="0"/>
                <a:ea typeface="+mj-ea"/>
                <a:cs typeface="Times New Roman" panose="02020603050405020304" pitchFamily="18" charset="0"/>
              </a:rPr>
              <a:t>Extra-legal 	</a:t>
            </a:r>
          </a:p>
          <a:p>
            <a:pPr marL="0" indent="0">
              <a:buNone/>
            </a:pPr>
            <a:r>
              <a:rPr lang="en-US" sz="8600" dirty="0">
                <a:solidFill>
                  <a:prstClr val="black"/>
                </a:solidFill>
                <a:latin typeface="Times New Roman" panose="02020603050405020304" pitchFamily="18" charset="0"/>
                <a:ea typeface="+mj-ea"/>
                <a:cs typeface="Times New Roman" panose="02020603050405020304" pitchFamily="18" charset="0"/>
              </a:rPr>
              <a:t>		social </a:t>
            </a:r>
            <a:r>
              <a:rPr lang="en-US" sz="8600" b="1" dirty="0">
                <a:solidFill>
                  <a:prstClr val="black"/>
                </a:solidFill>
                <a:latin typeface="Times New Roman" panose="02020603050405020304" pitchFamily="18" charset="0"/>
                <a:ea typeface="+mj-ea"/>
                <a:cs typeface="Times New Roman" panose="02020603050405020304" pitchFamily="18" charset="0"/>
              </a:rPr>
              <a:t>movements key </a:t>
            </a:r>
            <a:r>
              <a:rPr lang="en-US" sz="8600" dirty="0">
                <a:solidFill>
                  <a:prstClr val="black"/>
                </a:solidFill>
                <a:latin typeface="Times New Roman" panose="02020603050405020304" pitchFamily="18" charset="0"/>
                <a:ea typeface="+mj-ea"/>
                <a:cs typeface="Times New Roman" panose="02020603050405020304" pitchFamily="18" charset="0"/>
              </a:rPr>
              <a:t>to egalitarian change</a:t>
            </a:r>
          </a:p>
          <a:p>
            <a:pPr marL="0" indent="0">
              <a:buNone/>
            </a:pPr>
            <a:r>
              <a:rPr lang="en-US" sz="4500" dirty="0">
                <a:solidFill>
                  <a:prstClr val="black"/>
                </a:solidFill>
                <a:latin typeface="Times New Roman" panose="02020603050405020304" pitchFamily="18" charset="0"/>
                <a:ea typeface="+mj-ea"/>
                <a:cs typeface="Times New Roman" panose="02020603050405020304" pitchFamily="18" charset="0"/>
              </a:rPr>
              <a:t>		</a:t>
            </a:r>
            <a:br>
              <a:rPr lang="en-US" sz="4500" dirty="0">
                <a:solidFill>
                  <a:prstClr val="black"/>
                </a:solidFill>
                <a:latin typeface="Times New Roman" panose="02020603050405020304" pitchFamily="18" charset="0"/>
                <a:ea typeface="+mj-ea"/>
                <a:cs typeface="Times New Roman" panose="02020603050405020304" pitchFamily="18" charset="0"/>
              </a:rPr>
            </a:br>
            <a:br>
              <a:rPr lang="en-US" sz="2800" dirty="0">
                <a:solidFill>
                  <a:prstClr val="black"/>
                </a:solidFill>
                <a:latin typeface="Times New Roman" panose="02020603050405020304" pitchFamily="18" charset="0"/>
                <a:ea typeface="+mj-ea"/>
                <a:cs typeface="Times New Roman" panose="02020603050405020304" pitchFamily="18" charset="0"/>
              </a:rPr>
            </a:br>
            <a:endParaRPr lang="en-US" dirty="0">
              <a:solidFill>
                <a:schemeClr val="tx1"/>
              </a:solidFill>
            </a:endParaRPr>
          </a:p>
        </p:txBody>
      </p:sp>
    </p:spTree>
    <p:extLst>
      <p:ext uri="{BB962C8B-B14F-4D97-AF65-F5344CB8AC3E}">
        <p14:creationId xmlns:p14="http://schemas.microsoft.com/office/powerpoint/2010/main" val="33426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US" dirty="0"/>
            </a:br>
            <a:r>
              <a:rPr lang="en-US" dirty="0"/>
              <a:t>	</a:t>
            </a:r>
            <a:br>
              <a:rPr lang="en-US" dirty="0"/>
            </a:br>
            <a:br>
              <a:rPr lang="en-US" dirty="0"/>
            </a:br>
            <a:br>
              <a:rPr lang="en-US" dirty="0"/>
            </a:br>
            <a:br>
              <a:rPr lang="en-US" dirty="0"/>
            </a:br>
            <a:br>
              <a:rPr lang="en-US" dirty="0"/>
            </a:br>
            <a:br>
              <a:rPr lang="en-US" dirty="0"/>
            </a:br>
            <a:br>
              <a:rPr lang="en-US" dirty="0"/>
            </a:br>
            <a:r>
              <a:rPr lang="en-US" sz="3600" b="1" dirty="0">
                <a:latin typeface="Times New Roman" panose="02020603050405020304" pitchFamily="18" charset="0"/>
                <a:cs typeface="Times New Roman" panose="02020603050405020304" pitchFamily="18" charset="0"/>
              </a:rPr>
              <a:t>3. Assessing Rosenberg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dirty="0"/>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10" name="Subtitle 9"/>
          <p:cNvSpPr>
            <a:spLocks noGrp="1"/>
          </p:cNvSpPr>
          <p:nvPr>
            <p:ph idx="1"/>
          </p:nvPr>
        </p:nvSpPr>
        <p:spPr>
          <a:xfrm>
            <a:off x="457200" y="1011115"/>
            <a:ext cx="8229600" cy="5688623"/>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	He is not wrong, but is </a:t>
            </a:r>
            <a:r>
              <a:rPr lang="en-US" sz="2800" b="1" i="1" dirty="0">
                <a:latin typeface="Times New Roman" panose="02020603050405020304" pitchFamily="18" charset="0"/>
                <a:cs typeface="Times New Roman" panose="02020603050405020304" pitchFamily="18" charset="0"/>
              </a:rPr>
              <a:t>highly simplistic</a:t>
            </a:r>
          </a:p>
          <a:p>
            <a:pPr marL="0" indent="0">
              <a:buNone/>
            </a:pPr>
            <a:r>
              <a:rPr lang="en-US" sz="2800" dirty="0">
                <a:latin typeface="Times New Roman" panose="02020603050405020304" pitchFamily="18" charset="0"/>
                <a:cs typeface="Times New Roman" panose="02020603050405020304" pitchFamily="18" charset="0"/>
              </a:rPr>
              <a:t>	     a. </a:t>
            </a:r>
            <a:r>
              <a:rPr lang="en-US" sz="2800" b="1" dirty="0">
                <a:latin typeface="Times New Roman" panose="02020603050405020304" pitchFamily="18" charset="0"/>
                <a:cs typeface="Times New Roman" panose="02020603050405020304" pitchFamily="18" charset="0"/>
              </a:rPr>
              <a:t>Unrealistic standard of impact</a:t>
            </a:r>
            <a:r>
              <a:rPr lang="en-US" sz="2800" dirty="0">
                <a:latin typeface="Times New Roman" panose="02020603050405020304" pitchFamily="18" charset="0"/>
                <a:cs typeface="Times New Roman" panose="02020603050405020304" pitchFamily="18" charset="0"/>
              </a:rPr>
              <a:t> – rapid 					fundamental change, by single causal factor</a:t>
            </a:r>
          </a:p>
          <a:p>
            <a:pPr marL="0" indent="0">
              <a:buNone/>
            </a:pPr>
            <a:r>
              <a:rPr lang="en-US" sz="2800" dirty="0">
                <a:latin typeface="Times New Roman" panose="02020603050405020304" pitchFamily="18" charset="0"/>
                <a:cs typeface="Times New Roman" panose="02020603050405020304" pitchFamily="18" charset="0"/>
              </a:rPr>
              <a:t>		b. </a:t>
            </a:r>
            <a:r>
              <a:rPr lang="en-US" sz="2800" b="1" dirty="0">
                <a:latin typeface="Times New Roman" panose="02020603050405020304" pitchFamily="18" charset="0"/>
                <a:cs typeface="Times New Roman" panose="02020603050405020304" pitchFamily="18" charset="0"/>
              </a:rPr>
              <a:t>Conflates law/litigation w/ judicial impact</a:t>
            </a:r>
            <a:r>
              <a:rPr lang="en-US" sz="2800" dirty="0">
                <a:latin typeface="Times New Roman" panose="02020603050405020304" pitchFamily="18" charset="0"/>
                <a:cs typeface="Times New Roman" panose="02020603050405020304" pitchFamily="18" charset="0"/>
              </a:rPr>
              <a:t> 				Litigation and legal mobilization involve 						many 	actors, many sites (e.g. media)</a:t>
            </a:r>
          </a:p>
          <a:p>
            <a:pPr marL="0" indent="0">
              <a:buNone/>
            </a:pPr>
            <a:r>
              <a:rPr lang="en-US" sz="2800" dirty="0">
                <a:latin typeface="Times New Roman" panose="02020603050405020304" pitchFamily="18" charset="0"/>
                <a:cs typeface="Times New Roman" panose="02020603050405020304" pitchFamily="18" charset="0"/>
              </a:rPr>
              <a:t>		c.  His </a:t>
            </a:r>
            <a:r>
              <a:rPr lang="en-US" sz="2800" b="1" dirty="0">
                <a:latin typeface="Times New Roman" panose="02020603050405020304" pitchFamily="18" charset="0"/>
                <a:cs typeface="Times New Roman" panose="02020603050405020304" pitchFamily="18" charset="0"/>
              </a:rPr>
              <a:t>histories of “impact” are selective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Ex.: Japanese internment</a:t>
            </a:r>
          </a:p>
          <a:p>
            <a:pPr marL="0" indent="0">
              <a:buNone/>
            </a:pPr>
            <a:r>
              <a:rPr lang="en-US" sz="2800" dirty="0">
                <a:latin typeface="Times New Roman" panose="02020603050405020304" pitchFamily="18" charset="0"/>
                <a:cs typeface="Times New Roman" panose="02020603050405020304" pitchFamily="18" charset="0"/>
              </a:rPr>
              <a:t>		d.  Is “</a:t>
            </a:r>
            <a:r>
              <a:rPr lang="en-US" sz="2800" b="1" dirty="0">
                <a:latin typeface="Times New Roman" panose="02020603050405020304" pitchFamily="18" charset="0"/>
                <a:cs typeface="Times New Roman" panose="02020603050405020304" pitchFamily="18" charset="0"/>
              </a:rPr>
              <a:t>backlash</a:t>
            </a:r>
            <a:r>
              <a:rPr lang="en-US" sz="2800" dirty="0">
                <a:latin typeface="Times New Roman" panose="02020603050405020304" pitchFamily="18" charset="0"/>
                <a:cs typeface="Times New Roman" panose="02020603050405020304" pitchFamily="18" charset="0"/>
              </a:rPr>
              <a:t>” sign of (in)effectiveness?</a:t>
            </a:r>
          </a:p>
          <a:p>
            <a:pPr marL="0" indent="0">
              <a:buNone/>
            </a:pPr>
            <a:r>
              <a:rPr lang="en-US" sz="2800" dirty="0">
                <a:latin typeface="Times New Roman" panose="02020603050405020304" pitchFamily="18" charset="0"/>
                <a:cs typeface="Times New Roman" panose="02020603050405020304" pitchFamily="18" charset="0"/>
              </a:rPr>
              <a:t> 		e.  It is </a:t>
            </a:r>
            <a:r>
              <a:rPr lang="en-US" sz="2800" b="1" dirty="0">
                <a:latin typeface="Times New Roman" panose="02020603050405020304" pitchFamily="18" charset="0"/>
                <a:cs typeface="Times New Roman" panose="02020603050405020304" pitchFamily="18" charset="0"/>
              </a:rPr>
              <a:t>patronizing</a:t>
            </a:r>
            <a:r>
              <a:rPr lang="en-US" sz="2800" dirty="0">
                <a:latin typeface="Times New Roman" panose="02020603050405020304" pitchFamily="18" charset="0"/>
                <a:cs typeface="Times New Roman" panose="02020603050405020304" pitchFamily="18" charset="0"/>
              </a:rPr>
              <a:t> to call litigants “deluded”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He does not study motives, strategies of 						legal action by movements &amp; lawyers</a:t>
            </a:r>
            <a:endParaRPr lang="en-US" sz="2800" dirty="0">
              <a:solidFill>
                <a:schemeClr val="tx1"/>
              </a:solidFill>
            </a:endParaRPr>
          </a:p>
        </p:txBody>
      </p:sp>
    </p:spTree>
    <p:extLst>
      <p:ext uri="{BB962C8B-B14F-4D97-AF65-F5344CB8AC3E}">
        <p14:creationId xmlns:p14="http://schemas.microsoft.com/office/powerpoint/2010/main" val="258360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6448" y="126585"/>
            <a:ext cx="7851648" cy="5774935"/>
          </a:xfrm>
        </p:spPr>
        <p:txBody>
          <a:bodyPr>
            <a:normAutofit/>
          </a:bodyPr>
          <a:lstStyle/>
          <a:p>
            <a:br>
              <a:rPr lang="en-US" dirty="0">
                <a:latin typeface="Times New Roman" panose="02020603050405020304" pitchFamily="18" charset="0"/>
                <a:cs typeface="Times New Roman" panose="02020603050405020304" pitchFamily="18" charset="0"/>
              </a:rPr>
            </a:br>
            <a:endParaRPr lang="en-US" dirty="0"/>
          </a:p>
        </p:txBody>
      </p:sp>
      <p:sp>
        <p:nvSpPr>
          <p:cNvPr id="10" name="Subtitle 9"/>
          <p:cNvSpPr>
            <a:spLocks noGrp="1"/>
          </p:cNvSpPr>
          <p:nvPr>
            <p:ph type="subTitle" idx="1"/>
          </p:nvPr>
        </p:nvSpPr>
        <p:spPr>
          <a:xfrm>
            <a:off x="533400" y="157566"/>
            <a:ext cx="8267700" cy="6463042"/>
          </a:xfrm>
        </p:spPr>
        <p:txBody>
          <a:bodyPr>
            <a:normAutofit lnSpcReduction="10000"/>
          </a:bodyPr>
          <a:lstStyle/>
          <a:p>
            <a:pPr marL="514350" indent="-514350" algn="l">
              <a:buAutoNum type="arabicPeriod" startAt="4"/>
            </a:pPr>
            <a:r>
              <a:rPr lang="en-US" b="1" dirty="0">
                <a:solidFill>
                  <a:schemeClr val="tx1"/>
                </a:solidFill>
                <a:latin typeface="Times New Roman" panose="02020603050405020304" pitchFamily="18" charset="0"/>
                <a:cs typeface="Times New Roman" panose="02020603050405020304" pitchFamily="18" charset="0"/>
              </a:rPr>
              <a:t>The “Politics of Rights” is more subtle, complex, political…</a:t>
            </a:r>
          </a:p>
          <a:p>
            <a:r>
              <a:rPr lang="en-US" sz="2800" dirty="0">
                <a:solidFill>
                  <a:schemeClr val="tx1"/>
                </a:solidFill>
                <a:latin typeface="Times New Roman" panose="02020603050405020304" pitchFamily="18" charset="0"/>
                <a:cs typeface="Times New Roman" panose="02020603050405020304" pitchFamily="18" charset="0"/>
              </a:rPr>
              <a:t>   a) “Decenters” courts in rights contestation	              	</a:t>
            </a:r>
          </a:p>
          <a:p>
            <a:pPr marL="514350" indent="-514350" algn="l"/>
            <a:r>
              <a:rPr lang="en-US" sz="2800" dirty="0">
                <a:solidFill>
                  <a:schemeClr val="tx1"/>
                </a:solidFill>
                <a:latin typeface="Times New Roman" panose="02020603050405020304" pitchFamily="18" charset="0"/>
                <a:cs typeface="Times New Roman" panose="02020603050405020304" pitchFamily="18" charset="0"/>
              </a:rPr>
              <a:t>		Litigation is historical process in &amp; beyond courts</a:t>
            </a:r>
            <a:endParaRPr lang="en-US" sz="2800" b="1" dirty="0">
              <a:solidFill>
                <a:schemeClr val="tx1"/>
              </a:solidFill>
              <a:latin typeface="Times New Roman" panose="02020603050405020304" pitchFamily="18" charset="0"/>
              <a:cs typeface="Times New Roman" panose="02020603050405020304" pitchFamily="18" charset="0"/>
            </a:endParaRPr>
          </a:p>
          <a:p>
            <a:pPr marL="514350" indent="-514350" algn="l"/>
            <a:r>
              <a:rPr lang="en-US" sz="2800" i="1" dirty="0">
                <a:solidFill>
                  <a:schemeClr val="tx1"/>
                </a:solidFill>
                <a:latin typeface="Times New Roman" panose="02020603050405020304" pitchFamily="18" charset="0"/>
                <a:cs typeface="Times New Roman" panose="02020603050405020304" pitchFamily="18" charset="0"/>
              </a:rPr>
              <a:t>		</a:t>
            </a:r>
            <a:r>
              <a:rPr lang="en-US" sz="2800" b="1" i="1" dirty="0">
                <a:solidFill>
                  <a:schemeClr val="tx1"/>
                </a:solidFill>
                <a:latin typeface="Times New Roman" panose="02020603050405020304" pitchFamily="18" charset="0"/>
                <a:cs typeface="Times New Roman" panose="02020603050405020304" pitchFamily="18" charset="0"/>
              </a:rPr>
              <a:t>Legal mobilization </a:t>
            </a:r>
            <a:r>
              <a:rPr lang="en-US" sz="2800" i="1" dirty="0">
                <a:solidFill>
                  <a:schemeClr val="tx1"/>
                </a:solidFill>
                <a:latin typeface="Times New Roman" panose="02020603050405020304" pitchFamily="18" charset="0"/>
                <a:cs typeface="Times New Roman" panose="02020603050405020304" pitchFamily="18" charset="0"/>
              </a:rPr>
              <a:t>= rights advocacy by 					many actors in many institutional sites (media, 		street protests, legislatures, </a:t>
            </a:r>
            <a:r>
              <a:rPr lang="en-US" sz="2800" i="1" dirty="0" err="1">
                <a:solidFill>
                  <a:schemeClr val="tx1"/>
                </a:solidFill>
                <a:latin typeface="Times New Roman" panose="02020603050405020304" pitchFamily="18" charset="0"/>
                <a:cs typeface="Times New Roman" panose="02020603050405020304" pitchFamily="18" charset="0"/>
              </a:rPr>
              <a:t>etc</a:t>
            </a:r>
            <a:r>
              <a:rPr lang="en-US" sz="2800" i="1" dirty="0">
                <a:solidFill>
                  <a:schemeClr val="tx1"/>
                </a:solidFill>
                <a:latin typeface="Times New Roman" panose="02020603050405020304" pitchFamily="18" charset="0"/>
                <a:cs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 with </a:t>
            </a:r>
            <a:r>
              <a:rPr lang="en-US" sz="2800" i="1" dirty="0">
                <a:solidFill>
                  <a:schemeClr val="tx1"/>
                </a:solidFill>
                <a:latin typeface="Times New Roman" panose="02020603050405020304" pitchFamily="18" charset="0"/>
                <a:cs typeface="Times New Roman" panose="02020603050405020304" pitchFamily="18" charset="0"/>
              </a:rPr>
              <a:t>and</a:t>
            </a:r>
          </a:p>
          <a:p>
            <a:pPr marL="514350" indent="-514350" algn="l"/>
            <a:r>
              <a:rPr lang="en-US" sz="2800" dirty="0">
                <a:solidFill>
                  <a:schemeClr val="tx1"/>
                </a:solidFill>
                <a:latin typeface="Times New Roman" panose="02020603050405020304" pitchFamily="18" charset="0"/>
                <a:cs typeface="Times New Roman" panose="02020603050405020304" pitchFamily="18" charset="0"/>
              </a:rPr>
              <a:t>			without court action or litigation threats</a:t>
            </a:r>
          </a:p>
          <a:p>
            <a:pPr marL="514350" indent="-514350" algn="l"/>
            <a:r>
              <a:rPr lang="en-US" sz="2800" dirty="0">
                <a:solidFill>
                  <a:schemeClr val="tx1"/>
                </a:solidFill>
                <a:latin typeface="Times New Roman" panose="02020603050405020304" pitchFamily="18" charset="0"/>
                <a:cs typeface="Times New Roman" panose="02020603050405020304" pitchFamily="18" charset="0"/>
              </a:rPr>
              <a:t>		Law </a:t>
            </a:r>
            <a:r>
              <a:rPr lang="en-US" sz="2800" i="1" dirty="0">
                <a:solidFill>
                  <a:schemeClr val="tx1"/>
                </a:solidFill>
                <a:latin typeface="Times New Roman" panose="02020603050405020304" pitchFamily="18" charset="0"/>
                <a:cs typeface="Times New Roman" panose="02020603050405020304" pitchFamily="18" charset="0"/>
              </a:rPr>
              <a:t>does</a:t>
            </a:r>
            <a:r>
              <a:rPr lang="en-US" sz="2800" dirty="0">
                <a:solidFill>
                  <a:schemeClr val="tx1"/>
                </a:solidFill>
                <a:latin typeface="Times New Roman" panose="02020603050405020304" pitchFamily="18" charset="0"/>
                <a:cs typeface="Times New Roman" panose="02020603050405020304" pitchFamily="18" charset="0"/>
              </a:rPr>
              <a:t> support hierarchy, </a:t>
            </a:r>
            <a:r>
              <a:rPr lang="en-US" sz="2800" i="1" dirty="0">
                <a:solidFill>
                  <a:schemeClr val="tx1"/>
                </a:solidFill>
                <a:latin typeface="Times New Roman" panose="02020603050405020304" pitchFamily="18" charset="0"/>
                <a:cs typeface="Times New Roman" panose="02020603050405020304" pitchFamily="18" charset="0"/>
              </a:rPr>
              <a:t>but</a:t>
            </a:r>
            <a:r>
              <a:rPr lang="en-US" sz="2800" dirty="0">
                <a:solidFill>
                  <a:schemeClr val="tx1"/>
                </a:solidFill>
                <a:latin typeface="Times New Roman" panose="02020603050405020304" pitchFamily="18" charset="0"/>
                <a:cs typeface="Times New Roman" panose="02020603050405020304" pitchFamily="18" charset="0"/>
              </a:rPr>
              <a:t> litigation can 			supplement, catalyze egalitarian action</a:t>
            </a:r>
          </a:p>
          <a:p>
            <a:pPr marL="514350" indent="-514350" algn="l"/>
            <a:r>
              <a:rPr lang="en-US" sz="2800" dirty="0">
                <a:solidFill>
                  <a:schemeClr val="tx1"/>
                </a:solidFill>
                <a:latin typeface="Times New Roman" panose="02020603050405020304" pitchFamily="18" charset="0"/>
                <a:cs typeface="Times New Roman" panose="02020603050405020304" pitchFamily="18" charset="0"/>
              </a:rPr>
              <a:t>		Rights advocacy </a:t>
            </a:r>
            <a:r>
              <a:rPr lang="en-US" sz="2800" i="1" dirty="0">
                <a:solidFill>
                  <a:schemeClr val="tx1"/>
                </a:solidFill>
                <a:latin typeface="Times New Roman" panose="02020603050405020304" pitchFamily="18" charset="0"/>
                <a:cs typeface="Times New Roman" panose="02020603050405020304" pitchFamily="18" charset="0"/>
              </a:rPr>
              <a:t>in</a:t>
            </a:r>
            <a:r>
              <a:rPr lang="en-US" sz="2800" dirty="0">
                <a:solidFill>
                  <a:schemeClr val="tx1"/>
                </a:solidFill>
                <a:latin typeface="Times New Roman" panose="02020603050405020304" pitchFamily="18" charset="0"/>
                <a:cs typeface="Times New Roman" panose="02020603050405020304" pitchFamily="18" charset="0"/>
              </a:rPr>
              <a:t> society – bottom-up approach</a:t>
            </a:r>
          </a:p>
          <a:p>
            <a:pPr algn="l"/>
            <a:r>
              <a:rPr lang="en-US" sz="2800" dirty="0">
                <a:solidFill>
                  <a:schemeClr val="tx1"/>
                </a:solidFill>
                <a:latin typeface="Times New Roman" panose="02020603050405020304" pitchFamily="18" charset="0"/>
                <a:cs typeface="Times New Roman" panose="02020603050405020304" pitchFamily="18" charset="0"/>
              </a:rPr>
              <a:t>  		Law and political activists/movements are 					interactive, mutually constitutive</a:t>
            </a:r>
          </a:p>
          <a:p>
            <a:pPr algn="l"/>
            <a:r>
              <a:rPr lang="en-US" sz="2800" dirty="0">
                <a:solidFill>
                  <a:schemeClr val="tx1"/>
                </a:solidFill>
                <a:latin typeface="Times New Roman" panose="02020603050405020304" pitchFamily="18" charset="0"/>
                <a:cs typeface="Times New Roman" panose="02020603050405020304" pitchFamily="18" charset="0"/>
              </a:rPr>
              <a:t>		Rights have power as symbols (Meyer/</a:t>
            </a:r>
            <a:r>
              <a:rPr lang="en-US" sz="2800" dirty="0" err="1">
                <a:solidFill>
                  <a:schemeClr val="tx1"/>
                </a:solidFill>
                <a:latin typeface="Times New Roman" panose="02020603050405020304" pitchFamily="18" charset="0"/>
                <a:cs typeface="Times New Roman" panose="02020603050405020304" pitchFamily="18" charset="0"/>
              </a:rPr>
              <a:t>Boutcher</a:t>
            </a:r>
            <a:r>
              <a:rPr lang="en-US" sz="2800"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85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330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330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3CDD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376" y="228600"/>
            <a:ext cx="7772400" cy="609600"/>
          </a:xfrm>
        </p:spPr>
        <p:txBody>
          <a:bodyPr>
            <a:normAutofit/>
          </a:bodyPr>
          <a:lstStyle/>
          <a:p>
            <a:pPr algn="l"/>
            <a:r>
              <a:rPr lang="en-US" sz="2800" dirty="0">
                <a:latin typeface="Times New Roman" panose="02020603050405020304" pitchFamily="18" charset="0"/>
                <a:cs typeface="Times New Roman" panose="02020603050405020304" pitchFamily="18" charset="0"/>
              </a:rPr>
              <a:t>Historical Example: Gordon </a:t>
            </a:r>
            <a:r>
              <a:rPr lang="en-US" sz="2800" dirty="0" err="1">
                <a:latin typeface="Times New Roman" panose="02020603050405020304" pitchFamily="18" charset="0"/>
                <a:cs typeface="Times New Roman" panose="02020603050405020304" pitchFamily="18" charset="0"/>
              </a:rPr>
              <a:t>Hirabayashi</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12152" y="685799"/>
            <a:ext cx="7315200" cy="6002167"/>
          </a:xfrm>
        </p:spPr>
        <p:txBody>
          <a:bodyPr>
            <a:normAutofit fontScale="40000" lnSpcReduction="20000"/>
          </a:bodyPr>
          <a:lstStyle/>
          <a:p>
            <a:pPr algn="l"/>
            <a:endParaRPr lang="en-US" dirty="0">
              <a:solidFill>
                <a:prstClr val="black"/>
              </a:solidFill>
              <a:latin typeface="Times New Roman" panose="02020603050405020304" pitchFamily="18" charset="0"/>
              <a:cs typeface="Times New Roman" panose="02020603050405020304" pitchFamily="18" charset="0"/>
            </a:endParaRPr>
          </a:p>
          <a:p>
            <a:pPr algn="l"/>
            <a:r>
              <a:rPr lang="en-US" sz="4200" b="1" dirty="0">
                <a:solidFill>
                  <a:prstClr val="black"/>
                </a:solidFill>
                <a:latin typeface="Times New Roman" panose="02020603050405020304" pitchFamily="18" charset="0"/>
                <a:cs typeface="Times New Roman" panose="02020603050405020304" pitchFamily="18" charset="0"/>
              </a:rPr>
              <a:t> </a:t>
            </a:r>
            <a:r>
              <a:rPr lang="en-US" sz="5000" b="1" dirty="0">
                <a:solidFill>
                  <a:prstClr val="black"/>
                </a:solidFill>
                <a:latin typeface="Times New Roman" panose="02020603050405020304" pitchFamily="18" charset="0"/>
                <a:cs typeface="Times New Roman" panose="02020603050405020304" pitchFamily="18" charset="0"/>
              </a:rPr>
              <a:t>Challenged Japanese American curfew, incarceration</a:t>
            </a:r>
          </a:p>
          <a:p>
            <a:pPr algn="l"/>
            <a:r>
              <a:rPr lang="en-US" sz="5000" b="1" dirty="0">
                <a:solidFill>
                  <a:prstClr val="black"/>
                </a:solidFill>
                <a:latin typeface="Times New Roman" panose="02020603050405020304" pitchFamily="18" charset="0"/>
                <a:cs typeface="Times New Roman" panose="02020603050405020304" pitchFamily="18" charset="0"/>
              </a:rPr>
              <a:t>           in 1942</a:t>
            </a:r>
          </a:p>
          <a:p>
            <a:pPr algn="l"/>
            <a:r>
              <a:rPr lang="en-US" sz="4200" dirty="0">
                <a:solidFill>
                  <a:prstClr val="black"/>
                </a:solidFill>
                <a:latin typeface="Times New Roman" panose="02020603050405020304" pitchFamily="18" charset="0"/>
                <a:cs typeface="Times New Roman" panose="02020603050405020304" pitchFamily="18" charset="0"/>
              </a:rPr>
              <a:t>        </a:t>
            </a:r>
            <a:r>
              <a:rPr lang="en-US" sz="4500" dirty="0">
                <a:solidFill>
                  <a:prstClr val="black"/>
                </a:solidFill>
                <a:latin typeface="Times New Roman" panose="02020603050405020304" pitchFamily="18" charset="0"/>
                <a:cs typeface="Times New Roman" panose="02020603050405020304" pitchFamily="18" charset="0"/>
              </a:rPr>
              <a:t>Believed in rights myth –went to court for rights</a:t>
            </a:r>
          </a:p>
          <a:p>
            <a:pPr algn="l"/>
            <a:r>
              <a:rPr lang="en-US" sz="4500" i="1" dirty="0">
                <a:solidFill>
                  <a:prstClr val="black"/>
                </a:solidFill>
                <a:latin typeface="Times New Roman" panose="02020603050405020304" pitchFamily="18" charset="0"/>
                <a:cs typeface="Times New Roman" panose="02020603050405020304" pitchFamily="18" charset="0"/>
              </a:rPr>
              <a:t>    When my case was before the Supreme Court in 1943, I fully expected </a:t>
            </a:r>
          </a:p>
          <a:p>
            <a:pPr algn="l"/>
            <a:r>
              <a:rPr lang="en-US" sz="4500" i="1" dirty="0">
                <a:solidFill>
                  <a:prstClr val="black"/>
                </a:solidFill>
                <a:latin typeface="Times New Roman" panose="02020603050405020304" pitchFamily="18" charset="0"/>
                <a:cs typeface="Times New Roman" panose="02020603050405020304" pitchFamily="18" charset="0"/>
              </a:rPr>
              <a:t>    that as a citizen the Constitution would protect me</a:t>
            </a:r>
            <a:r>
              <a:rPr lang="en-US" sz="4500" dirty="0">
                <a:solidFill>
                  <a:prstClr val="black"/>
                </a:solidFill>
                <a:latin typeface="Times New Roman" panose="02020603050405020304" pitchFamily="18" charset="0"/>
                <a:cs typeface="Times New Roman" panose="02020603050405020304" pitchFamily="18" charset="0"/>
              </a:rPr>
              <a:t>.</a:t>
            </a:r>
          </a:p>
          <a:p>
            <a:pPr algn="l"/>
            <a:endParaRPr lang="en-US" sz="4200" dirty="0">
              <a:solidFill>
                <a:prstClr val="black"/>
              </a:solidFill>
              <a:latin typeface="Times New Roman" panose="02020603050405020304" pitchFamily="18" charset="0"/>
              <a:cs typeface="Times New Roman" panose="02020603050405020304" pitchFamily="18" charset="0"/>
            </a:endParaRPr>
          </a:p>
          <a:p>
            <a:pPr algn="l"/>
            <a:r>
              <a:rPr lang="en-US" sz="5000" b="1" dirty="0">
                <a:solidFill>
                  <a:prstClr val="black"/>
                </a:solidFill>
                <a:latin typeface="Times New Roman" panose="02020603050405020304" pitchFamily="18" charset="0"/>
                <a:cs typeface="Times New Roman" panose="02020603050405020304" pitchFamily="18" charset="0"/>
              </a:rPr>
              <a:t> Military denied rights, Supreme Court upheld internment in 	1943 (</a:t>
            </a:r>
            <a:r>
              <a:rPr lang="en-US" sz="5000" b="1" i="1" dirty="0" err="1">
                <a:solidFill>
                  <a:prstClr val="black"/>
                </a:solidFill>
                <a:latin typeface="Times New Roman" panose="02020603050405020304" pitchFamily="18" charset="0"/>
                <a:cs typeface="Times New Roman" panose="02020603050405020304" pitchFamily="18" charset="0"/>
              </a:rPr>
              <a:t>Hirabayashi</a:t>
            </a:r>
            <a:r>
              <a:rPr lang="en-US" sz="5000" b="1" i="1" dirty="0">
                <a:solidFill>
                  <a:prstClr val="black"/>
                </a:solidFill>
                <a:latin typeface="Times New Roman" panose="02020603050405020304" pitchFamily="18" charset="0"/>
                <a:cs typeface="Times New Roman" panose="02020603050405020304" pitchFamily="18" charset="0"/>
              </a:rPr>
              <a:t> v US, Korematsu v US</a:t>
            </a:r>
            <a:r>
              <a:rPr lang="en-US" sz="5000" b="1" dirty="0">
                <a:solidFill>
                  <a:prstClr val="black"/>
                </a:solidFill>
                <a:latin typeface="Times New Roman" panose="02020603050405020304" pitchFamily="18" charset="0"/>
                <a:cs typeface="Times New Roman" panose="02020603050405020304" pitchFamily="18" charset="0"/>
              </a:rPr>
              <a:t>)                             </a:t>
            </a:r>
          </a:p>
          <a:p>
            <a:pPr algn="l"/>
            <a:r>
              <a:rPr lang="en-US" sz="4200" dirty="0">
                <a:solidFill>
                  <a:prstClr val="black"/>
                </a:solidFill>
                <a:latin typeface="Times New Roman" panose="02020603050405020304" pitchFamily="18" charset="0"/>
                <a:cs typeface="Times New Roman" panose="02020603050405020304" pitchFamily="18" charset="0"/>
              </a:rPr>
              <a:t>			                             </a:t>
            </a:r>
            <a:r>
              <a:rPr lang="en-US" sz="4500" i="1" dirty="0">
                <a:solidFill>
                  <a:prstClr val="black"/>
                </a:solidFill>
                <a:latin typeface="Times New Roman" panose="02020603050405020304" pitchFamily="18" charset="0"/>
                <a:cs typeface="Times New Roman" panose="02020603050405020304" pitchFamily="18" charset="0"/>
              </a:rPr>
              <a:t>There was a time when I felt that the</a:t>
            </a:r>
          </a:p>
          <a:p>
            <a:pPr algn="l"/>
            <a:r>
              <a:rPr lang="en-US" sz="4500" i="1" dirty="0">
                <a:solidFill>
                  <a:prstClr val="black"/>
                </a:solidFill>
                <a:latin typeface="Times New Roman" panose="02020603050405020304" pitchFamily="18" charset="0"/>
                <a:cs typeface="Times New Roman" panose="02020603050405020304" pitchFamily="18" charset="0"/>
              </a:rPr>
              <a:t>			                            Constitution failed me…..I began to </a:t>
            </a:r>
          </a:p>
          <a:p>
            <a:pPr algn="l"/>
            <a:r>
              <a:rPr lang="en-US" sz="4500" i="1" dirty="0">
                <a:solidFill>
                  <a:prstClr val="black"/>
                </a:solidFill>
                <a:latin typeface="Times New Roman" panose="02020603050405020304" pitchFamily="18" charset="0"/>
                <a:cs typeface="Times New Roman" panose="02020603050405020304" pitchFamily="18" charset="0"/>
              </a:rPr>
              <a:t>                                                    to distinguish between the Constitution</a:t>
            </a:r>
          </a:p>
          <a:p>
            <a:pPr algn="l"/>
            <a:r>
              <a:rPr lang="en-US" sz="4500" i="1" dirty="0">
                <a:solidFill>
                  <a:prstClr val="black"/>
                </a:solidFill>
                <a:latin typeface="Times New Roman" panose="02020603050405020304" pitchFamily="18" charset="0"/>
                <a:cs typeface="Times New Roman" panose="02020603050405020304" pitchFamily="18" charset="0"/>
              </a:rPr>
              <a:t>                                                    and the people entrusted to uphold it</a:t>
            </a:r>
            <a:r>
              <a:rPr lang="en-US" sz="4200" i="1" dirty="0">
                <a:solidFill>
                  <a:prstClr val="black"/>
                </a:solidFill>
                <a:latin typeface="Times New Roman" panose="02020603050405020304" pitchFamily="18" charset="0"/>
                <a:cs typeface="Times New Roman" panose="02020603050405020304" pitchFamily="18" charset="0"/>
              </a:rPr>
              <a:t>.</a:t>
            </a:r>
          </a:p>
          <a:p>
            <a:pPr algn="l"/>
            <a:endParaRPr lang="en-US" sz="4200" dirty="0">
              <a:solidFill>
                <a:prstClr val="black"/>
              </a:solidFill>
              <a:latin typeface="Times New Roman" panose="02020603050405020304" pitchFamily="18" charset="0"/>
              <a:cs typeface="Times New Roman" panose="02020603050405020304" pitchFamily="18" charset="0"/>
            </a:endParaRPr>
          </a:p>
          <a:p>
            <a:pPr algn="l"/>
            <a:endParaRPr lang="en-US" sz="4200" dirty="0">
              <a:solidFill>
                <a:prstClr val="black"/>
              </a:solidFill>
              <a:latin typeface="Times New Roman" panose="02020603050405020304" pitchFamily="18" charset="0"/>
              <a:cs typeface="Times New Roman" panose="02020603050405020304" pitchFamily="18" charset="0"/>
            </a:endParaRPr>
          </a:p>
          <a:p>
            <a:pPr algn="l"/>
            <a:r>
              <a:rPr lang="en-US" sz="5000" b="1" dirty="0">
                <a:solidFill>
                  <a:prstClr val="black"/>
                </a:solidFill>
                <a:latin typeface="Times New Roman" panose="02020603050405020304" pitchFamily="18" charset="0"/>
                <a:cs typeface="Times New Roman" panose="02020603050405020304" pitchFamily="18" charset="0"/>
              </a:rPr>
              <a:t>GH became teacher &amp; advocate of human rights…Mobilized </a:t>
            </a:r>
          </a:p>
          <a:p>
            <a:pPr algn="l"/>
            <a:r>
              <a:rPr lang="en-US" sz="5000" b="1" dirty="0">
                <a:solidFill>
                  <a:prstClr val="black"/>
                </a:solidFill>
                <a:latin typeface="Times New Roman" panose="02020603050405020304" pitchFamily="18" charset="0"/>
                <a:cs typeface="Times New Roman" panose="02020603050405020304" pitchFamily="18" charset="0"/>
              </a:rPr>
              <a:t>	movement to challenge decision. Court declared was </a:t>
            </a:r>
          </a:p>
          <a:p>
            <a:pPr algn="l"/>
            <a:r>
              <a:rPr lang="en-US" sz="5000" b="1" dirty="0">
                <a:solidFill>
                  <a:prstClr val="black"/>
                </a:solidFill>
                <a:latin typeface="Times New Roman" panose="02020603050405020304" pitchFamily="18" charset="0"/>
                <a:cs typeface="Times New Roman" panose="02020603050405020304" pitchFamily="18" charset="0"/>
              </a:rPr>
              <a:t>	mistake, won reparations and official apology 1987.</a:t>
            </a:r>
          </a:p>
          <a:p>
            <a:pPr algn="l"/>
            <a:r>
              <a:rPr lang="en-US" sz="4200" dirty="0">
                <a:solidFill>
                  <a:prstClr val="black"/>
                </a:solidFill>
                <a:latin typeface="Times New Roman" panose="02020603050405020304" pitchFamily="18" charset="0"/>
                <a:cs typeface="Times New Roman" panose="02020603050405020304" pitchFamily="18" charset="0"/>
              </a:rPr>
              <a:t>  </a:t>
            </a:r>
            <a:r>
              <a:rPr lang="en-US" sz="4200" i="1" dirty="0">
                <a:solidFill>
                  <a:prstClr val="black"/>
                </a:solidFill>
                <a:latin typeface="Times New Roman" panose="02020603050405020304" pitchFamily="18" charset="0"/>
                <a:cs typeface="Times New Roman" panose="02020603050405020304" pitchFamily="18" charset="0"/>
              </a:rPr>
              <a:t>As fine a document as the </a:t>
            </a:r>
            <a:r>
              <a:rPr lang="en-US" sz="4200" b="1" i="1" dirty="0">
                <a:solidFill>
                  <a:prstClr val="black"/>
                </a:solidFill>
                <a:latin typeface="Times New Roman" panose="02020603050405020304" pitchFamily="18" charset="0"/>
                <a:cs typeface="Times New Roman" panose="02020603050405020304" pitchFamily="18" charset="0"/>
              </a:rPr>
              <a:t>Constitution</a:t>
            </a:r>
            <a:r>
              <a:rPr lang="en-US" sz="4200" i="1" dirty="0">
                <a:solidFill>
                  <a:prstClr val="black"/>
                </a:solidFill>
                <a:latin typeface="Times New Roman" panose="02020603050405020304" pitchFamily="18" charset="0"/>
                <a:cs typeface="Times New Roman" panose="02020603050405020304" pitchFamily="18" charset="0"/>
              </a:rPr>
              <a:t> is….it is </a:t>
            </a:r>
            <a:r>
              <a:rPr lang="en-US" sz="4200" b="1" i="1" dirty="0">
                <a:solidFill>
                  <a:prstClr val="black"/>
                </a:solidFill>
                <a:latin typeface="Times New Roman" panose="02020603050405020304" pitchFamily="18" charset="0"/>
                <a:cs typeface="Times New Roman" panose="02020603050405020304" pitchFamily="18" charset="0"/>
              </a:rPr>
              <a:t>nothing</a:t>
            </a:r>
          </a:p>
          <a:p>
            <a:pPr algn="l"/>
            <a:r>
              <a:rPr lang="en-US" sz="4200" b="1" i="1" dirty="0">
                <a:solidFill>
                  <a:prstClr val="black"/>
                </a:solidFill>
                <a:latin typeface="Times New Roman" panose="02020603050405020304" pitchFamily="18" charset="0"/>
                <a:cs typeface="Times New Roman" panose="02020603050405020304" pitchFamily="18" charset="0"/>
              </a:rPr>
              <a:t> but a scrap of paper if citizens are not willing to defend it. </a:t>
            </a:r>
          </a:p>
          <a:p>
            <a:pPr algn="l"/>
            <a:endParaRPr lang="en-US" sz="2400" b="1" dirty="0">
              <a:solidFill>
                <a:prstClr val="black"/>
              </a:solidFill>
              <a:latin typeface="Times New Roman" panose="02020603050405020304" pitchFamily="18" charset="0"/>
              <a:cs typeface="Times New Roman" panose="02020603050405020304" pitchFamily="18" charset="0"/>
            </a:endParaRPr>
          </a:p>
          <a:p>
            <a:pPr algn="l"/>
            <a:endParaRPr lang="en-US" sz="2400" dirty="0">
              <a:solidFill>
                <a:prstClr val="black"/>
              </a:solidFill>
              <a:latin typeface="Times New Roman" panose="02020603050405020304" pitchFamily="18" charset="0"/>
              <a:cs typeface="Times New Roman" panose="02020603050405020304" pitchFamily="18" charset="0"/>
            </a:endParaRPr>
          </a:p>
          <a:p>
            <a:pPr algn="l"/>
            <a:r>
              <a:rPr lang="en-US" sz="1800" dirty="0">
                <a:solidFill>
                  <a:prstClr val="black"/>
                </a:solidFill>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3037" y="1684732"/>
            <a:ext cx="1151477" cy="155524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9613" y="5018493"/>
            <a:ext cx="1580776" cy="1752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1904" y="3150371"/>
            <a:ext cx="2777216" cy="155524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07224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0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09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3CDD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376" y="228600"/>
            <a:ext cx="7772400" cy="609600"/>
          </a:xfrm>
        </p:spPr>
        <p:txBody>
          <a:bodyPr>
            <a:normAutofit/>
          </a:bodyPr>
          <a:lstStyle/>
          <a:p>
            <a:pPr algn="l"/>
            <a:r>
              <a:rPr lang="en-US" sz="2800" dirty="0">
                <a:latin typeface="Times New Roman" panose="02020603050405020304" pitchFamily="18" charset="0"/>
                <a:cs typeface="Times New Roman" panose="02020603050405020304" pitchFamily="18" charset="0"/>
              </a:rPr>
              <a:t>      Historical Example: Gordon </a:t>
            </a:r>
            <a:r>
              <a:rPr lang="en-US" sz="2800" dirty="0" err="1">
                <a:latin typeface="Times New Roman" panose="02020603050405020304" pitchFamily="18" charset="0"/>
                <a:cs typeface="Times New Roman" panose="02020603050405020304" pitchFamily="18" charset="0"/>
              </a:rPr>
              <a:t>Hirabayashi</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12152" y="685799"/>
            <a:ext cx="7315200" cy="6002167"/>
          </a:xfrm>
        </p:spPr>
        <p:txBody>
          <a:bodyPr>
            <a:normAutofit/>
          </a:bodyPr>
          <a:lstStyle/>
          <a:p>
            <a:pPr algn="l"/>
            <a:endParaRPr lang="en-US" dirty="0">
              <a:solidFill>
                <a:prstClr val="black"/>
              </a:solidFill>
              <a:latin typeface="Times New Roman" panose="02020603050405020304" pitchFamily="18" charset="0"/>
              <a:cs typeface="Times New Roman" panose="02020603050405020304" pitchFamily="18" charset="0"/>
            </a:endParaRPr>
          </a:p>
          <a:p>
            <a:pPr algn="l"/>
            <a:r>
              <a:rPr lang="en-US" sz="4200" b="1" dirty="0">
                <a:solidFill>
                  <a:prstClr val="black"/>
                </a:solidFill>
                <a:latin typeface="Times New Roman" panose="02020603050405020304" pitchFamily="18" charset="0"/>
                <a:cs typeface="Times New Roman" panose="02020603050405020304" pitchFamily="18" charset="0"/>
              </a:rPr>
              <a:t> </a:t>
            </a:r>
            <a:endParaRPr lang="en-US" sz="2400" dirty="0">
              <a:solidFill>
                <a:prstClr val="black"/>
              </a:solidFill>
              <a:latin typeface="Times New Roman" panose="02020603050405020304" pitchFamily="18" charset="0"/>
              <a:cs typeface="Times New Roman" panose="02020603050405020304" pitchFamily="18" charset="0"/>
            </a:endParaRPr>
          </a:p>
          <a:p>
            <a:pPr algn="l"/>
            <a:r>
              <a:rPr lang="en-US" sz="1800" dirty="0">
                <a:solidFill>
                  <a:prstClr val="black"/>
                </a:solidFill>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FEA2A4D-C930-46B0-AFE0-B61D03793FD2}"/>
              </a:ext>
            </a:extLst>
          </p:cNvPr>
          <p:cNvPicPr>
            <a:picLocks noChangeAspect="1"/>
          </p:cNvPicPr>
          <p:nvPr/>
        </p:nvPicPr>
        <p:blipFill>
          <a:blip r:embed="rId2"/>
          <a:stretch>
            <a:fillRect/>
          </a:stretch>
        </p:blipFill>
        <p:spPr>
          <a:xfrm>
            <a:off x="2474438" y="1737042"/>
            <a:ext cx="3799694" cy="3734631"/>
          </a:xfrm>
          <a:prstGeom prst="rect">
            <a:avLst/>
          </a:prstGeom>
        </p:spPr>
      </p:pic>
      <p:sp>
        <p:nvSpPr>
          <p:cNvPr id="5" name="TextBox 4">
            <a:extLst>
              <a:ext uri="{FF2B5EF4-FFF2-40B4-BE49-F238E27FC236}">
                <a16:creationId xmlns:a16="http://schemas.microsoft.com/office/drawing/2014/main" id="{7C7D16FF-5CB0-734C-B5A7-F312D653C7BB}"/>
              </a:ext>
            </a:extLst>
          </p:cNvPr>
          <p:cNvSpPr txBox="1"/>
          <p:nvPr/>
        </p:nvSpPr>
        <p:spPr>
          <a:xfrm>
            <a:off x="3119120" y="582168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193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3CDD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Rosenburg: Top-Down Linear Impact of Judicial Impact</a:t>
            </a:r>
            <a:br>
              <a:rPr lang="en-US" dirty="0">
                <a:latin typeface="Times New Roman" panose="02020603050405020304" pitchFamily="18" charset="0"/>
                <a:cs typeface="Times New Roman" panose="02020603050405020304" pitchFamily="18" charset="0"/>
              </a:rPr>
            </a:br>
            <a:endParaRPr lang="en-US" dirty="0"/>
          </a:p>
        </p:txBody>
      </p:sp>
      <p:sp>
        <p:nvSpPr>
          <p:cNvPr id="10" name="Subtitle 9"/>
          <p:cNvSpPr>
            <a:spLocks noGrp="1"/>
          </p:cNvSpPr>
          <p:nvPr>
            <p:ph idx="1"/>
          </p:nvPr>
        </p:nvSpPr>
        <p:spPr>
          <a:xfrm>
            <a:off x="592667" y="1346200"/>
            <a:ext cx="8229600" cy="6024564"/>
          </a:xfrm>
        </p:spPr>
        <p:txBody>
          <a:bodyPr>
            <a:normAutofit/>
          </a:bodyPr>
          <a:lstStyle/>
          <a:p>
            <a:pPr marL="0" indent="0">
              <a:buNone/>
            </a:pPr>
            <a:r>
              <a:rPr lang="en-US" b="1" dirty="0">
                <a:solidFill>
                  <a:schemeClr val="tx1"/>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Social Movement</a:t>
            </a: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Court </a:t>
            </a:r>
            <a:r>
              <a:rPr lang="en-US" b="1" dirty="0">
                <a:solidFill>
                  <a:schemeClr val="tx1"/>
                </a:solidFill>
                <a:latin typeface="Times New Roman" panose="02020603050405020304" pitchFamily="18" charset="0"/>
                <a:cs typeface="Times New Roman" panose="02020603050405020304" pitchFamily="18" charset="0"/>
              </a:rPr>
              <a:t>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Plaintiffs			</a:t>
            </a:r>
          </a:p>
          <a:p>
            <a:pPr marL="0" indent="0">
              <a:buNone/>
            </a:pP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Media  </a:t>
            </a:r>
          </a:p>
          <a:p>
            <a:pPr marL="0" indent="0">
              <a:buNone/>
            </a:pPr>
            <a:r>
              <a:rPr lang="en-US" b="1" dirty="0">
                <a:latin typeface="Times New Roman" panose="02020603050405020304" pitchFamily="18" charset="0"/>
                <a:cs typeface="Times New Roman" panose="02020603050405020304" pitchFamily="18" charset="0"/>
              </a:rPr>
              <a:t>		Govt.</a:t>
            </a:r>
          </a:p>
          <a:p>
            <a:pPr marL="0" indent="0">
              <a:buNone/>
            </a:pPr>
            <a:r>
              <a:rPr lang="en-US" b="1" dirty="0">
                <a:latin typeface="Times New Roman" panose="02020603050405020304" pitchFamily="18" charset="0"/>
                <a:cs typeface="Times New Roman" panose="02020603050405020304" pitchFamily="18" charset="0"/>
              </a:rPr>
              <a:t>							Rights Opponents</a:t>
            </a:r>
          </a:p>
          <a:p>
            <a:pPr marL="0" indent="0">
              <a:buNone/>
            </a:pPr>
            <a:r>
              <a:rPr lang="en-US" b="1" dirty="0">
                <a:latin typeface="Times New Roman" panose="02020603050405020304" pitchFamily="18" charset="0"/>
                <a:cs typeface="Times New Roman" panose="02020603050405020304" pitchFamily="18" charset="0"/>
              </a:rPr>
              <a:t>							(Defendants)  </a:t>
            </a:r>
            <a:endParaRPr lang="en-US" b="1" dirty="0">
              <a:solidFill>
                <a:schemeClr val="tx1"/>
              </a:solidFill>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a:off x="3627882" y="2420709"/>
            <a:ext cx="1871134" cy="315073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p:nvPicPr>
        <p:blipFill>
          <a:blip r:embed="rId2"/>
          <a:stretch>
            <a:fillRect/>
          </a:stretch>
        </p:blipFill>
        <p:spPr>
          <a:xfrm rot="18771552">
            <a:off x="5018618" y="2636529"/>
            <a:ext cx="212039" cy="1978220"/>
          </a:xfrm>
          <a:prstGeom prst="rect">
            <a:avLst/>
          </a:prstGeom>
        </p:spPr>
      </p:pic>
      <p:pic>
        <p:nvPicPr>
          <p:cNvPr id="12" name="Picture 11"/>
          <p:cNvPicPr>
            <a:picLocks noChangeAspect="1"/>
          </p:cNvPicPr>
          <p:nvPr/>
        </p:nvPicPr>
        <p:blipFill>
          <a:blip r:embed="rId2"/>
          <a:stretch>
            <a:fillRect/>
          </a:stretch>
        </p:blipFill>
        <p:spPr>
          <a:xfrm rot="1239581">
            <a:off x="2165535" y="2245325"/>
            <a:ext cx="376075" cy="2980527"/>
          </a:xfrm>
          <a:prstGeom prst="rect">
            <a:avLst/>
          </a:prstGeom>
        </p:spPr>
      </p:pic>
      <p:pic>
        <p:nvPicPr>
          <p:cNvPr id="22" name="Picture 21"/>
          <p:cNvPicPr>
            <a:picLocks noChangeAspect="1"/>
          </p:cNvPicPr>
          <p:nvPr/>
        </p:nvPicPr>
        <p:blipFill>
          <a:blip r:embed="rId3"/>
          <a:stretch>
            <a:fillRect/>
          </a:stretch>
        </p:blipFill>
        <p:spPr>
          <a:xfrm rot="9130088">
            <a:off x="3102675" y="2444034"/>
            <a:ext cx="646728" cy="934761"/>
          </a:xfrm>
          <a:prstGeom prst="rect">
            <a:avLst/>
          </a:prstGeom>
        </p:spPr>
      </p:pic>
      <p:pic>
        <p:nvPicPr>
          <p:cNvPr id="25" name="Picture 24"/>
          <p:cNvPicPr>
            <a:picLocks noChangeAspect="1"/>
          </p:cNvPicPr>
          <p:nvPr/>
        </p:nvPicPr>
        <p:blipFill>
          <a:blip r:embed="rId3"/>
          <a:stretch>
            <a:fillRect/>
          </a:stretch>
        </p:blipFill>
        <p:spPr>
          <a:xfrm rot="1561040">
            <a:off x="2982082" y="952313"/>
            <a:ext cx="2677753" cy="5059707"/>
          </a:xfrm>
          <a:prstGeom prst="rect">
            <a:avLst/>
          </a:prstGeom>
        </p:spPr>
      </p:pic>
      <p:pic>
        <p:nvPicPr>
          <p:cNvPr id="27" name="Picture 26"/>
          <p:cNvPicPr>
            <a:picLocks noChangeAspect="1"/>
          </p:cNvPicPr>
          <p:nvPr/>
        </p:nvPicPr>
        <p:blipFill>
          <a:blip r:embed="rId3"/>
          <a:stretch>
            <a:fillRect/>
          </a:stretch>
        </p:blipFill>
        <p:spPr>
          <a:xfrm rot="232539">
            <a:off x="5857036" y="1507031"/>
            <a:ext cx="2445841" cy="4621503"/>
          </a:xfrm>
          <a:prstGeom prst="rect">
            <a:avLst/>
          </a:prstGeom>
        </p:spPr>
      </p:pic>
      <p:pic>
        <p:nvPicPr>
          <p:cNvPr id="28" name="Picture 27"/>
          <p:cNvPicPr>
            <a:picLocks noChangeAspect="1"/>
          </p:cNvPicPr>
          <p:nvPr/>
        </p:nvPicPr>
        <p:blipFill>
          <a:blip r:embed="rId3"/>
          <a:stretch>
            <a:fillRect/>
          </a:stretch>
        </p:blipFill>
        <p:spPr>
          <a:xfrm>
            <a:off x="6035138" y="1675041"/>
            <a:ext cx="1439063" cy="2719160"/>
          </a:xfrm>
          <a:prstGeom prst="rect">
            <a:avLst/>
          </a:prstGeom>
        </p:spPr>
      </p:pic>
      <p:pic>
        <p:nvPicPr>
          <p:cNvPr id="29" name="Picture 28"/>
          <p:cNvPicPr>
            <a:picLocks noChangeAspect="1"/>
          </p:cNvPicPr>
          <p:nvPr/>
        </p:nvPicPr>
        <p:blipFill>
          <a:blip r:embed="rId4"/>
          <a:stretch>
            <a:fillRect/>
          </a:stretch>
        </p:blipFill>
        <p:spPr>
          <a:xfrm rot="20301890">
            <a:off x="5297728" y="4455952"/>
            <a:ext cx="1128099" cy="1395632"/>
          </a:xfrm>
          <a:prstGeom prst="rect">
            <a:avLst/>
          </a:prstGeom>
        </p:spPr>
      </p:pic>
      <p:pic>
        <p:nvPicPr>
          <p:cNvPr id="3" name="Picture 2"/>
          <p:cNvPicPr>
            <a:picLocks noChangeAspect="1"/>
          </p:cNvPicPr>
          <p:nvPr/>
        </p:nvPicPr>
        <p:blipFill>
          <a:blip r:embed="rId5"/>
          <a:stretch>
            <a:fillRect/>
          </a:stretch>
        </p:blipFill>
        <p:spPr>
          <a:xfrm>
            <a:off x="3809233" y="1575638"/>
            <a:ext cx="1438781" cy="1339723"/>
          </a:xfrm>
          <a:prstGeom prst="rect">
            <a:avLst/>
          </a:prstGeom>
        </p:spPr>
      </p:pic>
    </p:spTree>
    <p:extLst>
      <p:ext uri="{BB962C8B-B14F-4D97-AF65-F5344CB8AC3E}">
        <p14:creationId xmlns:p14="http://schemas.microsoft.com/office/powerpoint/2010/main" val="10035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65017</TotalTime>
  <Words>1442</Words>
  <Application>Microsoft Macintosh PowerPoint</Application>
  <PresentationFormat>On-screen Show (4:3)</PresentationFormat>
  <Paragraphs>111</Paragraphs>
  <Slides>11</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Office Theme</vt:lpstr>
      <vt:lpstr>1_Office Theme</vt:lpstr>
      <vt:lpstr> </vt:lpstr>
      <vt:lpstr>   2.  But are courts an effective resource   advance liberal egalitarian law?            </vt:lpstr>
      <vt:lpstr>   Example of Myth: To Kill a Mockingbird Atticus Finch delivers his closing argument.           Now, gentlemen, in this country our courts are the great levelers. In our courts, all men are created equal. I'm no idealist to believe firmly in the integrity of our courts and of our jury system. That's no ideal to me. That is a living, working reality! Now I am confident that you gentlemen will review without passion the evidence that you have heard, come to a decision, and restore this man to his family. In the name of God, do your duty. In the name of God, believe Tom Robinson.      </vt:lpstr>
      <vt:lpstr>         c) Legal institutions fail to deliver on        promises of advancing equality, inclusion           </vt:lpstr>
      <vt:lpstr>         3. Assessing Rosenberg                   </vt:lpstr>
      <vt:lpstr> </vt:lpstr>
      <vt:lpstr>Historical Example: Gordon Hirabayashi</vt:lpstr>
      <vt:lpstr>      Historical Example: Gordon Hirabayashi</vt:lpstr>
      <vt:lpstr> Rosenburg: Top-Down Linear Impact of Judicial Impact </vt:lpstr>
      <vt:lpstr>PowerPoint Presentation</vt:lpstr>
      <vt:lpstr>Example : Equitable Pay for Women </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PolS/LSJ 363 Professor Michael McCann Gowen 47    M 12-1   W 10:30-12 mwmccann@uw.edu</dc:title>
  <dc:creator>Michael McCann</dc:creator>
  <cp:lastModifiedBy>Michael McCann</cp:lastModifiedBy>
  <cp:revision>222</cp:revision>
  <cp:lastPrinted>2019-04-03T16:21:13Z</cp:lastPrinted>
  <dcterms:created xsi:type="dcterms:W3CDTF">2014-07-25T15:54:56Z</dcterms:created>
  <dcterms:modified xsi:type="dcterms:W3CDTF">2022-04-04T17:03:11Z</dcterms:modified>
</cp:coreProperties>
</file>