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59" r:id="rId3"/>
    <p:sldId id="269" r:id="rId4"/>
    <p:sldId id="261" r:id="rId5"/>
    <p:sldId id="268" r:id="rId6"/>
    <p:sldId id="267" r:id="rId7"/>
    <p:sldId id="270" r:id="rId8"/>
    <p:sldId id="272" r:id="rId9"/>
    <p:sldId id="262" r:id="rId10"/>
    <p:sldId id="266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4" autoAdjust="0"/>
    <p:restoredTop sz="95045" autoAdjust="0"/>
  </p:normalViewPr>
  <p:slideViewPr>
    <p:cSldViewPr>
      <p:cViewPr varScale="1">
        <p:scale>
          <a:sx n="105" d="100"/>
          <a:sy n="105" d="100"/>
        </p:scale>
        <p:origin x="196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2117D-EB58-4986-95BD-3E30AD8D5DBC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DFFCB-1DDB-483F-82DE-FC294BBFC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5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Brown, abolitionist; Frederick Douglass,</a:t>
            </a:r>
            <a:r>
              <a:rPr lang="en-US" baseline="0" dirty="0"/>
              <a:t> abolitionist.  Angelina Grimke, abolitionist and women’s rights activist.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FFCB-1DDB-483F-82DE-FC294BBFC6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3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0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5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2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0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t>4/5/22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6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8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t>4/5/22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4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0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D977-4C1A-41B2-BE19-A15D848698E6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12187-0CC4-4166-A146-7CF65A4D8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youtube.com/watch?v=qMP8ADExpig&amp;feature=relate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28600"/>
            <a:ext cx="7467600" cy="6477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#4 Law and Social Change</a:t>
            </a:r>
          </a:p>
          <a:p>
            <a:pPr algn="l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Scholarly debates about the role of law in advancing social change turn on different </a:t>
            </a:r>
            <a:r>
              <a:rPr lang="en-US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of law</a:t>
            </a:r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algn="l"/>
            <a:endParaRPr lang="en-US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Scheingold</a:t>
            </a:r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law is </a:t>
            </a:r>
            <a:r>
              <a:rPr lang="en-US" sz="9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(institutional coercion), but law is </a:t>
            </a:r>
            <a:r>
              <a:rPr lang="en-US" sz="9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9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figment of our imagination </a:t>
            </a:r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(words, ideology, myth).</a:t>
            </a:r>
          </a:p>
          <a:p>
            <a:pPr algn="l"/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Legal words and coercion protect privilege</a:t>
            </a:r>
          </a:p>
          <a:p>
            <a:pPr algn="l"/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But “politics of rights” can mobilize myth of rights 		to contest law’s unjust coercive power </a:t>
            </a:r>
          </a:p>
          <a:p>
            <a:pPr algn="l"/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(Meyer/</a:t>
            </a:r>
            <a:r>
              <a:rPr lang="en-US" sz="9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Boutcher</a:t>
            </a:r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agree)</a:t>
            </a:r>
          </a:p>
          <a:p>
            <a:pPr algn="l"/>
            <a:endParaRPr lang="en-US" sz="7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Rosenberg</a:t>
            </a:r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law matters </a:t>
            </a:r>
            <a:r>
              <a:rPr lang="en-US" sz="9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coercive commands;  words (e.g. rights) convey little power. Must prove direct causal force. </a:t>
            </a:r>
          </a:p>
          <a:p>
            <a:pPr algn="l"/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“Critical realism”: law protects privilege, litigation 		is hollow hope for challenging privilege.</a:t>
            </a:r>
          </a:p>
          <a:p>
            <a:pPr algn="l"/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Myth of rights only deludes actors, impedes politics</a:t>
            </a:r>
            <a:r>
              <a:rPr lang="en-US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	</a:t>
            </a:r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to advance change</a:t>
            </a:r>
          </a:p>
          <a:p>
            <a:pPr algn="l"/>
            <a:r>
              <a:rPr lang="en-US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Sex Marriage Rights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467600" cy="6096000"/>
          </a:xfrm>
        </p:spPr>
        <p:txBody>
          <a:bodyPr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 Gerald Rosenberg: litigating for same sex 	marriage was naïve, a “hollow hope”  </a:t>
            </a:r>
          </a:p>
          <a:p>
            <a:pPr marL="457200" indent="-457200" algn="l">
              <a:buAutoNum type="arabicPeriod" startAt="2"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Obergefell v. Hodges,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2015…Supreme Ct heralded for 	endorsing rights of same sex marriage. Court was 	the “pinnacle of justice.” 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 startAt="2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struggle for gay rights goes back 100 years</a:t>
            </a:r>
          </a:p>
          <a:p>
            <a:pPr marL="457200" indent="-457200" algn="l">
              <a:buAutoNum type="arabicPeriod" startAt="2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history of rights based protests (Stonewall),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legislation, referenda, initiatives, lawsuits.</a:t>
            </a:r>
          </a:p>
          <a:p>
            <a:pPr marL="457200" indent="-457200" algn="l">
              <a:buAutoNum type="arabicPeriod" startAt="2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Losing in court/legislature often key to winning (WA)</a:t>
            </a:r>
          </a:p>
          <a:p>
            <a:pPr lvl="1" algn="l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Obama – views on same sex marriage “evolved”</a:t>
            </a:r>
          </a:p>
          <a:p>
            <a:pPr marL="457200" indent="-457200" algn="l">
              <a:buAutoNum type="arabicPeriod" startAt="2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Battle won in popular culture decades earlier.  Supreme 	Court declared the change as “final.” (Or is it?)</a:t>
            </a:r>
          </a:p>
          <a:p>
            <a:pPr marL="457200" indent="-457200" algn="l">
              <a:buAutoNum type="arabicPeriod" startAt="2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 core inclusionary rights issue, but required many 	types of politics over long time to leverage change.</a:t>
            </a:r>
          </a:p>
          <a:p>
            <a:pPr marL="457200" indent="-457200" algn="l">
              <a:buAutoNum type="arabicPeriod" startAt="2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Hardly the end of LGBTQ struggles….</a:t>
            </a:r>
          </a:p>
          <a:p>
            <a:pPr lvl="1" algn="l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80" y="2277170"/>
            <a:ext cx="1760220" cy="1176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780" y="497477"/>
            <a:ext cx="167640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371600"/>
            <a:ext cx="7162800" cy="4572000"/>
          </a:xfrm>
        </p:spPr>
        <p:txBody>
          <a:bodyPr>
            <a:normAutofit/>
          </a:bodyPr>
          <a:lstStyle/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rhetoric and rules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society are something a great deal more than sham…They may disguise the true realities of power, but,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they may curb that power and check its intrusions.  And it is often from within that rhetoric that a radical critique of the practice of the society is developed.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E. P. Thompson,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Whigs &amp; Hunters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(1975)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2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533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U.S. Civil Rights Movement: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Paradigms of Analysis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90600"/>
            <a:ext cx="7543800" cy="5486400"/>
          </a:xfrm>
        </p:spPr>
        <p:txBody>
          <a:bodyPr>
            <a:normAutofit fontScale="25000" lnSpcReduction="20000"/>
          </a:bodyPr>
          <a:lstStyle/>
          <a:p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“Myth of rights” interpretation</a:t>
            </a:r>
          </a:p>
          <a:p>
            <a:pPr algn="l"/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Southern racism, segregation were illiberal </a:t>
            </a:r>
          </a:p>
          <a:p>
            <a:pPr algn="l"/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Black people “left out” of social contract</a:t>
            </a:r>
          </a:p>
          <a:p>
            <a:pPr algn="l"/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 Heroic story of </a:t>
            </a:r>
            <a:r>
              <a:rPr lang="en-US" sz="1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 v Bd. 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(1954)</a:t>
            </a:r>
          </a:p>
          <a:p>
            <a:pPr algn="l"/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NAACP lawyers/lawsuits 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desegregation</a:t>
            </a:r>
          </a:p>
          <a:p>
            <a:pPr algn="l"/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ii. South nationalized, state racism illegal</a:t>
            </a:r>
          </a:p>
          <a:p>
            <a:pPr algn="l"/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iii. Lawyers and judges abolished racism 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post-racial America of legal equality</a:t>
            </a:r>
          </a:p>
          <a:p>
            <a:pPr algn="l"/>
            <a:r>
              <a:rPr 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Atticus Finch as romantic hero 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24" y="5079341"/>
            <a:ext cx="2376183" cy="170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0" y="4952626"/>
            <a:ext cx="2443672" cy="162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71" y="4952626"/>
            <a:ext cx="1463074" cy="190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168" y="190500"/>
            <a:ext cx="211226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26" y="4952626"/>
            <a:ext cx="1354778" cy="183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69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1295400"/>
          </a:xfrm>
        </p:spPr>
        <p:txBody>
          <a:bodyPr>
            <a:noAutofit/>
          </a:bodyPr>
          <a:lstStyle/>
          <a:p>
            <a:pPr algn="l"/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Rosenberg’s “Critical Realism” exposes    	myth of progressive legal change  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19200"/>
            <a:ext cx="7696200" cy="52578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Constitution &amp; Courts protected white supremacy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Slaves were 3/5 of a citizen, less than human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After Civil War, amended constitution and courts 	protected Jim Crow racial segregation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Plessy (1896)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“separate” was not “unequal”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Litigation for change = “Hollow Hope”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 v Bd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direct change.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Scant public or media attention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Courts did not outline plans for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implementation of rights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Atticus Finch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failed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civil rights cause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33800"/>
            <a:ext cx="171640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10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37123"/>
            <a:ext cx="7772400" cy="69847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Rosenberg’s critical angle (continued)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5240" y="677807"/>
            <a:ext cx="7772400" cy="57912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Mix of resistance, evasion, cooptation in South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CR peaceful protest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white violence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turned 	non-southern opinion into pressure for change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March on Washington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1964 CR Act, Voting Rights Act 	(not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movement direct action key to change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Backlash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Courts rolled back civil rights laws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401" y="2211139"/>
            <a:ext cx="2112447" cy="158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84" y="2110898"/>
            <a:ext cx="2952061" cy="158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9" y="2021111"/>
            <a:ext cx="1952625" cy="174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58" y="2144733"/>
            <a:ext cx="2098730" cy="15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07" y="4952622"/>
            <a:ext cx="1640205" cy="196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6743"/>
            <a:ext cx="2292096" cy="176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67" y="5049406"/>
            <a:ext cx="1381506" cy="181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2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96200" cy="6400801"/>
          </a:xfrm>
        </p:spPr>
        <p:txBody>
          <a:bodyPr>
            <a:noAutofit/>
          </a:bodyPr>
          <a:lstStyle/>
          <a:p>
            <a:pPr algn="l"/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-76200" y="228600"/>
            <a:ext cx="7924800" cy="2286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457200"/>
            <a:ext cx="7772400" cy="62478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Civil rights struggles = classic “politics 	of rights” (legal mobilization)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A. Courts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did protect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white privilege, slavery,		Reconstruction “new” slavery, Jim Crow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B. But…liberal promise of equal rights contested  	illiberal law enforcing racial hierarchy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long history invoking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rights as resource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for aspirational struggle</a:t>
            </a:r>
          </a:p>
          <a:p>
            <a:pPr lvl="1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Slavery abolitionism movement</a:t>
            </a:r>
          </a:p>
          <a:p>
            <a:pPr lvl="1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First women’s rights movement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C.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Dred Scott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civil war, slavery abolished</a:t>
            </a:r>
            <a:b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      14</a:t>
            </a:r>
            <a:r>
              <a:rPr 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Amend.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equality in constitution</a:t>
            </a:r>
          </a:p>
          <a:p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Plessy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case contesting segregation 		      	     motivated early NAACP struggle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276600"/>
            <a:ext cx="1457325" cy="1671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568569"/>
            <a:ext cx="1295400" cy="1685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525" y="5267326"/>
            <a:ext cx="15144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525"/>
            <a:ext cx="7848600" cy="578167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1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WWII – new global context of civil rights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Black lawyers &amp; labor leaders appealed to 	world, UN in 1940s ↔ human rights claims</a:t>
            </a:r>
          </a:p>
          <a:p>
            <a:pPr algn="l"/>
            <a:r>
              <a:rPr lang="en-US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 v </a:t>
            </a:r>
            <a:r>
              <a:rPr lang="en-US" sz="4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↔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“indirect effects” on movement 	symbols, language, opportunity, hope, leverage </a:t>
            </a:r>
          </a:p>
          <a:p>
            <a:pPr algn="l"/>
            <a:r>
              <a:rPr lang="en-US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Litigation success catalyzed boycotts,			 marches, protests, lobbying, inter/national    	attention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↔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for the “rights” movement </a:t>
            </a:r>
          </a:p>
          <a:p>
            <a:pPr algn="l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310235"/>
            <a:ext cx="2905125" cy="234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" name="Picture 1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51BE9EFED52342029D7AB85EB0ED0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550" y="4273563"/>
            <a:ext cx="3231737" cy="2420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4724400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5504"/>
            <a:ext cx="7848600" cy="640079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southern resistance, violence  ↔		    increased support outside South for change</a:t>
            </a:r>
          </a:p>
          <a:p>
            <a:pPr algn="l"/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I. </a:t>
            </a:r>
            <a:r>
              <a:rPr lang="en-US" sz="1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1964 Civil Rights Act in “private” 		    economic realm, 1965 Voting Rights Act</a:t>
            </a:r>
          </a:p>
          <a:p>
            <a:pPr algn="l"/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J. Court </a:t>
            </a:r>
            <a:r>
              <a:rPr lang="en-US" sz="1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followed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conservative backlash in 	        	   society and politics (sign that rights changes 	   mattered)	</a:t>
            </a:r>
          </a:p>
          <a:p>
            <a:pPr algn="l"/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K. Legal mobilization and counter mobilization 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long historical process of rights claiming </a:t>
            </a:r>
            <a:r>
              <a:rPr lang="en-US" sz="1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	  &amp; beyond courts 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(courts often illiberal)</a:t>
            </a:r>
          </a:p>
          <a:p>
            <a:pPr algn="l"/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 short: Law protects privilege, but legal 	rights mobilization by movement actors in  	out of court produced egalitarian change.</a:t>
            </a:r>
          </a:p>
          <a:p>
            <a:pPr algn="l"/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Treating courts as separate, top-down 	causal force is highly misleading about 	complex, interactive rights politics.</a:t>
            </a:r>
            <a:r>
              <a:rPr lang="en-US" sz="8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2050" name="Picture 1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5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6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7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9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0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1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2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3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4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5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6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7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8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19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0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1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3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5504"/>
            <a:ext cx="7848600" cy="640079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Legacy of Civil Rights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(Meyer &amp;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Boutcher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Take legal rights “symbols” seriously – </a:t>
            </a:r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claims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signal, inspire, influence, leverage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Rights are “resources” for political actors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Civil rights movement ended Jim Crow, also 			provided  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other 			subsequent rights struggles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No guarantee of “success”…but aspirational 			struggle mobilizes energies for change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Movements and law are mutually constitutive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Power of rights claiming 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contingent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context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(Are M&amp;B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court/litigation centered?)</a:t>
            </a:r>
          </a:p>
        </p:txBody>
      </p:sp>
      <p:pic>
        <p:nvPicPr>
          <p:cNvPr id="2050" name="Picture 1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5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6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7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9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0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1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2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3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4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5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6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7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8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19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0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1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3" descr="51BE9EFED52342029D7AB85EB0ED0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37123"/>
            <a:ext cx="7772400" cy="762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: Equitable Pay for Women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986" y="775063"/>
            <a:ext cx="7467600" cy="6096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1960s: Women earned 59 cents to $1.00 for men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Why? Unequal pay for same work; fewer hours      	worked; segregated job markets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Lawsuits under 1964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CRAct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challenged discriminatory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intent and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hiring, promotion, wages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1970s lawsuits challenging pay disparities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women 	organized in unions &amp; women’s rights movement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Lobbying, protest, bargaining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 to 77cents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Pay equity litigation killed by courts in late 1980s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2009 Lilly Ledbetter Fair Pay Act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2011 Walmart class action case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Litigation w/o politics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ailed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http://www.youtube.com/watch?v=qMP8ADExpig&amp;feature=related</a:t>
            </a:r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44" y="4307776"/>
            <a:ext cx="1671638" cy="247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1655445" cy="124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99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58795</TotalTime>
  <Words>1275</Words>
  <Application>Microsoft Macintosh PowerPoint</Application>
  <PresentationFormat>On-screen Show (4:3)</PresentationFormat>
  <Paragraphs>111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     </vt:lpstr>
      <vt:lpstr>The U.S. Civil Rights Movement:  3 Paradigms of Analysis </vt:lpstr>
      <vt:lpstr> 2. Rosenberg’s “Critical Realism” exposes     myth of progressive legal change    </vt:lpstr>
      <vt:lpstr>Rosenberg’s critical angle (continued)</vt:lpstr>
      <vt:lpstr>       </vt:lpstr>
      <vt:lpstr>PowerPoint Presentation</vt:lpstr>
      <vt:lpstr>PowerPoint Presentation</vt:lpstr>
      <vt:lpstr>PowerPoint Presentation</vt:lpstr>
      <vt:lpstr>Example : Equitable Pay for Women </vt:lpstr>
      <vt:lpstr>Same Sex Marriage Rights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Scheingold, Politics of Rights (#2)</dc:title>
  <dc:creator>Michael McCann</dc:creator>
  <cp:lastModifiedBy>Michael McCann</cp:lastModifiedBy>
  <cp:revision>215</cp:revision>
  <dcterms:created xsi:type="dcterms:W3CDTF">2014-04-06T23:40:37Z</dcterms:created>
  <dcterms:modified xsi:type="dcterms:W3CDTF">2022-04-06T16:49:05Z</dcterms:modified>
</cp:coreProperties>
</file>