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5"/>
  </p:notesMasterIdLst>
  <p:sldIdLst>
    <p:sldId id="289" r:id="rId2"/>
    <p:sldId id="285" r:id="rId3"/>
    <p:sldId id="287" r:id="rId4"/>
    <p:sldId id="276" r:id="rId5"/>
    <p:sldId id="277" r:id="rId6"/>
    <p:sldId id="278" r:id="rId7"/>
    <p:sldId id="279" r:id="rId8"/>
    <p:sldId id="281" r:id="rId9"/>
    <p:sldId id="280" r:id="rId10"/>
    <p:sldId id="288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719"/>
  </p:normalViewPr>
  <p:slideViewPr>
    <p:cSldViewPr snapToGrid="0" snapToObjects="1">
      <p:cViewPr varScale="1">
        <p:scale>
          <a:sx n="111" d="100"/>
          <a:sy n="111" d="100"/>
        </p:scale>
        <p:origin x="1656" y="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DC416-9A88-4870-94E6-D7D2EE3E4EF6}" type="datetimeFigureOut">
              <a:rPr lang="en-US" smtClean="0"/>
              <a:t>4/9/22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16AA6-C5ED-40D2-96F6-DE8D6D8BA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5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Francis interrogates changing movement</a:t>
            </a:r>
            <a:r>
              <a:rPr lang="en-US" baseline="0" dirty="0"/>
              <a:t> agenda and goals resulting from coalition changes, funding pressures.  Rosenberg takes for granted that what courts rule is “real” movement aim…..very problematic.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16AA6-C5ED-40D2-96F6-DE8D6D8BA8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8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5570-2204-AF4D-99D6-D4143A86EEB3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B9FE-4C09-5A46-8266-F442A74DD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5570-2204-AF4D-99D6-D4143A86EEB3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B9FE-4C09-5A46-8266-F442A74DD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5570-2204-AF4D-99D6-D4143A86EEB3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B9FE-4C09-5A46-8266-F442A74DD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5570-2204-AF4D-99D6-D4143A86EEB3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B9FE-4C09-5A46-8266-F442A74DD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5570-2204-AF4D-99D6-D4143A86EEB3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B9FE-4C09-5A46-8266-F442A74DD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5570-2204-AF4D-99D6-D4143A86EEB3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B9FE-4C09-5A46-8266-F442A74DD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5570-2204-AF4D-99D6-D4143A86EEB3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B9FE-4C09-5A46-8266-F442A74DD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5570-2204-AF4D-99D6-D4143A86EEB3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B9FE-4C09-5A46-8266-F442A74DD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5570-2204-AF4D-99D6-D4143A86EEB3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B9FE-4C09-5A46-8266-F442A74DD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5570-2204-AF4D-99D6-D4143A86EEB3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B9FE-4C09-5A46-8266-F442A74DD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5570-2204-AF4D-99D6-D4143A86EEB3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B9FE-4C09-5A46-8266-F442A74DD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65570-2204-AF4D-99D6-D4143A86EEB3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4B9FE-4C09-5A46-8266-F442A74DD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126585"/>
            <a:ext cx="7851648" cy="5774935"/>
          </a:xfrm>
        </p:spPr>
        <p:txBody>
          <a:bodyPr>
            <a:normAutofit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399" y="157566"/>
            <a:ext cx="8400876" cy="68833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#5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Civil Rights Movement: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 Lessons about Rights Politics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Three approaches analyzing law, movements, &amp; change              	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a) Romantic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rights and how litigation 				advances equal rights….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b)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Judicial impact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courts weak, movements matter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	Rosenberg: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courts isolated as causal agents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c)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mobilization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focuses on rights based 				activism by movements in society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courts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Litigation’s “radiating effects,” symbolic 						power in political process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126585"/>
            <a:ext cx="7851648" cy="5774935"/>
          </a:xfrm>
        </p:spPr>
        <p:txBody>
          <a:bodyPr>
            <a:normAutofit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400" y="157566"/>
            <a:ext cx="8157376" cy="6608994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Lawyers as “tail-wagging” </a:t>
            </a: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movement</a:t>
            </a:r>
            <a:endParaRPr lang="en-US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333333"/>
                </a:solidFill>
                <a:latin typeface="Verdana" panose="020B0604030504040204" pitchFamily="34" charset="0"/>
              </a:rPr>
              <a:t>                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rgbClr val="333333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			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Whenever you got trouble,  </a:t>
            </a:r>
          </a:p>
          <a:p>
            <a:pPr lvl="0" algn="l">
              <a:spcBef>
                <a:spcPts val="0"/>
              </a:spcBef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the best thing to do is to get a lawyer. </a:t>
            </a:r>
          </a:p>
          <a:p>
            <a:pPr lvl="0" algn="l">
              <a:spcBef>
                <a:spcPts val="0"/>
              </a:spcBef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Then you got more trouble…. </a:t>
            </a:r>
          </a:p>
          <a:p>
            <a:pPr lvl="0" algn="l">
              <a:spcBef>
                <a:spcPts val="0"/>
              </a:spcBef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	but at least you got a lawyer.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Chico Marx,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Circus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32" y="3429000"/>
            <a:ext cx="3851536" cy="3090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C5B174-C226-FD41-BED1-05939723F6F4}"/>
              </a:ext>
            </a:extLst>
          </p:cNvPr>
          <p:cNvSpPr txBox="1"/>
          <p:nvPr/>
        </p:nvSpPr>
        <p:spPr>
          <a:xfrm>
            <a:off x="7720314" y="428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126585"/>
            <a:ext cx="8291668" cy="6731415"/>
          </a:xfrm>
        </p:spPr>
        <p:txBody>
          <a:bodyPr>
            <a:normAutofit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399" y="157566"/>
            <a:ext cx="8460971" cy="6608994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f) Local lawyers </a:t>
            </a:r>
            <a:r>
              <a:rPr lang="en-US" sz="3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contribute – “little 			battles”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test-case litigation</a:t>
            </a:r>
          </a:p>
          <a:p>
            <a:pPr marL="514350" indent="-514350" algn="l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Embedded legal activity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Legal defense of movement infrastructure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Ex: criminal defense of protestors; fought 				state harassment; free speech protections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ii. Coordinated lawyers &amp; activists (finance)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iii. Responded to constituent needs (legal aid)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Andrews &amp;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Jowers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study of Mississippi 1960s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50+% criminal litigation; 10+% protest and 				10% workplace discrimination/harassment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Most of 1700 cases by local lawyers (not NAACP)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2" y="2035313"/>
            <a:ext cx="1426588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126585"/>
            <a:ext cx="8541050" cy="5774935"/>
          </a:xfrm>
        </p:spPr>
        <p:txBody>
          <a:bodyPr>
            <a:normAutofit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400" y="157566"/>
            <a:ext cx="8402782" cy="660899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White counter-mobilization, backlash</a:t>
            </a:r>
          </a:p>
          <a:p>
            <a:pPr algn="l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Rosenberg – litigation generates backlash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counter-mobilization to any advances: 			law cuts “multiple ways”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Southern white resistance, protest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Governors, politicians refused to comply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National political backlash	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Criminalization of protest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Mass incarceration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Anti-affirmative action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Resistance to reparations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Does this suggest weakness of legal action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682" y="4530787"/>
            <a:ext cx="2095500" cy="1314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6" y="4071375"/>
            <a:ext cx="2053590" cy="1428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682" y="2969555"/>
            <a:ext cx="2095500" cy="150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6" y="1570575"/>
            <a:ext cx="1377696" cy="20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126585"/>
            <a:ext cx="7851648" cy="6390593"/>
          </a:xfrm>
        </p:spPr>
        <p:txBody>
          <a:bodyPr>
            <a:normAutofit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400" y="157566"/>
            <a:ext cx="8157376" cy="6608994"/>
          </a:xfrm>
        </p:spPr>
        <p:txBody>
          <a:bodyPr>
            <a:normAutofit/>
          </a:bodyPr>
          <a:lstStyle/>
          <a:p>
            <a:pPr algn="l"/>
            <a:r>
              <a:rPr lang="en-US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Overall, struggles to renegotiate legal 						community, especially in egalitarian 					directions, are difficult</a:t>
            </a:r>
            <a:r>
              <a:rPr lang="en-US" sz="3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14350" indent="-514350" algn="l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Litigation and lawyers limited in effect, can divert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But what are alternatives? Legal claims and 	tactics 	hot-wire and support social movements in 	variable ways/degrees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14350" indent="-514350" algn="l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an activist, a lawyer, and a</a:t>
            </a:r>
          </a:p>
          <a:p>
            <a:pPr marL="514350" indent="-514350" algn="l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storyteller, you can change the world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Vince Warren (CCR)</a:t>
            </a:r>
          </a:p>
          <a:p>
            <a:pPr marL="514350" indent="-514350"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you need much more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favorable context, receptive courts, money, powerful allies, creative &amp; experienced leaders, a fair amount of luck….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18" y="3219162"/>
            <a:ext cx="1828900" cy="20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Impact of Judicial Impact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idx="1"/>
          </p:nvPr>
        </p:nvSpPr>
        <p:spPr>
          <a:xfrm>
            <a:off x="592667" y="1346200"/>
            <a:ext cx="8229600" cy="6024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Social Movement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Court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         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Plaintiffs			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       Media 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Govt.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Wrong Doers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(Defendants) 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27882" y="2420709"/>
            <a:ext cx="1871134" cy="3150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71552">
            <a:off x="5018618" y="2636529"/>
            <a:ext cx="212039" cy="1978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9581">
            <a:off x="2165535" y="2245325"/>
            <a:ext cx="376075" cy="29805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30088">
            <a:off x="3102675" y="2444034"/>
            <a:ext cx="646728" cy="9347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1040">
            <a:off x="2828016" y="1062920"/>
            <a:ext cx="2677753" cy="50597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2539">
            <a:off x="6049677" y="1685328"/>
            <a:ext cx="2445841" cy="46215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138" y="1837268"/>
            <a:ext cx="1439063" cy="27191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01890">
            <a:off x="5297728" y="4534948"/>
            <a:ext cx="1128099" cy="139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126585"/>
            <a:ext cx="7851648" cy="6473720"/>
          </a:xfrm>
        </p:spPr>
        <p:txBody>
          <a:bodyPr>
            <a:normAutofit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24705" y="158292"/>
            <a:ext cx="8597562" cy="725634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Radiating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of Legal Mobilization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								  Court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algn="l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Legal Mobilization  Media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      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  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3</a:t>
            </a:r>
            <a:r>
              <a:rPr lang="en-US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Allies					       Movement			  			 	  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Iliberal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Opponents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Action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9599">
            <a:off x="7076455" y="1134566"/>
            <a:ext cx="243861" cy="50908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689" y="3715028"/>
            <a:ext cx="243861" cy="19691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36186">
            <a:off x="5736237" y="1247005"/>
            <a:ext cx="243861" cy="35767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2236">
            <a:off x="4442526" y="1195661"/>
            <a:ext cx="243861" cy="4027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28155" flipH="1">
            <a:off x="6898429" y="910755"/>
            <a:ext cx="248971" cy="26822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178" y="1280382"/>
            <a:ext cx="243861" cy="19691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247" y="3599223"/>
            <a:ext cx="243861" cy="19691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016" y="1145741"/>
            <a:ext cx="243861" cy="19691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3870">
            <a:off x="7000291" y="3400276"/>
            <a:ext cx="243861" cy="2843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47446">
            <a:off x="4556324" y="942171"/>
            <a:ext cx="243861" cy="19691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18004">
            <a:off x="6445943" y="801683"/>
            <a:ext cx="243861" cy="2617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55119">
            <a:off x="6569435" y="3349605"/>
            <a:ext cx="243861" cy="3114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7732">
            <a:off x="6394698" y="3506186"/>
            <a:ext cx="1468455" cy="2314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16690">
            <a:off x="7289503" y="3242953"/>
            <a:ext cx="243861" cy="25117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00430">
            <a:off x="5727925" y="2130458"/>
            <a:ext cx="243861" cy="3776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75024">
            <a:off x="4383362" y="878642"/>
            <a:ext cx="243861" cy="19691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23528">
            <a:off x="5488353" y="2327760"/>
            <a:ext cx="238386" cy="37887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24206">
            <a:off x="4414732" y="1053341"/>
            <a:ext cx="243861" cy="38467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6034" flipV="1">
            <a:off x="3864784" y="2492823"/>
            <a:ext cx="3651821" cy="7167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80192">
            <a:off x="7112022" y="3224538"/>
            <a:ext cx="253167" cy="3989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306" y="3439252"/>
            <a:ext cx="243861" cy="19691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26449">
            <a:off x="3726122" y="2646380"/>
            <a:ext cx="2489114" cy="35366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603033">
            <a:off x="3948806" y="4072784"/>
            <a:ext cx="2906070" cy="35039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5872187">
            <a:off x="7138726" y="3403963"/>
            <a:ext cx="2173610" cy="22026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1339" y="5857123"/>
            <a:ext cx="375452" cy="3979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638293">
            <a:off x="6566947" y="6031878"/>
            <a:ext cx="404785" cy="4290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3007" y="3230863"/>
            <a:ext cx="377985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4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126585"/>
            <a:ext cx="7851648" cy="5774935"/>
          </a:xfrm>
        </p:spPr>
        <p:txBody>
          <a:bodyPr>
            <a:normAutofit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399" y="157566"/>
            <a:ext cx="8400876" cy="6883314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9144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rhetoric and rules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society are something a great deal more than sham…They may disguise the true realities of power, but,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they may curb that power and check its intrusions.  And it is often from within that rhetoric that a radical critique of the practice of the society is developed.</a:t>
            </a:r>
          </a:p>
          <a:p>
            <a:pPr lvl="0" algn="l" defTabSz="9144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E. P. Thompson,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Whigs &amp; Hunters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(1975)</a:t>
            </a: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6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6585"/>
            <a:ext cx="8224990" cy="5774935"/>
          </a:xfrm>
        </p:spPr>
        <p:txBody>
          <a:bodyPr>
            <a:normAutofit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400" y="157566"/>
            <a:ext cx="8157376" cy="6376238"/>
          </a:xfrm>
        </p:spPr>
        <p:txBody>
          <a:bodyPr>
            <a:normAutofit fontScale="85000" lnSpcReduction="10000"/>
          </a:bodyPr>
          <a:lstStyle/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arenR"/>
            </a:pP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complexities of civil rights legal tactics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14350" indent="-514350"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Contingent contextual forces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 greatly</a:t>
            </a:r>
          </a:p>
          <a:p>
            <a:pPr marL="514350" indent="-514350"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Bell: historically, interests of whites in South 			served by segregation and hierarchy 			</a:t>
            </a:r>
          </a:p>
          <a:p>
            <a:pPr marL="514350" indent="-514350"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Three social forces led to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“racial interest</a:t>
            </a:r>
          </a:p>
          <a:p>
            <a:pPr marL="514350" indent="-514350" algn="l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convergence”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(p. 523) after WWII</a:t>
            </a:r>
          </a:p>
          <a:p>
            <a:pPr marL="514350" indent="-514350"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Cold War symbolism </a:t>
            </a:r>
          </a:p>
          <a:p>
            <a:pPr marL="514350" indent="-514350"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ii. Returning WWII Black soldiers</a:t>
            </a:r>
          </a:p>
          <a:p>
            <a:pPr marL="514350" indent="-514350"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iii. Economic advantages for South</a:t>
            </a:r>
          </a:p>
          <a:p>
            <a:pPr marL="514350" indent="-514350"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The ‘opportunity structure” changed</a:t>
            </a:r>
            <a:b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514350" indent="-514350"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As white/black interest convergence declined 			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	retrenchment in civil rights “tolerance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5" y="2780540"/>
            <a:ext cx="1696212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99" y="3297483"/>
            <a:ext cx="1345223" cy="204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7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126585"/>
            <a:ext cx="7851648" cy="5774935"/>
          </a:xfrm>
        </p:spPr>
        <p:txBody>
          <a:bodyPr>
            <a:normAutofit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399" y="157566"/>
            <a:ext cx="8373533" cy="660899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Appeals to law/courts narrowed the</a:t>
            </a:r>
          </a:p>
          <a:p>
            <a:pPr algn="l"/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rights agenda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14350" indent="-514350" algn="l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Early NAACP focused on two issues: 						white/state </a:t>
            </a:r>
            <a:r>
              <a:rPr lang="en-US" sz="3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black </a:t>
            </a:r>
            <a:r>
              <a:rPr lang="en-US" sz="3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access</a:t>
            </a:r>
          </a:p>
          <a:p>
            <a:pPr marL="514350" indent="-514350" algn="l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Shift in 1930s to focus on </a:t>
            </a:r>
            <a:r>
              <a:rPr lang="en-US" sz="3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desegregation</a:t>
            </a:r>
          </a:p>
          <a:p>
            <a:pPr marL="514350" indent="-514350" algn="l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Litigation against white violence achieved little</a:t>
            </a:r>
          </a:p>
          <a:p>
            <a:pPr marL="514350" indent="-514350" algn="l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Red Scare deterred black socialists</a:t>
            </a:r>
          </a:p>
          <a:p>
            <a:pPr marL="514350" indent="-514350" algn="l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Goal to overturn “separate as equal” in 					state action/policy was elevated</a:t>
            </a:r>
          </a:p>
          <a:p>
            <a:pPr marL="514350" indent="-514350" algn="l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Courts held out opportunities/response on 				</a:t>
            </a:r>
            <a:r>
              <a:rPr lang="en-US" sz="3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while backtracked on economic				access in 1940s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incentives changed</a:t>
            </a:r>
          </a:p>
          <a:p>
            <a:pPr marL="514350" indent="-514350" algn="l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	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Goluboff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“lost (economic) promise” 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of  				civil rights</a:t>
            </a:r>
          </a:p>
          <a:p>
            <a:pPr marL="514350" indent="-514350" algn="l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Courts </a:t>
            </a:r>
            <a:r>
              <a:rPr lang="en-US" sz="3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pulled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NAACP toward desegregation</a:t>
            </a:r>
          </a:p>
          <a:p>
            <a:pPr marL="514350" indent="-514350"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514350" indent="-514350"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4609887"/>
            <a:ext cx="1438656" cy="20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126585"/>
            <a:ext cx="7851648" cy="5774935"/>
          </a:xfrm>
        </p:spPr>
        <p:txBody>
          <a:bodyPr>
            <a:normAutofit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400" y="157566"/>
            <a:ext cx="8157376" cy="6608994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Reliance of lawyers on white liberal 					charitable funding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narrowed agenda</a:t>
            </a:r>
          </a:p>
          <a:p>
            <a:pPr marL="514350" lvl="0" indent="-514350" algn="l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Lawyer groups for minority populations need 				outside funding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vulnerable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“capture”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Early NAACP focus on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shifted due to			dependence on Garland Fund (Frances article)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White funders pushed for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desegregation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agenda			Garland Fund also moderated ACLU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Pushed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“consumer” focus over 							“producer” issues (jobs, income, loans)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Specter of “socialism” in Red Scare era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focus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opportunities in capitalism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9" y="4199953"/>
            <a:ext cx="1707642" cy="25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126585"/>
            <a:ext cx="7851648" cy="5774935"/>
          </a:xfrm>
        </p:spPr>
        <p:txBody>
          <a:bodyPr>
            <a:normAutofit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400" y="157566"/>
            <a:ext cx="8157376" cy="6608994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Galanter: the “haves” come out ahead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 groups prevail in litigation and  					politics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Have more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movements and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their lawyers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“Repeat players”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to change rules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Activist rights lawyers often start out as 					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“one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shotters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 by RP rules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Rights lawyers often become RPs, but 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still lack resources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NAACP no match for big business and 					conservative groups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4572000"/>
            <a:ext cx="146304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126585"/>
            <a:ext cx="7851648" cy="5774935"/>
          </a:xfrm>
        </p:spPr>
        <p:txBody>
          <a:bodyPr>
            <a:normAutofit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400" y="157566"/>
            <a:ext cx="8157376" cy="6608994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The “tail-wagging” of lawyers – formal 				fairness 	and professional stature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14350" indent="-514350" algn="l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lawyers faced dilemma – to prove they 			could compete w/ white lawyers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Anti-violence cases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won due process, but did 		little to stop violence 		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Lawyers needed “bigger fish to fry”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Victories that produced tangible results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Lawyers dominated NAACP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agenda by 1930s 		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Union workers &amp; Left were marginalized</a:t>
            </a:r>
          </a:p>
          <a:p>
            <a:pPr marL="514350" indent="-514350"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Scheingold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legal education &amp; profession</a:t>
            </a:r>
          </a:p>
          <a:p>
            <a:pPr marL="514350" indent="-514350"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	privileged litigation &amp; diverted lawyers from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from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bottom–up “politics” of rights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722781"/>
            <a:ext cx="1335215" cy="20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57067</TotalTime>
  <Words>1449</Words>
  <Application>Microsoft Macintosh PowerPoint</Application>
  <PresentationFormat>On-screen Show (4:3)</PresentationFormat>
  <Paragraphs>131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Office Theme</vt:lpstr>
      <vt:lpstr> </vt:lpstr>
      <vt:lpstr>Linear Impact of Judicial Impact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PolS/LSJ 363 Professor Michael McCann Gowen 47    M 12-1   W 10:30-12 mwmccann@uw.edu</dc:title>
  <dc:creator>Michael McCann</dc:creator>
  <cp:lastModifiedBy>Michael McCann</cp:lastModifiedBy>
  <cp:revision>239</cp:revision>
  <dcterms:created xsi:type="dcterms:W3CDTF">2014-07-25T15:54:56Z</dcterms:created>
  <dcterms:modified xsi:type="dcterms:W3CDTF">2022-04-11T17:07:14Z</dcterms:modified>
</cp:coreProperties>
</file>