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18"/>
  </p:notesMasterIdLst>
  <p:sldIdLst>
    <p:sldId id="285" r:id="rId2"/>
    <p:sldId id="301" r:id="rId3"/>
    <p:sldId id="286" r:id="rId4"/>
    <p:sldId id="294" r:id="rId5"/>
    <p:sldId id="290" r:id="rId6"/>
    <p:sldId id="295" r:id="rId7"/>
    <p:sldId id="296" r:id="rId8"/>
    <p:sldId id="297" r:id="rId9"/>
    <p:sldId id="298" r:id="rId10"/>
    <p:sldId id="287" r:id="rId11"/>
    <p:sldId id="288" r:id="rId12"/>
    <p:sldId id="293" r:id="rId13"/>
    <p:sldId id="300" r:id="rId14"/>
    <p:sldId id="291" r:id="rId15"/>
    <p:sldId id="292" r:id="rId16"/>
    <p:sldId id="299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4762"/>
  </p:normalViewPr>
  <p:slideViewPr>
    <p:cSldViewPr snapToGrid="0" snapToObjects="1">
      <p:cViewPr varScale="1">
        <p:scale>
          <a:sx n="108" d="100"/>
          <a:sy n="108" d="100"/>
        </p:scale>
        <p:origin x="103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E677F3-52E1-4A02-AB62-4C426826238B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5BC4DD-E99B-44F0-9D01-51DE9C33C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7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Ven</a:t>
            </a:r>
            <a:r>
              <a:rPr lang="en-US" dirty="0"/>
              <a:t> cut </a:t>
            </a:r>
            <a:r>
              <a:rPr lang="en-US" dirty="0" err="1"/>
              <a:t>aish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0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Ven</a:t>
            </a:r>
            <a:r>
              <a:rPr lang="en-US" dirty="0"/>
              <a:t> cut </a:t>
            </a:r>
            <a:r>
              <a:rPr lang="en-US" dirty="0" err="1"/>
              <a:t>aish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Criminalized.</a:t>
            </a:r>
            <a:r>
              <a:rPr lang="en-US" baseline="0" dirty="0"/>
              <a:t>  Depression and wars actually helped them in some aggregative ways.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</a:t>
            </a:r>
            <a:r>
              <a:rPr lang="en-US" baseline="0" dirty="0"/>
              <a:t> labors.  Bracero: “one who works using arms.” 350,000 per year.  United Packinghouse Workers Assoc.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9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Puente movement.  Puente=bridge.  Walls</a:t>
            </a:r>
            <a:r>
              <a:rPr lang="en-US" baseline="0" dirty="0"/>
              <a:t> vs bridges.  Derivative rights are more privileges than strong rights.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7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Law is contested terrain.  Law creates community of rights bearing citizens, but also is resource for contesting</a:t>
            </a:r>
            <a:r>
              <a:rPr lang="en-US" baseline="0" dirty="0"/>
              <a:t> who gets what, when, where, and how.  Including excluding many, marginalizing others.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4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Law is contested terrain.  Law creates community of rights bearing citizens, but also is resource for contesting</a:t>
            </a:r>
            <a:r>
              <a:rPr lang="en-US" baseline="0" dirty="0"/>
              <a:t> who gets what, when, where, and how.  Including excluding many, marginalizing others.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BC4DD-E99B-44F0-9D01-51DE9C33C1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4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5570-2204-AF4D-99D6-D4143A86EEB3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4B9FE-4C09-5A46-8266-F442A74D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9495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#6</a:t>
            </a:r>
          </a:p>
        </p:txBody>
      </p:sp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200" y="559293"/>
            <a:ext cx="8229600" cy="607426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Overall, struggles to renegotiate legal community, especially in egalitarian directions, are difficult</a:t>
            </a:r>
            <a:r>
              <a:rPr lang="en-US" sz="3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14350" lvl="0" indent="-514350">
              <a:buNone/>
            </a:pP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Litigation and lawyers limited in effect, can divert</a:t>
            </a:r>
          </a:p>
          <a:p>
            <a:pPr marL="514350" lvl="0" indent="-514350"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But what are alternatives? Legal claims and 	tactics 	hot-wire and support social movements in 	variable ways &amp; degrees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14350" lvl="0" indent="-514350">
              <a:buNone/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have an activist, a lawyer, and a</a:t>
            </a:r>
          </a:p>
          <a:p>
            <a:pPr marL="514350" lvl="0" indent="-514350">
              <a:buNone/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storyteller, you can change the world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Vince Warren (CCR)</a:t>
            </a:r>
          </a:p>
          <a:p>
            <a:pPr marL="514350" lvl="0" indent="-514350"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you need much more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favorable context, receptive courts, money, organization, powerful allies, creative &amp; experienced leaders, a fair amount of luck….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514350">
              <a:buAutoNum type="arabicParenR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4901C-DBA8-4120-B002-C29EC36E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65" y="2851447"/>
            <a:ext cx="1828959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374073"/>
            <a:ext cx="8495607" cy="6259483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7)  Trump’s “Muslim Travel Ban”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Jan. 27, 2017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Pres Trump issued travel ban for 				travelers from seven Muslim-majority nations</a:t>
            </a:r>
          </a:p>
          <a:p>
            <a:pPr marL="400050" lvl="1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Jan. 28, 2017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Protests erupted in airports around 				the nation and beyond</a:t>
            </a:r>
          </a:p>
          <a:p>
            <a:pPr marL="400050" lvl="1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Jan. 30, 2017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WA State Att. General Bob Ferguson 			filed federal lawsuit</a:t>
            </a:r>
          </a:p>
          <a:p>
            <a:pPr marL="400050" lvl="1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“This is un-American…, wrong, and will not stand.”</a:t>
            </a:r>
          </a:p>
          <a:p>
            <a:pPr marL="400050" lvl="1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Feb. 3, 2017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US District Judge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Robart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ruled for 				WA State &amp; ordered halt to enforcement of ban</a:t>
            </a: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" y="4848177"/>
            <a:ext cx="3230672" cy="1567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12" y="5263698"/>
            <a:ext cx="2831228" cy="1415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814" y="4827266"/>
            <a:ext cx="2420992" cy="15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324196"/>
            <a:ext cx="8495607" cy="6533804"/>
          </a:xfrm>
        </p:spPr>
        <p:txBody>
          <a:bodyPr>
            <a:normAutofit lnSpcReduction="10000"/>
          </a:bodyPr>
          <a:lstStyle/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Litigation generated great publicity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airport protests, public support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Press conferences, media coverage followed…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Att. Gen. drew all attention, amplified his voice – 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immigrants &amp; activists largely ignored, 	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Lawsuit severed from long history of ongoing 				activism by airport workers that 				shaped the struggle, &amp; the judge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6" y="2974811"/>
            <a:ext cx="2579563" cy="3386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470" y="3807353"/>
            <a:ext cx="3810330" cy="2554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202" y="3742423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324196"/>
            <a:ext cx="8495607" cy="6533804"/>
          </a:xfrm>
        </p:spPr>
        <p:txBody>
          <a:bodyPr>
            <a:normAutofit/>
          </a:bodyPr>
          <a:lstStyle/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President Trump revised ban  upheld by Court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Classic case of rights litigation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broad 			political mobilization</a:t>
            </a:r>
          </a:p>
          <a:p>
            <a:pPr marL="800100" lvl="2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Oppositional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Lawyers/litigation alone limited in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107" y="3851497"/>
            <a:ext cx="4755145" cy="2638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5" y="2292605"/>
            <a:ext cx="38290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324196"/>
            <a:ext cx="8495607" cy="6533804"/>
          </a:xfrm>
        </p:spPr>
        <p:txBody>
          <a:bodyPr>
            <a:normAutofit lnSpcReduction="10000"/>
          </a:bodyPr>
          <a:lstStyle/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Opportunity Structures, Interest Convergence….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Official talk of immigrants and rights matters: Obama 	vs Trump vs Biden (?)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does present pandemic affect context?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Previous crises (depression, war) often gave 				leverage to working class immigrants, 			opportunities for egalitarian change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Virus  scarcity of low wage workers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But crisis and long-term demographic shifts 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feed white resentment, fear of “replacement”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Immigrant low wage labor still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needed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but not 			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wanted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insecure rights status</a:t>
            </a: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lvl="1" indent="0" defTabSz="914400">
              <a:lnSpc>
                <a:spcPct val="90000"/>
              </a:lnSpc>
              <a:spcBef>
                <a:spcPts val="500"/>
              </a:spcBef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2703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590204"/>
            <a:ext cx="8495607" cy="604335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	Fewer Working Adults, 2007-2017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-10       0      +10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98" y="1677609"/>
            <a:ext cx="6279424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590204"/>
            <a:ext cx="8495607" cy="604335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71" y="1111139"/>
            <a:ext cx="5836158" cy="50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590204"/>
            <a:ext cx="8495607" cy="604335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13" y="804783"/>
            <a:ext cx="5562600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576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legal mobilization win civil rights 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undocumented immigrants? </a:t>
            </a:r>
            <a:endParaRPr lang="en-US" sz="3200" b="1" dirty="0"/>
          </a:p>
        </p:txBody>
      </p:sp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200" y="1426118"/>
            <a:ext cx="8229600" cy="5228704"/>
          </a:xfrm>
        </p:spPr>
        <p:txBody>
          <a:bodyPr>
            <a:normAutofit fontScale="85000" lnSpcReduction="10000"/>
          </a:bodyPr>
          <a:lstStyle/>
          <a:p>
            <a:pPr marL="914400" lvl="1" indent="-514350">
              <a:buAutoNum type="arabicParenR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Meyer and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Boutcher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symbolic</a:t>
            </a:r>
          </a:p>
          <a:p>
            <a:pPr marL="800100" lvl="2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  inspiration and model for other rights struggles</a:t>
            </a:r>
          </a:p>
          <a:p>
            <a:pPr marL="800100" lvl="2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0" lvl="2" indent="-514350">
              <a:spcBef>
                <a:spcPts val="0"/>
              </a:spcBef>
              <a:buAutoNum type="arabicParenR" startAt="2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Undocumented immigrants are hard case</a:t>
            </a:r>
          </a:p>
          <a:p>
            <a:pPr marL="1371600" lvl="3" indent="-514350">
              <a:spcBef>
                <a:spcPts val="0"/>
              </a:spcBef>
              <a:buAutoNum type="alphaLcParenR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 is land of immigrants. Govt’ subsidized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white, Northern European immigration</a:t>
            </a:r>
          </a:p>
          <a:p>
            <a:pPr marL="1371600" lvl="3" indent="-514350">
              <a:spcBef>
                <a:spcPts val="0"/>
              </a:spcBef>
              <a:buAutoNum type="alphaLcParenR" startAt="2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Africans imported for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rightsless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slave labor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granted</a:t>
            </a:r>
          </a:p>
          <a:p>
            <a:pPr marL="1771650" lvl="5" indent="0">
              <a:spcBef>
                <a:spcPts val="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citizenship, then formal rights, but….many still second class citizens w/ limited rights today</a:t>
            </a:r>
          </a:p>
          <a:p>
            <a:pPr marL="0" lvl="5" indent="0">
              <a:spcBef>
                <a:spcPts val="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c) Non-white migrant “aliens” (3 waves of Asians, 				     		Hispanics) granted equal protection &amp; due 						process since 1880s, but limited resources/status</a:t>
            </a:r>
          </a:p>
          <a:p>
            <a:pPr marL="0" lvl="5" indent="0">
              <a:spcBef>
                <a:spcPts val="0"/>
              </a:spcBef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d.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Immigrants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needed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low wage work, but 							not welcome as rightful community members</a:t>
            </a:r>
          </a:p>
          <a:p>
            <a:pPr marL="0" lvl="5" indent="0">
              <a:spcBef>
                <a:spcPts val="0"/>
              </a:spcBef>
              <a:buNone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e.  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Venkatesh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can non-citizens mobilize rights?</a:t>
            </a:r>
          </a:p>
        </p:txBody>
      </p:sp>
    </p:spTree>
    <p:extLst>
      <p:ext uri="{BB962C8B-B14F-4D97-AF65-F5344CB8AC3E}">
        <p14:creationId xmlns:p14="http://schemas.microsoft.com/office/powerpoint/2010/main" val="38215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272863" y="590204"/>
            <a:ext cx="8679943" cy="604335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3) Example: Filipino colonial “nationals” </a:t>
            </a:r>
          </a:p>
          <a:p>
            <a:pPr marL="40005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conscripted as	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rightsless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migrant workers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1898: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 invaded Philippines, imposed colonial rule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Filipinos recrui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ted for low wage, semi-slave labor			 in West Coast extraction industries (canneries)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Violent repression by state &amp; vigilantes 1920-50s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Criminalized, 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enied rights  legal struggles 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Unionized in 1930s  organizational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power, aided by white liberal lawyers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WWII   independence, citizenship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7398"/>
            <a:ext cx="2113544" cy="1633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598" y="5263640"/>
            <a:ext cx="1032700" cy="1588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25" y="3038806"/>
            <a:ext cx="1118997" cy="174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55" y="5583625"/>
            <a:ext cx="1661831" cy="13408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051981"/>
            <a:ext cx="15240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201806" y="328353"/>
            <a:ext cx="8801886" cy="6201294"/>
          </a:xfrm>
        </p:spPr>
        <p:txBody>
          <a:bodyPr>
            <a:normAutofit fontScale="62500" lnSpcReduction="20000"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	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1950s Cold War Red Scare purged leadership</a:t>
            </a:r>
          </a:p>
          <a:p>
            <a:pPr marL="40005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 in union ( ILWU Local 37)</a:t>
            </a:r>
          </a:p>
          <a:p>
            <a:pPr marL="40005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1970s – young activists aimed to revitalize union</a:t>
            </a:r>
          </a:p>
          <a:p>
            <a:pPr marL="400050" lvl="1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Filed three workplace civil rights lawsuits</a:t>
            </a:r>
          </a:p>
          <a:p>
            <a:pPr marL="40005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Favorable context morphed into </a:t>
            </a: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civil rights backlash</a:t>
            </a:r>
          </a:p>
          <a:p>
            <a:pPr marL="400050" lvl="1" indent="0">
              <a:buNone/>
            </a:pP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SCOTUS eviscerated impact-based civil rights</a:t>
            </a:r>
          </a:p>
          <a:p>
            <a:pPr marL="40005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	Two young leaders assassinated for activism</a:t>
            </a:r>
          </a:p>
          <a:p>
            <a:pPr marL="40005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Won wrongful death lawsuit vs Marcos, US govt. </a:t>
            </a:r>
          </a:p>
          <a:p>
            <a:pPr marL="0" lvl="1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Overall, a complex history of rights mobilization, 					tragedy, mixed achievements in efforts to fight 						racism, predatory capitalism, militarism</a:t>
            </a: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	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   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	  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Silme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Domingo      Gene Viernes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6" y="1602434"/>
            <a:ext cx="1143457" cy="1739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34" y="4636189"/>
            <a:ext cx="2541270" cy="152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28" y="4553639"/>
            <a:ext cx="2508504" cy="160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27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93" y="4127444"/>
            <a:ext cx="1694835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440575"/>
            <a:ext cx="8495607" cy="61929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4)  Paradoxes of (non-white) immigrants: 							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needed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low-wage labor, but un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wanted </a:t>
            </a:r>
          </a:p>
          <a:p>
            <a:pPr marL="400050" lvl="1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 stigmatized racially (criminals)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Bracero program – 1943-60s. Mexican workers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“contracted” for work, regulated by 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govt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But employers circumvented rules &amp; rights,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employed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rightsless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undocumented migrants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Mexican workers exploited greatly in semi-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slave conditions, revolving door, illiberal law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400050" lvl="1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04" y="4917324"/>
            <a:ext cx="2914650" cy="156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995" y="4844718"/>
            <a:ext cx="2657475" cy="172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659" y="4917324"/>
            <a:ext cx="22860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590204"/>
            <a:ext cx="8495607" cy="6043352"/>
          </a:xfrm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5. 1965 Immigration Act – opened US to</a:t>
            </a:r>
          </a:p>
          <a:p>
            <a:pPr marL="40005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non-white,  non-European immigrants </a:t>
            </a:r>
          </a:p>
          <a:p>
            <a:pPr marL="400050" lvl="1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Quotas for Mexicans  many workers made 						“illegal” by new law (criminalized)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14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Amendment: all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persons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guaranteed  							equal protection, need not be citizens 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But undocumented workers’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rights are very 							uncertain, limited, ignored in practice	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Subjected to arbitrary stops, detention, 								deportation, criminalization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Non-citizen status stigmatized, racialized </a:t>
            </a:r>
          </a:p>
          <a:p>
            <a:pPr marL="40005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Limited resources (lawyers, money, allies)</a:t>
            </a:r>
          </a:p>
          <a:p>
            <a:pPr marL="400050" lvl="1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Varies with skills/incomes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2004515"/>
            <a:ext cx="1645920" cy="1234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4" y="3611880"/>
            <a:ext cx="1990725" cy="13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590204"/>
            <a:ext cx="8495607" cy="6043352"/>
          </a:xfrm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Venkatesh on Arizona (2016)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`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Illiberal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Arizona law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represses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poor undocumented 			migrants (SB 1070), while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liberal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law for 					citizens facilitates rights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contestation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Legal mobilization offers resources to challenge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abuses (comparative culpability) and violations 				of due process (stops, detention, deportation)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Exploit tensions in law – defensive, offensive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Puente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parallel to LGBT movement. “Coming out”				  visibility, “recognition” 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Similar “opponents”  coalitions of LGBTQ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and immigrant rights in Arizona, WA state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81" y="57544"/>
            <a:ext cx="1135856" cy="113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7" y="2714494"/>
            <a:ext cx="1716215" cy="1163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6" y="4642282"/>
            <a:ext cx="1650206" cy="1098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369" y="4534934"/>
            <a:ext cx="1801178" cy="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515388" y="349135"/>
            <a:ext cx="8495607" cy="6417424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Legal mobilization in and out of courts  				 		a “forum for winning respect and support”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Civil Rights Movement: model &amp; motivation</a:t>
            </a:r>
          </a:p>
          <a:p>
            <a:pPr marL="40005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 “[The] concept of rights . . . is the marker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of our citizenship, our relation to others….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[Rights] is the magic word of visibility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and invisibility, of inclusion and exclusion, of 				power and no power.” 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			 Patricia Williams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21" y="4829435"/>
            <a:ext cx="1100328" cy="173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87" y="4798003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idx="1"/>
          </p:nvPr>
        </p:nvSpPr>
        <p:spPr>
          <a:xfrm>
            <a:off x="457199" y="448887"/>
            <a:ext cx="8495607" cy="6184669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Serious constraints for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Puente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movement</a:t>
            </a:r>
          </a:p>
          <a:p>
            <a:pPr marL="400050" lvl="1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Counter-mobilization by anti-immigrant 							groups (locally) 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  Timidity of process-focused courts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  Lack of judicial power to compel compliance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  Hostile political context of Trump nationalism	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Gleeson study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high rights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consciousness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but 			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sustains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inaction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among undocumented</a:t>
            </a:r>
          </a:p>
          <a:p>
            <a:pPr marL="40005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Are hopes for Court action and effective legal				  	mobilization well founded? 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8" y="2224965"/>
            <a:ext cx="1859756" cy="1237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05" y="5340719"/>
            <a:ext cx="2245233" cy="1407224"/>
          </a:xfrm>
          <a:prstGeom prst="rect">
            <a:avLst/>
          </a:prstGeom>
        </p:spPr>
      </p:pic>
      <p:sp>
        <p:nvSpPr>
          <p:cNvPr id="4" name="AutoShape 2" descr="Image result for Anti-immigrant grou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514" y="4940947"/>
            <a:ext cx="1601153" cy="1921383"/>
          </a:xfrm>
          <a:prstGeom prst="rect">
            <a:avLst/>
          </a:prstGeom>
        </p:spPr>
      </p:pic>
      <p:pic>
        <p:nvPicPr>
          <p:cNvPr id="1028" name="Picture 4" descr="https://images-na.ssl-images-amazon.com/images/I/519aD03Or7L._SX331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42539"/>
            <a:ext cx="1332544" cy="19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44091</TotalTime>
  <Words>1557</Words>
  <Application>Microsoft Office PowerPoint</Application>
  <PresentationFormat>On-screen Show (4:3)</PresentationFormat>
  <Paragraphs>140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 Theme</vt:lpstr>
      <vt:lpstr>Lecture #6</vt:lpstr>
      <vt:lpstr>Can legal mobilization win civil rights   for undocumented immigrants?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PolS/LSJ 363 Professor Michael McCann Gowen 47    M 12-1   W 10:30-12 mwmccann@uw.edu</dc:title>
  <dc:creator>Michael McCann</dc:creator>
  <cp:lastModifiedBy>Michael McCann</cp:lastModifiedBy>
  <cp:revision>309</cp:revision>
  <cp:lastPrinted>2019-04-15T17:01:32Z</cp:lastPrinted>
  <dcterms:created xsi:type="dcterms:W3CDTF">2014-07-25T15:54:56Z</dcterms:created>
  <dcterms:modified xsi:type="dcterms:W3CDTF">2022-04-12T18:02:01Z</dcterms:modified>
</cp:coreProperties>
</file>