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63" r:id="rId2"/>
    <p:sldId id="273" r:id="rId3"/>
    <p:sldId id="264" r:id="rId4"/>
    <p:sldId id="265" r:id="rId5"/>
    <p:sldId id="266" r:id="rId6"/>
    <p:sldId id="267" r:id="rId7"/>
    <p:sldId id="277" r:id="rId8"/>
    <p:sldId id="278" r:id="rId9"/>
    <p:sldId id="275" r:id="rId10"/>
    <p:sldId id="279" r:id="rId11"/>
    <p:sldId id="272" r:id="rId12"/>
    <p:sldId id="271" r:id="rId13"/>
    <p:sldId id="274" r:id="rId14"/>
    <p:sldId id="268" r:id="rId15"/>
    <p:sldId id="269" r:id="rId16"/>
    <p:sldId id="270"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3" autoAdjust="0"/>
    <p:restoredTop sz="96404" autoAdjust="0"/>
  </p:normalViewPr>
  <p:slideViewPr>
    <p:cSldViewPr>
      <p:cViewPr varScale="1">
        <p:scale>
          <a:sx n="116" d="100"/>
          <a:sy n="116" d="100"/>
        </p:scale>
        <p:origin x="1496" y="1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BDE7B2B-0222-4FF4-B34E-A5037386BB8D}" type="datetimeFigureOut">
              <a:rPr lang="en-US" smtClean="0"/>
              <a:pPr/>
              <a:t>4/17/22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C46B6BF-8A93-409D-AF0C-F0645EBDF91E}" type="slidenum">
              <a:rPr lang="en-US" smtClean="0"/>
              <a:pPr/>
              <a:t>‹#›</a:t>
            </a:fld>
            <a:endParaRPr lang="en-US"/>
          </a:p>
        </p:txBody>
      </p:sp>
    </p:spTree>
    <p:extLst>
      <p:ext uri="{BB962C8B-B14F-4D97-AF65-F5344CB8AC3E}">
        <p14:creationId xmlns:p14="http://schemas.microsoft.com/office/powerpoint/2010/main" val="32818609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cap="all" dirty="0">
                <a:solidFill>
                  <a:srgbClr val="6B5840"/>
                </a:solidFill>
                <a:effectLst/>
                <a:latin typeface="Guardian Egyptian Web"/>
              </a:rPr>
              <a:t>T</a:t>
            </a:r>
            <a:r>
              <a:rPr lang="en-US" b="0" i="0" dirty="0">
                <a:solidFill>
                  <a:srgbClr val="121212"/>
                </a:solidFill>
                <a:effectLst/>
                <a:latin typeface="Guardian Text Egyptian Web"/>
              </a:rPr>
              <a:t>here are these two young fish swimming along, and they happen to meet an older fish swimming the other way, who nods at them and says, "Morning, boys, how's the water?" And the two young fish swim on for a bit, and then eventually one of them looks over at the other and goes, "What the hell is water?"</a:t>
            </a:r>
            <a:endParaRPr lang="en-US" dirty="0"/>
          </a:p>
        </p:txBody>
      </p:sp>
      <p:sp>
        <p:nvSpPr>
          <p:cNvPr id="4" name="Slide Number Placeholder 3"/>
          <p:cNvSpPr>
            <a:spLocks noGrp="1"/>
          </p:cNvSpPr>
          <p:nvPr>
            <p:ph type="sldNum" sz="quarter" idx="10"/>
          </p:nvPr>
        </p:nvSpPr>
        <p:spPr/>
        <p:txBody>
          <a:bodyPr/>
          <a:lstStyle/>
          <a:p>
            <a:fld id="{0C46B6BF-8A93-409D-AF0C-F0645EBDF91E}" type="slidenum">
              <a:rPr lang="en-US" smtClean="0"/>
              <a:pPr/>
              <a:t>2</a:t>
            </a:fld>
            <a:endParaRPr lang="en-US"/>
          </a:p>
        </p:txBody>
      </p:sp>
    </p:spTree>
    <p:extLst>
      <p:ext uri="{BB962C8B-B14F-4D97-AF65-F5344CB8AC3E}">
        <p14:creationId xmlns:p14="http://schemas.microsoft.com/office/powerpoint/2010/main" val="7089410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46B6BF-8A93-409D-AF0C-F0645EBDF91E}" type="slidenum">
              <a:rPr lang="en-US" smtClean="0"/>
              <a:pPr/>
              <a:t>12</a:t>
            </a:fld>
            <a:endParaRPr lang="en-US"/>
          </a:p>
        </p:txBody>
      </p:sp>
    </p:spTree>
    <p:extLst>
      <p:ext uri="{BB962C8B-B14F-4D97-AF65-F5344CB8AC3E}">
        <p14:creationId xmlns:p14="http://schemas.microsoft.com/office/powerpoint/2010/main" val="35527787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46B6BF-8A93-409D-AF0C-F0645EBDF91E}" type="slidenum">
              <a:rPr lang="en-US" smtClean="0"/>
              <a:pPr/>
              <a:t>14</a:t>
            </a:fld>
            <a:endParaRPr lang="en-US"/>
          </a:p>
        </p:txBody>
      </p:sp>
    </p:spTree>
    <p:extLst>
      <p:ext uri="{BB962C8B-B14F-4D97-AF65-F5344CB8AC3E}">
        <p14:creationId xmlns:p14="http://schemas.microsoft.com/office/powerpoint/2010/main" val="31603833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46B6BF-8A93-409D-AF0C-F0645EBDF91E}" type="slidenum">
              <a:rPr lang="en-US" smtClean="0"/>
              <a:pPr/>
              <a:t>16</a:t>
            </a:fld>
            <a:endParaRPr lang="en-US"/>
          </a:p>
        </p:txBody>
      </p:sp>
    </p:spTree>
    <p:extLst>
      <p:ext uri="{BB962C8B-B14F-4D97-AF65-F5344CB8AC3E}">
        <p14:creationId xmlns:p14="http://schemas.microsoft.com/office/powerpoint/2010/main" val="38233310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2EBD977-4C1A-41B2-BE19-A15D848698E6}" type="datetimeFigureOut">
              <a:rPr lang="en-US" smtClean="0"/>
              <a:pPr/>
              <a:t>4/17/22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612187-0CC4-4166-A146-7CF65A4D8E85}" type="slidenum">
              <a:rPr lang="en-US" smtClean="0"/>
              <a:pPr/>
              <a:t>‹#›</a:t>
            </a:fld>
            <a:endParaRPr lang="en-US"/>
          </a:p>
        </p:txBody>
      </p:sp>
    </p:spTree>
    <p:extLst>
      <p:ext uri="{BB962C8B-B14F-4D97-AF65-F5344CB8AC3E}">
        <p14:creationId xmlns:p14="http://schemas.microsoft.com/office/powerpoint/2010/main" val="21716076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EBD977-4C1A-41B2-BE19-A15D848698E6}" type="datetimeFigureOut">
              <a:rPr lang="en-US" smtClean="0"/>
              <a:pPr/>
              <a:t>4/17/22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612187-0CC4-4166-A146-7CF65A4D8E85}" type="slidenum">
              <a:rPr lang="en-US" smtClean="0"/>
              <a:pPr/>
              <a:t>‹#›</a:t>
            </a:fld>
            <a:endParaRPr lang="en-US"/>
          </a:p>
        </p:txBody>
      </p:sp>
    </p:spTree>
    <p:extLst>
      <p:ext uri="{BB962C8B-B14F-4D97-AF65-F5344CB8AC3E}">
        <p14:creationId xmlns:p14="http://schemas.microsoft.com/office/powerpoint/2010/main" val="22124507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EBD977-4C1A-41B2-BE19-A15D848698E6}" type="datetimeFigureOut">
              <a:rPr lang="en-US" smtClean="0"/>
              <a:pPr/>
              <a:t>4/17/22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612187-0CC4-4166-A146-7CF65A4D8E85}" type="slidenum">
              <a:rPr lang="en-US" smtClean="0"/>
              <a:pPr/>
              <a:t>‹#›</a:t>
            </a:fld>
            <a:endParaRPr lang="en-US"/>
          </a:p>
        </p:txBody>
      </p:sp>
    </p:spTree>
    <p:extLst>
      <p:ext uri="{BB962C8B-B14F-4D97-AF65-F5344CB8AC3E}">
        <p14:creationId xmlns:p14="http://schemas.microsoft.com/office/powerpoint/2010/main" val="2827020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EBD977-4C1A-41B2-BE19-A15D848698E6}" type="datetimeFigureOut">
              <a:rPr lang="en-US" smtClean="0"/>
              <a:pPr/>
              <a:t>4/17/22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612187-0CC4-4166-A146-7CF65A4D8E85}" type="slidenum">
              <a:rPr lang="en-US" smtClean="0"/>
              <a:pPr/>
              <a:t>‹#›</a:t>
            </a:fld>
            <a:endParaRPr lang="en-US"/>
          </a:p>
        </p:txBody>
      </p:sp>
    </p:spTree>
    <p:extLst>
      <p:ext uri="{BB962C8B-B14F-4D97-AF65-F5344CB8AC3E}">
        <p14:creationId xmlns:p14="http://schemas.microsoft.com/office/powerpoint/2010/main" val="29328286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EBD977-4C1A-41B2-BE19-A15D848698E6}" type="datetimeFigureOut">
              <a:rPr lang="en-US" smtClean="0"/>
              <a:pPr/>
              <a:t>4/17/22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612187-0CC4-4166-A146-7CF65A4D8E85}" type="slidenum">
              <a:rPr lang="en-US" smtClean="0"/>
              <a:pPr/>
              <a:t>‹#›</a:t>
            </a:fld>
            <a:endParaRPr lang="en-US"/>
          </a:p>
        </p:txBody>
      </p:sp>
    </p:spTree>
    <p:extLst>
      <p:ext uri="{BB962C8B-B14F-4D97-AF65-F5344CB8AC3E}">
        <p14:creationId xmlns:p14="http://schemas.microsoft.com/office/powerpoint/2010/main" val="18194326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2EBD977-4C1A-41B2-BE19-A15D848698E6}" type="datetimeFigureOut">
              <a:rPr lang="en-US" smtClean="0"/>
              <a:pPr/>
              <a:t>4/17/22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612187-0CC4-4166-A146-7CF65A4D8E85}" type="slidenum">
              <a:rPr lang="en-US" smtClean="0"/>
              <a:pPr/>
              <a:t>‹#›</a:t>
            </a:fld>
            <a:endParaRPr lang="en-US"/>
          </a:p>
        </p:txBody>
      </p:sp>
    </p:spTree>
    <p:extLst>
      <p:ext uri="{BB962C8B-B14F-4D97-AF65-F5344CB8AC3E}">
        <p14:creationId xmlns:p14="http://schemas.microsoft.com/office/powerpoint/2010/main" val="40145005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2EBD977-4C1A-41B2-BE19-A15D848698E6}" type="datetimeFigureOut">
              <a:rPr lang="en-US" smtClean="0"/>
              <a:pPr/>
              <a:t>4/17/22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D612187-0CC4-4166-A146-7CF65A4D8E85}" type="slidenum">
              <a:rPr lang="en-US" smtClean="0"/>
              <a:pPr/>
              <a:t>‹#›</a:t>
            </a:fld>
            <a:endParaRPr lang="en-US"/>
          </a:p>
        </p:txBody>
      </p:sp>
    </p:spTree>
    <p:extLst>
      <p:ext uri="{BB962C8B-B14F-4D97-AF65-F5344CB8AC3E}">
        <p14:creationId xmlns:p14="http://schemas.microsoft.com/office/powerpoint/2010/main" val="41746682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2EBD977-4C1A-41B2-BE19-A15D848698E6}" type="datetimeFigureOut">
              <a:rPr lang="en-US" smtClean="0"/>
              <a:pPr/>
              <a:t>4/17/22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D612187-0CC4-4166-A146-7CF65A4D8E85}" type="slidenum">
              <a:rPr lang="en-US" smtClean="0"/>
              <a:pPr/>
              <a:t>‹#›</a:t>
            </a:fld>
            <a:endParaRPr lang="en-US"/>
          </a:p>
        </p:txBody>
      </p:sp>
    </p:spTree>
    <p:extLst>
      <p:ext uri="{BB962C8B-B14F-4D97-AF65-F5344CB8AC3E}">
        <p14:creationId xmlns:p14="http://schemas.microsoft.com/office/powerpoint/2010/main" val="2551986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EBD977-4C1A-41B2-BE19-A15D848698E6}" type="datetimeFigureOut">
              <a:rPr lang="en-US" smtClean="0"/>
              <a:pPr/>
              <a:t>4/17/22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D612187-0CC4-4166-A146-7CF65A4D8E85}" type="slidenum">
              <a:rPr lang="en-US" smtClean="0"/>
              <a:pPr/>
              <a:t>‹#›</a:t>
            </a:fld>
            <a:endParaRPr lang="en-US"/>
          </a:p>
        </p:txBody>
      </p:sp>
    </p:spTree>
    <p:extLst>
      <p:ext uri="{BB962C8B-B14F-4D97-AF65-F5344CB8AC3E}">
        <p14:creationId xmlns:p14="http://schemas.microsoft.com/office/powerpoint/2010/main" val="31236490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2EBD977-4C1A-41B2-BE19-A15D848698E6}" type="datetimeFigureOut">
              <a:rPr lang="en-US" smtClean="0"/>
              <a:pPr/>
              <a:t>4/17/22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612187-0CC4-4166-A146-7CF65A4D8E85}" type="slidenum">
              <a:rPr lang="en-US" smtClean="0"/>
              <a:pPr/>
              <a:t>‹#›</a:t>
            </a:fld>
            <a:endParaRPr lang="en-US"/>
          </a:p>
        </p:txBody>
      </p:sp>
    </p:spTree>
    <p:extLst>
      <p:ext uri="{BB962C8B-B14F-4D97-AF65-F5344CB8AC3E}">
        <p14:creationId xmlns:p14="http://schemas.microsoft.com/office/powerpoint/2010/main" val="20997877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2EBD977-4C1A-41B2-BE19-A15D848698E6}" type="datetimeFigureOut">
              <a:rPr lang="en-US" smtClean="0"/>
              <a:pPr/>
              <a:t>4/17/22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612187-0CC4-4166-A146-7CF65A4D8E85}" type="slidenum">
              <a:rPr lang="en-US" smtClean="0"/>
              <a:pPr/>
              <a:t>‹#›</a:t>
            </a:fld>
            <a:endParaRPr lang="en-US"/>
          </a:p>
        </p:txBody>
      </p:sp>
    </p:spTree>
    <p:extLst>
      <p:ext uri="{BB962C8B-B14F-4D97-AF65-F5344CB8AC3E}">
        <p14:creationId xmlns:p14="http://schemas.microsoft.com/office/powerpoint/2010/main" val="11460028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EBD977-4C1A-41B2-BE19-A15D848698E6}" type="datetimeFigureOut">
              <a:rPr lang="en-US" smtClean="0"/>
              <a:pPr/>
              <a:t>4/17/22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612187-0CC4-4166-A146-7CF65A4D8E85}" type="slidenum">
              <a:rPr lang="en-US" smtClean="0"/>
              <a:pPr/>
              <a:t>‹#›</a:t>
            </a:fld>
            <a:endParaRPr lang="en-US"/>
          </a:p>
        </p:txBody>
      </p:sp>
    </p:spTree>
    <p:extLst>
      <p:ext uri="{BB962C8B-B14F-4D97-AF65-F5344CB8AC3E}">
        <p14:creationId xmlns:p14="http://schemas.microsoft.com/office/powerpoint/2010/main" val="40828302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 Id="rId9" Type="http://schemas.openxmlformats.org/officeDocument/2006/relationships/image" Target="../media/image3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399"/>
            <a:ext cx="7772400" cy="1066801"/>
          </a:xfrm>
        </p:spPr>
        <p:txBody>
          <a:bodyPr>
            <a:noAutofit/>
          </a:bodyPr>
          <a:lstStyle/>
          <a:p>
            <a:r>
              <a:rPr lang="en-US" sz="3200" dirty="0">
                <a:latin typeface="Times New Roman" panose="02020603050405020304" pitchFamily="18" charset="0"/>
                <a:cs typeface="Times New Roman" panose="02020603050405020304" pitchFamily="18" charset="0"/>
              </a:rPr>
              <a:t>LEGAL MOBILIZATION…</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IN THE SHADOWS OF COURTS</a:t>
            </a:r>
          </a:p>
        </p:txBody>
      </p:sp>
      <p:sp>
        <p:nvSpPr>
          <p:cNvPr id="3" name="Subtitle 2"/>
          <p:cNvSpPr>
            <a:spLocks noGrp="1"/>
          </p:cNvSpPr>
          <p:nvPr>
            <p:ph type="subTitle" idx="1"/>
          </p:nvPr>
        </p:nvSpPr>
        <p:spPr>
          <a:xfrm>
            <a:off x="685800" y="1219200"/>
            <a:ext cx="7467600" cy="5486400"/>
          </a:xfrm>
        </p:spPr>
        <p:txBody>
          <a:bodyPr>
            <a:noAutofit/>
          </a:bodyPr>
          <a:lstStyle/>
          <a:p>
            <a:pPr marL="457200" indent="-457200" algn="l">
              <a:buAutoNum type="arabicPeriod"/>
            </a:pPr>
            <a:r>
              <a:rPr lang="en-US" sz="2600" b="1" dirty="0">
                <a:solidFill>
                  <a:schemeClr val="tx1"/>
                </a:solidFill>
                <a:latin typeface="Times New Roman" panose="02020603050405020304" pitchFamily="18" charset="0"/>
                <a:cs typeface="Times New Roman" panose="02020603050405020304" pitchFamily="18" charset="0"/>
              </a:rPr>
              <a:t>The “politics of rights” (</a:t>
            </a:r>
            <a:r>
              <a:rPr lang="en-US" sz="2600" b="1" dirty="0" err="1">
                <a:solidFill>
                  <a:schemeClr val="tx1"/>
                </a:solidFill>
                <a:latin typeface="Times New Roman" panose="02020603050405020304" pitchFamily="18" charset="0"/>
                <a:cs typeface="Times New Roman" panose="02020603050405020304" pitchFamily="18" charset="0"/>
              </a:rPr>
              <a:t>Scheingold</a:t>
            </a:r>
            <a:r>
              <a:rPr lang="en-US" sz="2600" b="1" dirty="0">
                <a:solidFill>
                  <a:schemeClr val="tx1"/>
                </a:solidFill>
                <a:latin typeface="Times New Roman" panose="02020603050405020304" pitchFamily="18" charset="0"/>
                <a:cs typeface="Times New Roman" panose="02020603050405020304" pitchFamily="18" charset="0"/>
              </a:rPr>
              <a:t>)</a:t>
            </a:r>
          </a:p>
          <a:p>
            <a:pPr algn="l"/>
            <a:r>
              <a:rPr lang="en-US" sz="2400" dirty="0">
                <a:solidFill>
                  <a:schemeClr val="tx1"/>
                </a:solidFill>
                <a:latin typeface="Times New Roman" panose="02020603050405020304" pitchFamily="18" charset="0"/>
                <a:cs typeface="Times New Roman" panose="02020603050405020304" pitchFamily="18" charset="0"/>
              </a:rPr>
              <a:t>      A. Analyzes </a:t>
            </a:r>
            <a:r>
              <a:rPr lang="en-US" sz="2400" b="1" i="1" u="sng" dirty="0">
                <a:solidFill>
                  <a:schemeClr val="tx1"/>
                </a:solidFill>
                <a:latin typeface="Times New Roman" panose="02020603050405020304" pitchFamily="18" charset="0"/>
                <a:cs typeface="Times New Roman" panose="02020603050405020304" pitchFamily="18" charset="0"/>
              </a:rPr>
              <a:t>group/movement</a:t>
            </a:r>
            <a:r>
              <a:rPr lang="en-US" sz="2400" i="1" u="sng" dirty="0">
                <a:solidFill>
                  <a:schemeClr val="tx1"/>
                </a:solidFill>
                <a:latin typeface="Times New Roman" panose="02020603050405020304" pitchFamily="18" charset="0"/>
                <a:cs typeface="Times New Roman" panose="02020603050405020304" pitchFamily="18" charset="0"/>
              </a:rPr>
              <a:t> </a:t>
            </a:r>
            <a:r>
              <a:rPr lang="en-US" sz="2400" dirty="0">
                <a:solidFill>
                  <a:schemeClr val="tx1"/>
                </a:solidFill>
                <a:latin typeface="Times New Roman" panose="02020603050405020304" pitchFamily="18" charset="0"/>
                <a:cs typeface="Times New Roman" panose="02020603050405020304" pitchFamily="18" charset="0"/>
              </a:rPr>
              <a:t>politics to </a:t>
            </a:r>
            <a:r>
              <a:rPr lang="en-US" sz="2400" b="1" i="1" dirty="0">
                <a:solidFill>
                  <a:schemeClr val="tx1"/>
                </a:solidFill>
                <a:latin typeface="Times New Roman" panose="02020603050405020304" pitchFamily="18" charset="0"/>
                <a:cs typeface="Times New Roman" panose="02020603050405020304" pitchFamily="18" charset="0"/>
              </a:rPr>
              <a:t>mobilize</a:t>
            </a:r>
            <a:r>
              <a:rPr lang="en-US" sz="2400" dirty="0">
                <a:solidFill>
                  <a:schemeClr val="tx1"/>
                </a:solidFill>
                <a:latin typeface="Times New Roman" panose="02020603050405020304" pitchFamily="18" charset="0"/>
                <a:cs typeface="Times New Roman" panose="02020603050405020304" pitchFamily="18" charset="0"/>
              </a:rPr>
              <a:t> 	rights </a:t>
            </a:r>
            <a:r>
              <a:rPr lang="en-US" sz="24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a:t>
            </a:r>
            <a:r>
              <a:rPr lang="en-US" sz="2400" dirty="0">
                <a:solidFill>
                  <a:schemeClr val="tx1"/>
                </a:solidFill>
                <a:latin typeface="Times New Roman" panose="02020603050405020304" pitchFamily="18" charset="0"/>
                <a:cs typeface="Times New Roman" panose="02020603050405020304" pitchFamily="18" charset="0"/>
              </a:rPr>
              <a:t> reconcile legal justice with social justice</a:t>
            </a:r>
          </a:p>
          <a:p>
            <a:pPr algn="l"/>
            <a:r>
              <a:rPr lang="en-US" sz="2400" dirty="0">
                <a:solidFill>
                  <a:schemeClr val="tx1"/>
                </a:solidFill>
                <a:latin typeface="Times New Roman" panose="02020603050405020304" pitchFamily="18" charset="0"/>
                <a:cs typeface="Times New Roman" panose="02020603050405020304" pitchFamily="18" charset="0"/>
              </a:rPr>
              <a:t>	Ex: same-sex marriage; gun rights; pro life/choice</a:t>
            </a:r>
          </a:p>
          <a:p>
            <a:pPr algn="l"/>
            <a:r>
              <a:rPr lang="en-US" sz="2400" dirty="0">
                <a:solidFill>
                  <a:schemeClr val="tx1"/>
                </a:solidFill>
                <a:latin typeface="Times New Roman" panose="02020603050405020304" pitchFamily="18" charset="0"/>
                <a:cs typeface="Times New Roman" panose="02020603050405020304" pitchFamily="18" charset="0"/>
              </a:rPr>
              <a:t>     B.  Historic legal mobilization campaigns are episodic	Most of time we are subjects “before” law -- Kafka</a:t>
            </a:r>
          </a:p>
          <a:p>
            <a:pPr algn="l"/>
            <a:r>
              <a:rPr lang="en-US" sz="2400" dirty="0">
                <a:solidFill>
                  <a:schemeClr val="tx1"/>
                </a:solidFill>
                <a:latin typeface="Times New Roman" panose="02020603050405020304" pitchFamily="18" charset="0"/>
                <a:cs typeface="Times New Roman" panose="02020603050405020304" pitchFamily="18" charset="0"/>
              </a:rPr>
              <a:t>     C.  Capacities to mobilize reflect social inequalities,</a:t>
            </a:r>
          </a:p>
          <a:p>
            <a:pPr algn="l"/>
            <a:r>
              <a:rPr lang="en-US" sz="2400" dirty="0">
                <a:solidFill>
                  <a:schemeClr val="tx1"/>
                </a:solidFill>
                <a:latin typeface="Times New Roman" panose="02020603050405020304" pitchFamily="18" charset="0"/>
                <a:cs typeface="Times New Roman" panose="02020603050405020304" pitchFamily="18" charset="0"/>
              </a:rPr>
              <a:t>	different capacities (“resigned,” not duped)</a:t>
            </a:r>
          </a:p>
          <a:p>
            <a:pPr algn="l"/>
            <a:r>
              <a:rPr lang="en-US" sz="2400" dirty="0">
                <a:solidFill>
                  <a:schemeClr val="tx1"/>
                </a:solidFill>
                <a:latin typeface="Times New Roman" panose="02020603050405020304" pitchFamily="18" charset="0"/>
                <a:cs typeface="Times New Roman" panose="02020603050405020304" pitchFamily="18" charset="0"/>
              </a:rPr>
              <a:t>     D.  In political contexts where rights traditions are </a:t>
            </a:r>
          </a:p>
          <a:p>
            <a:pPr algn="l"/>
            <a:r>
              <a:rPr lang="en-US" sz="2400" dirty="0">
                <a:solidFill>
                  <a:schemeClr val="tx1"/>
                </a:solidFill>
                <a:latin typeface="Times New Roman" panose="02020603050405020304" pitchFamily="18" charset="0"/>
                <a:cs typeface="Times New Roman" panose="02020603050405020304" pitchFamily="18" charset="0"/>
              </a:rPr>
              <a:t>	weak </a:t>
            </a:r>
            <a:r>
              <a:rPr lang="en-US" sz="24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a:t>
            </a:r>
            <a:r>
              <a:rPr lang="en-US" sz="2400" dirty="0">
                <a:solidFill>
                  <a:schemeClr val="tx1"/>
                </a:solidFill>
                <a:latin typeface="Times New Roman" panose="02020603050405020304" pitchFamily="18" charset="0"/>
                <a:cs typeface="Times New Roman" panose="02020603050405020304" pitchFamily="18" charset="0"/>
              </a:rPr>
              <a:t> few legal &amp; social resources </a:t>
            </a:r>
          </a:p>
          <a:p>
            <a:pPr algn="l"/>
            <a:r>
              <a:rPr lang="en-US" sz="2400" dirty="0">
                <a:solidFill>
                  <a:schemeClr val="tx1"/>
                </a:solidFill>
                <a:latin typeface="Times New Roman" panose="02020603050405020304" pitchFamily="18" charset="0"/>
                <a:cs typeface="Times New Roman" panose="02020603050405020304" pitchFamily="18" charset="0"/>
              </a:rPr>
              <a:t>	Human rights activism by NGOs/lawyers </a:t>
            </a:r>
            <a:r>
              <a:rPr lang="en-US" sz="24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a:t>
            </a:r>
            <a:r>
              <a:rPr lang="en-US" sz="2400" dirty="0">
                <a:solidFill>
                  <a:schemeClr val="tx1"/>
                </a:solidFill>
                <a:latin typeface="Times New Roman" panose="02020603050405020304" pitchFamily="18" charset="0"/>
                <a:cs typeface="Times New Roman" panose="02020603050405020304" pitchFamily="18" charset="0"/>
              </a:rPr>
              <a:t>	</a:t>
            </a:r>
          </a:p>
          <a:p>
            <a:pPr algn="l"/>
            <a:r>
              <a:rPr lang="en-US" sz="2400" dirty="0">
                <a:solidFill>
                  <a:schemeClr val="tx1"/>
                </a:solidFill>
                <a:latin typeface="Times New Roman" panose="02020603050405020304" pitchFamily="18" charset="0"/>
                <a:cs typeface="Times New Roman" panose="02020603050405020304" pitchFamily="18" charset="0"/>
              </a:rPr>
              <a:t>	aim to	build rights culture, cut for and </a:t>
            </a:r>
          </a:p>
          <a:p>
            <a:pPr algn="l"/>
            <a:r>
              <a:rPr lang="en-US" sz="2400" dirty="0">
                <a:solidFill>
                  <a:schemeClr val="tx1"/>
                </a:solidFill>
                <a:latin typeface="Times New Roman" panose="02020603050405020304" pitchFamily="18" charset="0"/>
                <a:cs typeface="Times New Roman" panose="02020603050405020304" pitchFamily="18" charset="0"/>
              </a:rPr>
              <a:t>	against inequality </a:t>
            </a: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1400" y="4495800"/>
            <a:ext cx="1371600" cy="2076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97859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2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719"/>
          </a:xfrm>
        </p:spPr>
        <p:txBody>
          <a:bodyPr>
            <a:noAutofit/>
          </a:bodyPr>
          <a:lstStyle/>
          <a:p>
            <a:endParaRPr lang="en-US" sz="3200" dirty="0">
              <a:latin typeface="Times New Roman" panose="02020603050405020304" pitchFamily="18" charset="0"/>
              <a:cs typeface="Times New Roman" panose="02020603050405020304" pitchFamily="18" charset="0"/>
            </a:endParaRPr>
          </a:p>
        </p:txBody>
      </p:sp>
      <p:sp>
        <p:nvSpPr>
          <p:cNvPr id="3" name="Subtitle 2"/>
          <p:cNvSpPr>
            <a:spLocks noGrp="1"/>
          </p:cNvSpPr>
          <p:nvPr>
            <p:ph idx="1"/>
          </p:nvPr>
        </p:nvSpPr>
        <p:spPr>
          <a:xfrm>
            <a:off x="453044" y="455439"/>
            <a:ext cx="8229600" cy="5516563"/>
          </a:xfrm>
        </p:spPr>
        <p:txBody>
          <a:bodyPr>
            <a:noAutofit/>
          </a:bodyPr>
          <a:lstStyle/>
          <a:p>
            <a:pPr marL="457200" lvl="1" indent="0">
              <a:buNone/>
            </a:pPr>
            <a:r>
              <a:rPr lang="en-US" sz="2400" b="1" dirty="0">
                <a:latin typeface="Times New Roman" panose="02020603050405020304" pitchFamily="18" charset="0"/>
                <a:cs typeface="Times New Roman" panose="02020603050405020304" pitchFamily="18" charset="0"/>
              </a:rPr>
              <a:t>Libel </a:t>
            </a:r>
          </a:p>
          <a:p>
            <a:pPr marL="457200" lvl="1" indent="0">
              <a:buNone/>
            </a:pPr>
            <a:r>
              <a:rPr lang="en-US" sz="2400" b="1" dirty="0">
                <a:solidFill>
                  <a:schemeClr val="accent1"/>
                </a:solidFill>
              </a:rPr>
              <a:t>	Televangelist Jim Bakker Faces Lawsuit After Selling Fake 		‘Coronavirus Cure’</a:t>
            </a:r>
            <a:r>
              <a:rPr lang="en-US" sz="2400" b="1" dirty="0">
                <a:latin typeface="Times New Roman" panose="02020603050405020304" pitchFamily="18" charset="0"/>
                <a:cs typeface="Times New Roman" panose="02020603050405020304" pitchFamily="18" charset="0"/>
              </a:rPr>
              <a:t>												</a:t>
            </a:r>
          </a:p>
          <a:p>
            <a:pPr marL="457200" lvl="1" indent="0">
              <a:buNone/>
            </a:pPr>
            <a:endParaRPr lang="en-US" sz="2400" b="1" dirty="0">
              <a:latin typeface="Times New Roman" panose="02020603050405020304" pitchFamily="18" charset="0"/>
              <a:cs typeface="Times New Roman" panose="02020603050405020304" pitchFamily="18" charset="0"/>
            </a:endParaRPr>
          </a:p>
          <a:p>
            <a:pPr marL="457200" lvl="1" indent="0">
              <a:buNone/>
            </a:pPr>
            <a:r>
              <a:rPr lang="en-US" sz="2400" b="1" dirty="0">
                <a:latin typeface="Times New Roman" panose="02020603050405020304" pitchFamily="18" charset="0"/>
                <a:cs typeface="Times New Roman" panose="02020603050405020304" pitchFamily="18" charset="0"/>
              </a:rPr>
              <a:t>Voting Rights </a:t>
            </a:r>
          </a:p>
          <a:p>
            <a:pPr marL="457200" lvl="1" indent="0">
              <a:buNone/>
            </a:pPr>
            <a:r>
              <a:rPr lang="en-US" sz="2400" b="1" dirty="0">
                <a:solidFill>
                  <a:schemeClr val="accent1"/>
                </a:solidFill>
              </a:rPr>
              <a:t>	Wisconsin Voters Call for No Witness Signatures During 		COVID-19     </a:t>
            </a:r>
            <a:endParaRPr lang="en-US" sz="2400" dirty="0">
              <a:solidFill>
                <a:schemeClr val="accent1"/>
              </a:solidFill>
            </a:endParaRPr>
          </a:p>
          <a:p>
            <a:pPr marL="457200" lvl="1" indent="0">
              <a:buNone/>
            </a:pPr>
            <a:r>
              <a:rPr lang="en-US" sz="2400" b="1" dirty="0">
                <a:latin typeface="Times New Roman" panose="02020603050405020304" pitchFamily="18" charset="0"/>
                <a:cs typeface="Times New Roman" panose="02020603050405020304" pitchFamily="18" charset="0"/>
              </a:rPr>
              <a:t>	</a:t>
            </a:r>
          </a:p>
          <a:p>
            <a:pPr marL="457200" lvl="1" indent="0">
              <a:buNone/>
            </a:pPr>
            <a:r>
              <a:rPr lang="en-US" sz="2400" b="1" dirty="0">
                <a:latin typeface="Times New Roman" panose="02020603050405020304" pitchFamily="18" charset="0"/>
                <a:cs typeface="Times New Roman" panose="02020603050405020304" pitchFamily="18" charset="0"/>
              </a:rPr>
              <a:t>International Tort Liability </a:t>
            </a:r>
          </a:p>
          <a:p>
            <a:pPr marL="457200" lvl="1" indent="0">
              <a:buNone/>
            </a:pPr>
            <a:r>
              <a:rPr lang="en-US" sz="2400" b="1" dirty="0">
                <a:solidFill>
                  <a:schemeClr val="accent1"/>
                </a:solidFill>
                <a:latin typeface="Times New Roman" panose="02020603050405020304" pitchFamily="18" charset="0"/>
                <a:cs typeface="Times New Roman" panose="02020603050405020304" pitchFamily="18" charset="0"/>
              </a:rPr>
              <a:t>	</a:t>
            </a:r>
            <a:r>
              <a:rPr lang="en-US" sz="2400" b="1" dirty="0">
                <a:solidFill>
                  <a:schemeClr val="accent1"/>
                </a:solidFill>
                <a:latin typeface="+mj-lt"/>
                <a:cs typeface="Times New Roman" panose="02020603050405020304" pitchFamily="18" charset="0"/>
              </a:rPr>
              <a:t>Will China Be Liable for </a:t>
            </a:r>
            <a:r>
              <a:rPr lang="en-US" sz="2400" b="1" dirty="0" err="1">
                <a:solidFill>
                  <a:schemeClr val="accent1"/>
                </a:solidFill>
                <a:latin typeface="+mj-lt"/>
                <a:cs typeface="Times New Roman" panose="02020603050405020304" pitchFamily="18" charset="0"/>
              </a:rPr>
              <a:t>Cornonavirus</a:t>
            </a:r>
            <a:r>
              <a:rPr lang="en-US" sz="2400" b="1" dirty="0">
                <a:solidFill>
                  <a:schemeClr val="accent1"/>
                </a:solidFill>
                <a:latin typeface="+mj-lt"/>
                <a:cs typeface="Times New Roman" panose="02020603050405020304" pitchFamily="18" charset="0"/>
              </a:rPr>
              <a:t> Pandemic? </a:t>
            </a:r>
          </a:p>
          <a:p>
            <a:pPr marL="0" indent="0">
              <a:buNone/>
            </a:pPr>
            <a:r>
              <a:rPr lang="en-US" sz="2400" dirty="0">
                <a:solidFill>
                  <a:schemeClr val="tx1"/>
                </a:solidFill>
                <a:latin typeface="Times New Roman" panose="02020603050405020304" pitchFamily="18" charset="0"/>
                <a:cs typeface="Times New Roman" panose="02020603050405020304" pitchFamily="18" charset="0"/>
              </a:rPr>
              <a:t>	</a:t>
            </a:r>
            <a:r>
              <a:rPr lang="en-US" sz="2400" b="1" dirty="0">
                <a:solidFill>
                  <a:schemeClr val="accent1"/>
                </a:solidFill>
              </a:rPr>
              <a:t>Coronavirus Class Action Lawsuit Alleges </a:t>
            </a:r>
          </a:p>
          <a:p>
            <a:pPr marL="0" indent="0">
              <a:buNone/>
            </a:pPr>
            <a:r>
              <a:rPr lang="en-US" sz="2400" b="1" dirty="0">
                <a:solidFill>
                  <a:schemeClr val="accent1"/>
                </a:solidFill>
              </a:rPr>
              <a:t>		China Hid Virus News</a:t>
            </a:r>
            <a:endParaRPr lang="en-US" sz="2400" dirty="0">
              <a:solidFill>
                <a:schemeClr val="accent1"/>
              </a:solidFill>
            </a:endParaRPr>
          </a:p>
          <a:p>
            <a:pPr marL="0" indent="0" algn="l">
              <a:buNone/>
            </a:pP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5" name="AutoShape 4" descr="Wisconsin voting underway despite coronavirus risk | PBS NewsHou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2"/>
          <a:stretch>
            <a:fillRect/>
          </a:stretch>
        </p:blipFill>
        <p:spPr>
          <a:xfrm>
            <a:off x="4979324" y="3664803"/>
            <a:ext cx="1828800" cy="1024128"/>
          </a:xfrm>
          <a:prstGeom prst="rect">
            <a:avLst/>
          </a:prstGeom>
        </p:spPr>
      </p:pic>
      <p:pic>
        <p:nvPicPr>
          <p:cNvPr id="7" name="Picture 6"/>
          <p:cNvPicPr>
            <a:picLocks noChangeAspect="1"/>
          </p:cNvPicPr>
          <p:nvPr/>
        </p:nvPicPr>
        <p:blipFill>
          <a:blip r:embed="rId3"/>
          <a:stretch>
            <a:fillRect/>
          </a:stretch>
        </p:blipFill>
        <p:spPr>
          <a:xfrm>
            <a:off x="7010400" y="3502428"/>
            <a:ext cx="1828800" cy="1216983"/>
          </a:xfrm>
          <a:prstGeom prst="rect">
            <a:avLst/>
          </a:prstGeom>
        </p:spPr>
      </p:pic>
      <p:pic>
        <p:nvPicPr>
          <p:cNvPr id="8" name="Picture 7"/>
          <p:cNvPicPr>
            <a:picLocks noChangeAspect="1"/>
          </p:cNvPicPr>
          <p:nvPr/>
        </p:nvPicPr>
        <p:blipFill>
          <a:blip r:embed="rId4"/>
          <a:stretch>
            <a:fillRect/>
          </a:stretch>
        </p:blipFill>
        <p:spPr>
          <a:xfrm>
            <a:off x="5827569" y="1276904"/>
            <a:ext cx="2019300" cy="1338884"/>
          </a:xfrm>
          <a:prstGeom prst="rect">
            <a:avLst/>
          </a:prstGeom>
        </p:spPr>
      </p:pic>
      <p:pic>
        <p:nvPicPr>
          <p:cNvPr id="10" name="Picture 9"/>
          <p:cNvPicPr>
            <a:picLocks noChangeAspect="1"/>
          </p:cNvPicPr>
          <p:nvPr/>
        </p:nvPicPr>
        <p:blipFill>
          <a:blip r:embed="rId5"/>
          <a:stretch>
            <a:fillRect/>
          </a:stretch>
        </p:blipFill>
        <p:spPr>
          <a:xfrm>
            <a:off x="6971618" y="5503957"/>
            <a:ext cx="2010779" cy="1338884"/>
          </a:xfrm>
          <a:prstGeom prst="rect">
            <a:avLst/>
          </a:prstGeom>
        </p:spPr>
      </p:pic>
    </p:spTree>
    <p:extLst>
      <p:ext uri="{BB962C8B-B14F-4D97-AF65-F5344CB8AC3E}">
        <p14:creationId xmlns:p14="http://schemas.microsoft.com/office/powerpoint/2010/main" val="3020596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399"/>
            <a:ext cx="7772400" cy="1066801"/>
          </a:xfrm>
        </p:spPr>
        <p:txBody>
          <a:bodyPr>
            <a:noAutofit/>
          </a:bodyPr>
          <a:lstStyle/>
          <a:p>
            <a:r>
              <a:rPr lang="en-US" sz="3200" dirty="0">
                <a:latin typeface="Times New Roman" panose="02020603050405020304" pitchFamily="18" charset="0"/>
                <a:cs typeface="Times New Roman" panose="02020603050405020304" pitchFamily="18" charset="0"/>
              </a:rPr>
              <a:t>LEGAL MOBILIZATION…</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IN THE SHADOWS OF COURTS</a:t>
            </a:r>
          </a:p>
        </p:txBody>
      </p:sp>
      <p:sp>
        <p:nvSpPr>
          <p:cNvPr id="3" name="Subtitle 2"/>
          <p:cNvSpPr>
            <a:spLocks noGrp="1"/>
          </p:cNvSpPr>
          <p:nvPr>
            <p:ph type="subTitle" idx="1"/>
          </p:nvPr>
        </p:nvSpPr>
        <p:spPr>
          <a:xfrm>
            <a:off x="685800" y="1066800"/>
            <a:ext cx="7467600" cy="5638800"/>
          </a:xfrm>
        </p:spPr>
        <p:txBody>
          <a:bodyPr>
            <a:noAutofit/>
          </a:bodyPr>
          <a:lstStyle/>
          <a:p>
            <a:pPr algn="l"/>
            <a:endParaRPr lang="en-US" sz="2600" b="1" dirty="0">
              <a:solidFill>
                <a:schemeClr val="tx1"/>
              </a:solidFill>
              <a:latin typeface="Times New Roman" panose="02020603050405020304" pitchFamily="18" charset="0"/>
              <a:cs typeface="Times New Roman" panose="02020603050405020304" pitchFamily="18" charset="0"/>
            </a:endParaRPr>
          </a:p>
          <a:p>
            <a:pPr algn="l"/>
            <a:r>
              <a:rPr lang="en-US" sz="2600" b="1" dirty="0">
                <a:solidFill>
                  <a:schemeClr val="tx1"/>
                </a:solidFill>
                <a:latin typeface="Times New Roman" panose="02020603050405020304" pitchFamily="18" charset="0"/>
                <a:cs typeface="Times New Roman" panose="02020603050405020304" pitchFamily="18" charset="0"/>
              </a:rPr>
              <a:t>4.  Citizen mobilization of law</a:t>
            </a:r>
            <a:r>
              <a:rPr lang="en-US" sz="2600" b="1"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a:t>
            </a:r>
            <a:r>
              <a:rPr lang="en-US" sz="2600" b="1" dirty="0">
                <a:solidFill>
                  <a:schemeClr val="tx1"/>
                </a:solidFill>
                <a:latin typeface="Times New Roman" panose="02020603050405020304" pitchFamily="18" charset="0"/>
                <a:cs typeface="Times New Roman" panose="02020603050405020304" pitchFamily="18" charset="0"/>
              </a:rPr>
              <a:t> disputing practices</a:t>
            </a:r>
          </a:p>
          <a:p>
            <a:pPr algn="l"/>
            <a:r>
              <a:rPr lang="en-US" sz="2400" dirty="0">
                <a:solidFill>
                  <a:schemeClr val="tx1"/>
                </a:solidFill>
                <a:latin typeface="Times New Roman" panose="02020603050405020304" pitchFamily="18" charset="0"/>
                <a:cs typeface="Times New Roman" panose="02020603050405020304" pitchFamily="18" charset="0"/>
              </a:rPr>
              <a:t>	</a:t>
            </a:r>
            <a:r>
              <a:rPr lang="en-US" sz="2400" b="1" dirty="0">
                <a:solidFill>
                  <a:schemeClr val="tx1"/>
                </a:solidFill>
                <a:latin typeface="Times New Roman" panose="02020603050405020304" pitchFamily="18" charset="0"/>
                <a:cs typeface="Times New Roman" panose="02020603050405020304" pitchFamily="18" charset="0"/>
              </a:rPr>
              <a:t>5 Stages of Disputing </a:t>
            </a:r>
            <a:r>
              <a:rPr lang="en-US" sz="2400" dirty="0">
                <a:solidFill>
                  <a:schemeClr val="tx1"/>
                </a:solidFill>
                <a:latin typeface="Times New Roman" panose="02020603050405020304" pitchFamily="18" charset="0"/>
                <a:cs typeface="Times New Roman" panose="02020603050405020304" pitchFamily="18" charset="0"/>
              </a:rPr>
              <a:t>(Miller and </a:t>
            </a:r>
            <a:r>
              <a:rPr lang="en-US" sz="2400" dirty="0" err="1">
                <a:solidFill>
                  <a:schemeClr val="tx1"/>
                </a:solidFill>
                <a:latin typeface="Times New Roman" panose="02020603050405020304" pitchFamily="18" charset="0"/>
                <a:cs typeface="Times New Roman" panose="02020603050405020304" pitchFamily="18" charset="0"/>
              </a:rPr>
              <a:t>Sarat</a:t>
            </a:r>
            <a:r>
              <a:rPr lang="en-US" sz="2400" dirty="0">
                <a:solidFill>
                  <a:schemeClr val="tx1"/>
                </a:solidFill>
                <a:latin typeface="Times New Roman" panose="02020603050405020304" pitchFamily="18" charset="0"/>
                <a:cs typeface="Times New Roman" panose="02020603050405020304" pitchFamily="18" charset="0"/>
              </a:rPr>
              <a:t>)</a:t>
            </a:r>
          </a:p>
          <a:p>
            <a:pPr algn="l"/>
            <a:r>
              <a:rPr lang="en-US" sz="2400" dirty="0">
                <a:solidFill>
                  <a:schemeClr val="tx1"/>
                </a:solidFill>
                <a:latin typeface="Times New Roman" panose="02020603050405020304" pitchFamily="18" charset="0"/>
                <a:cs typeface="Times New Roman" panose="02020603050405020304" pitchFamily="18" charset="0"/>
              </a:rPr>
              <a:t>	(Experience of injury may lead to…)</a:t>
            </a:r>
          </a:p>
          <a:p>
            <a:pPr algn="l"/>
            <a:r>
              <a:rPr lang="en-US" sz="2400" dirty="0">
                <a:solidFill>
                  <a:schemeClr val="tx1"/>
                </a:solidFill>
                <a:latin typeface="Times New Roman" panose="02020603050405020304" pitchFamily="18" charset="0"/>
                <a:cs typeface="Times New Roman" panose="02020603050405020304" pitchFamily="18" charset="0"/>
              </a:rPr>
              <a:t>	A. Grievance (naming and blaming for harm)</a:t>
            </a:r>
          </a:p>
          <a:p>
            <a:pPr algn="l"/>
            <a:r>
              <a:rPr lang="en-US" sz="2400" dirty="0">
                <a:solidFill>
                  <a:schemeClr val="tx1"/>
                </a:solidFill>
                <a:latin typeface="Times New Roman" panose="02020603050405020304" pitchFamily="18" charset="0"/>
                <a:cs typeface="Times New Roman" panose="02020603050405020304" pitchFamily="18" charset="0"/>
              </a:rPr>
              <a:t>	B. Claim (pre-dispute)</a:t>
            </a:r>
          </a:p>
          <a:p>
            <a:pPr algn="l">
              <a:spcBef>
                <a:spcPts val="600"/>
              </a:spcBef>
            </a:pPr>
            <a:r>
              <a:rPr lang="en-US" sz="2400" dirty="0">
                <a:solidFill>
                  <a:schemeClr val="tx1"/>
                </a:solidFill>
                <a:latin typeface="Times New Roman" panose="02020603050405020304" pitchFamily="18" charset="0"/>
                <a:cs typeface="Times New Roman" panose="02020603050405020304" pitchFamily="18" charset="0"/>
              </a:rPr>
              <a:t>	C. Dispute (claim met with counter-claim)</a:t>
            </a:r>
          </a:p>
          <a:p>
            <a:pPr algn="l">
              <a:spcBef>
                <a:spcPts val="600"/>
              </a:spcBef>
            </a:pPr>
            <a:r>
              <a:rPr lang="en-US" sz="2400" dirty="0">
                <a:solidFill>
                  <a:schemeClr val="tx1"/>
                </a:solidFill>
                <a:latin typeface="Times New Roman" panose="02020603050405020304" pitchFamily="18" charset="0"/>
                <a:cs typeface="Times New Roman" panose="02020603050405020304" pitchFamily="18" charset="0"/>
              </a:rPr>
              <a:t>	D. Formalization (involve lawyer/police/mediator)</a:t>
            </a:r>
          </a:p>
          <a:p>
            <a:pPr algn="l">
              <a:spcBef>
                <a:spcPts val="600"/>
              </a:spcBef>
            </a:pPr>
            <a:r>
              <a:rPr lang="en-US" sz="2400" dirty="0">
                <a:solidFill>
                  <a:schemeClr val="tx1"/>
                </a:solidFill>
                <a:latin typeface="Times New Roman" panose="02020603050405020304" pitchFamily="18" charset="0"/>
                <a:cs typeface="Times New Roman" panose="02020603050405020304" pitchFamily="18" charset="0"/>
              </a:rPr>
              <a:t>	E. Resort to courts/state (adjudication)</a:t>
            </a:r>
          </a:p>
        </p:txBody>
      </p:sp>
    </p:spTree>
    <p:extLst>
      <p:ext uri="{BB962C8B-B14F-4D97-AF65-F5344CB8AC3E}">
        <p14:creationId xmlns:p14="http://schemas.microsoft.com/office/powerpoint/2010/main" val="391244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399"/>
            <a:ext cx="7772400" cy="76201"/>
          </a:xfrm>
        </p:spPr>
        <p:txBody>
          <a:bodyPr>
            <a:noAutofit/>
          </a:bodyPr>
          <a:lstStyle/>
          <a:p>
            <a:endParaRPr lang="en-US" sz="3200"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4340225" y="6858000"/>
            <a:ext cx="7467600" cy="4084638"/>
          </a:xfrm>
        </p:spPr>
        <p:txBody>
          <a:bodyPr>
            <a:noAutofit/>
          </a:bodyPr>
          <a:lstStyle/>
          <a:p>
            <a:pPr algn="l"/>
            <a:endParaRPr lang="en-US" sz="2400" i="1" dirty="0">
              <a:solidFill>
                <a:schemeClr val="tx1"/>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stretch>
            <a:fillRect/>
          </a:stretch>
        </p:blipFill>
        <p:spPr>
          <a:xfrm>
            <a:off x="1981200" y="28996"/>
            <a:ext cx="4811840" cy="7637526"/>
          </a:xfrm>
          <a:prstGeom prst="rect">
            <a:avLst/>
          </a:prstGeom>
        </p:spPr>
      </p:pic>
    </p:spTree>
    <p:extLst>
      <p:ext uri="{BB962C8B-B14F-4D97-AF65-F5344CB8AC3E}">
        <p14:creationId xmlns:p14="http://schemas.microsoft.com/office/powerpoint/2010/main" val="525012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399"/>
            <a:ext cx="7772400" cy="1066801"/>
          </a:xfrm>
        </p:spPr>
        <p:txBody>
          <a:bodyPr>
            <a:noAutofit/>
          </a:bodyPr>
          <a:lstStyle/>
          <a:p>
            <a:r>
              <a:rPr lang="en-US" sz="3200" dirty="0">
                <a:latin typeface="Times New Roman" panose="02020603050405020304" pitchFamily="18" charset="0"/>
                <a:cs typeface="Times New Roman" panose="02020603050405020304" pitchFamily="18" charset="0"/>
              </a:rPr>
              <a:t>LEGAL MOBILIZATION…</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IN THE SHADOWS OF COURTS</a:t>
            </a:r>
          </a:p>
        </p:txBody>
      </p:sp>
      <p:sp>
        <p:nvSpPr>
          <p:cNvPr id="3" name="Subtitle 2"/>
          <p:cNvSpPr>
            <a:spLocks noGrp="1"/>
          </p:cNvSpPr>
          <p:nvPr>
            <p:ph type="subTitle" idx="1"/>
          </p:nvPr>
        </p:nvSpPr>
        <p:spPr>
          <a:xfrm>
            <a:off x="685800" y="1066800"/>
            <a:ext cx="7467600" cy="5638800"/>
          </a:xfrm>
        </p:spPr>
        <p:txBody>
          <a:bodyPr>
            <a:noAutofit/>
          </a:bodyPr>
          <a:lstStyle/>
          <a:p>
            <a:pPr algn="l"/>
            <a:endParaRPr lang="en-US" sz="2400" dirty="0">
              <a:solidFill>
                <a:schemeClr val="tx1"/>
              </a:solidFill>
              <a:latin typeface="Times New Roman" panose="02020603050405020304" pitchFamily="18" charset="0"/>
              <a:cs typeface="Times New Roman" panose="02020603050405020304" pitchFamily="18" charset="0"/>
            </a:endParaRPr>
          </a:p>
          <a:p>
            <a:pPr algn="l"/>
            <a:r>
              <a:rPr lang="en-US" sz="2600" b="1" dirty="0">
                <a:solidFill>
                  <a:schemeClr val="tx1"/>
                </a:solidFill>
                <a:latin typeface="Times New Roman" panose="02020603050405020304" pitchFamily="18" charset="0"/>
                <a:cs typeface="Times New Roman" panose="02020603050405020304" pitchFamily="18" charset="0"/>
              </a:rPr>
              <a:t>5.  “Shadow of courts” shapes action of disputants</a:t>
            </a:r>
          </a:p>
          <a:p>
            <a:pPr algn="l"/>
            <a:r>
              <a:rPr lang="en-US" sz="2400" dirty="0">
                <a:solidFill>
                  <a:schemeClr val="tx1"/>
                </a:solidFill>
                <a:latin typeface="Times New Roman" panose="02020603050405020304" pitchFamily="18" charset="0"/>
                <a:cs typeface="Times New Roman" panose="02020603050405020304" pitchFamily="18" charset="0"/>
              </a:rPr>
              <a:t>	A. Cost/risk of </a:t>
            </a:r>
            <a:r>
              <a:rPr lang="en-US" sz="2400" i="1" dirty="0">
                <a:solidFill>
                  <a:schemeClr val="tx1"/>
                </a:solidFill>
                <a:latin typeface="Times New Roman" panose="02020603050405020304" pitchFamily="18" charset="0"/>
                <a:cs typeface="Times New Roman" panose="02020603050405020304" pitchFamily="18" charset="0"/>
              </a:rPr>
              <a:t>formalization</a:t>
            </a:r>
            <a:r>
              <a:rPr lang="en-US" sz="2400" dirty="0">
                <a:solidFill>
                  <a:schemeClr val="tx1"/>
                </a:solidFill>
                <a:latin typeface="Times New Roman" panose="02020603050405020304" pitchFamily="18" charset="0"/>
                <a:cs typeface="Times New Roman" panose="02020603050405020304" pitchFamily="18" charset="0"/>
              </a:rPr>
              <a:t> encourages informal</a:t>
            </a:r>
          </a:p>
          <a:p>
            <a:pPr algn="l"/>
            <a:r>
              <a:rPr lang="en-US" sz="2400" dirty="0">
                <a:solidFill>
                  <a:schemeClr val="tx1"/>
                </a:solidFill>
                <a:latin typeface="Times New Roman" panose="02020603050405020304" pitchFamily="18" charset="0"/>
                <a:cs typeface="Times New Roman" panose="02020603050405020304" pitchFamily="18" charset="0"/>
              </a:rPr>
              <a:t>	       disputing activity (in society, not state actors)</a:t>
            </a:r>
          </a:p>
          <a:p>
            <a:pPr algn="l"/>
            <a:r>
              <a:rPr lang="en-US" sz="2400" dirty="0">
                <a:solidFill>
                  <a:schemeClr val="tx1"/>
                </a:solidFill>
                <a:latin typeface="Times New Roman" panose="02020603050405020304" pitchFamily="18" charset="0"/>
                <a:cs typeface="Times New Roman" panose="02020603050405020304" pitchFamily="18" charset="0"/>
              </a:rPr>
              <a:t>	B.  Different pyramid patterns – criminal, tort, 	      discrimination, contract, divorce…disputes</a:t>
            </a:r>
          </a:p>
          <a:p>
            <a:pPr algn="l"/>
            <a:r>
              <a:rPr lang="en-US" sz="2400" dirty="0">
                <a:solidFill>
                  <a:schemeClr val="tx1"/>
                </a:solidFill>
                <a:latin typeface="Times New Roman" panose="02020603050405020304" pitchFamily="18" charset="0"/>
                <a:cs typeface="Times New Roman" panose="02020603050405020304" pitchFamily="18" charset="0"/>
              </a:rPr>
              <a:t>	C. Overall – Americans may be </a:t>
            </a:r>
            <a:r>
              <a:rPr lang="en-US" sz="2400" i="1" dirty="0">
                <a:solidFill>
                  <a:schemeClr val="tx1"/>
                </a:solidFill>
                <a:latin typeface="Times New Roman" panose="02020603050405020304" pitchFamily="18" charset="0"/>
                <a:cs typeface="Times New Roman" panose="02020603050405020304" pitchFamily="18" charset="0"/>
              </a:rPr>
              <a:t>adversarial</a:t>
            </a:r>
            <a:r>
              <a:rPr lang="en-US" sz="2400" dirty="0">
                <a:solidFill>
                  <a:schemeClr val="tx1"/>
                </a:solidFill>
                <a:latin typeface="Times New Roman" panose="02020603050405020304" pitchFamily="18" charset="0"/>
                <a:cs typeface="Times New Roman" panose="02020603050405020304" pitchFamily="18" charset="0"/>
              </a:rPr>
              <a:t> but are 		not </a:t>
            </a:r>
            <a:r>
              <a:rPr lang="en-US" sz="2400" i="1" dirty="0">
                <a:solidFill>
                  <a:schemeClr val="tx1"/>
                </a:solidFill>
                <a:latin typeface="Times New Roman" panose="02020603050405020304" pitchFamily="18" charset="0"/>
                <a:cs typeface="Times New Roman" panose="02020603050405020304" pitchFamily="18" charset="0"/>
              </a:rPr>
              <a:t>litigious (as individuals)</a:t>
            </a:r>
          </a:p>
          <a:p>
            <a:pPr algn="l"/>
            <a:r>
              <a:rPr lang="en-US" sz="2400" i="1" dirty="0">
                <a:solidFill>
                  <a:schemeClr val="tx1"/>
                </a:solidFill>
                <a:latin typeface="Times New Roman" panose="02020603050405020304" pitchFamily="18" charset="0"/>
                <a:cs typeface="Times New Roman" panose="02020603050405020304" pitchFamily="18" charset="0"/>
              </a:rPr>
              <a:t>		The legal system and legal culture 			discourage formalization of claims and 		adjudication (formal litigation)</a:t>
            </a:r>
          </a:p>
        </p:txBody>
      </p:sp>
    </p:spTree>
    <p:extLst>
      <p:ext uri="{BB962C8B-B14F-4D97-AF65-F5344CB8AC3E}">
        <p14:creationId xmlns:p14="http://schemas.microsoft.com/office/powerpoint/2010/main" val="1130224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399"/>
            <a:ext cx="7772400" cy="1066801"/>
          </a:xfrm>
        </p:spPr>
        <p:txBody>
          <a:bodyPr>
            <a:noAutofit/>
          </a:bodyPr>
          <a:lstStyle/>
          <a:p>
            <a:r>
              <a:rPr lang="en-US" sz="3200" dirty="0">
                <a:latin typeface="Times New Roman" panose="02020603050405020304" pitchFamily="18" charset="0"/>
                <a:cs typeface="Times New Roman" panose="02020603050405020304" pitchFamily="18" charset="0"/>
              </a:rPr>
              <a:t>LEGAL MOBILIZATION…</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IN THE SHADOWS OF COURTS</a:t>
            </a:r>
          </a:p>
        </p:txBody>
      </p:sp>
      <p:sp>
        <p:nvSpPr>
          <p:cNvPr id="3" name="Subtitle 2"/>
          <p:cNvSpPr>
            <a:spLocks noGrp="1"/>
          </p:cNvSpPr>
          <p:nvPr>
            <p:ph type="subTitle" idx="1"/>
          </p:nvPr>
        </p:nvSpPr>
        <p:spPr>
          <a:xfrm>
            <a:off x="685800" y="1219200"/>
            <a:ext cx="7467600" cy="5486400"/>
          </a:xfrm>
        </p:spPr>
        <p:txBody>
          <a:bodyPr>
            <a:noAutofit/>
          </a:bodyPr>
          <a:lstStyle/>
          <a:p>
            <a:pPr algn="l"/>
            <a:r>
              <a:rPr lang="en-US" sz="2400" b="1" dirty="0">
                <a:solidFill>
                  <a:schemeClr val="tx1"/>
                </a:solidFill>
                <a:latin typeface="Times New Roman" panose="02020603050405020304" pitchFamily="18" charset="0"/>
                <a:cs typeface="Times New Roman" panose="02020603050405020304" pitchFamily="18" charset="0"/>
              </a:rPr>
              <a:t>6. Disputing studies: Why Do Many Victims “Lump It”</a:t>
            </a:r>
          </a:p>
          <a:p>
            <a:pPr algn="l"/>
            <a:r>
              <a:rPr lang="en-US" sz="2400" dirty="0">
                <a:solidFill>
                  <a:schemeClr val="tx1"/>
                </a:solidFill>
                <a:latin typeface="Times New Roman" panose="02020603050405020304" pitchFamily="18" charset="0"/>
                <a:cs typeface="Times New Roman" panose="02020603050405020304" pitchFamily="18" charset="0"/>
              </a:rPr>
              <a:t>	when harmed? Or lose if do make claims?</a:t>
            </a:r>
          </a:p>
          <a:p>
            <a:pPr algn="l"/>
            <a:r>
              <a:rPr lang="en-US" sz="2400" dirty="0">
                <a:solidFill>
                  <a:schemeClr val="tx1"/>
                </a:solidFill>
                <a:latin typeface="Times New Roman" panose="02020603050405020304" pitchFamily="18" charset="0"/>
                <a:cs typeface="Times New Roman" panose="02020603050405020304" pitchFamily="18" charset="0"/>
              </a:rPr>
              <a:t>	Law </a:t>
            </a:r>
            <a:r>
              <a:rPr lang="en-US" sz="2400" dirty="0">
                <a:solidFill>
                  <a:schemeClr val="tx1"/>
                </a:solidFill>
                <a:latin typeface="Times New Roman" panose="02020603050405020304" pitchFamily="18" charset="0"/>
                <a:cs typeface="Times New Roman" panose="02020603050405020304" pitchFamily="18" charset="0"/>
                <a:sym typeface="Wingdings" pitchFamily="2" charset="2"/>
              </a:rPr>
              <a:t> </a:t>
            </a:r>
            <a:r>
              <a:rPr lang="en-US" sz="2400" i="1" dirty="0">
                <a:solidFill>
                  <a:schemeClr val="tx1"/>
                </a:solidFill>
                <a:latin typeface="Times New Roman" panose="02020603050405020304" pitchFamily="18" charset="0"/>
                <a:cs typeface="Times New Roman" panose="02020603050405020304" pitchFamily="18" charset="0"/>
                <a:sym typeface="Wingdings" pitchFamily="2" charset="2"/>
              </a:rPr>
              <a:t>opportunities</a:t>
            </a:r>
            <a:r>
              <a:rPr lang="en-US" sz="2400" dirty="0">
                <a:solidFill>
                  <a:schemeClr val="tx1"/>
                </a:solidFill>
                <a:latin typeface="Times New Roman" panose="02020603050405020304" pitchFamily="18" charset="0"/>
                <a:cs typeface="Times New Roman" panose="02020603050405020304" pitchFamily="18" charset="0"/>
                <a:sym typeface="Wingdings" pitchFamily="2" charset="2"/>
              </a:rPr>
              <a:t>. But need </a:t>
            </a:r>
            <a:r>
              <a:rPr lang="en-US" sz="2400" b="1" i="1" dirty="0">
                <a:solidFill>
                  <a:schemeClr val="tx1"/>
                </a:solidFill>
                <a:latin typeface="Times New Roman" panose="02020603050405020304" pitchFamily="18" charset="0"/>
                <a:cs typeface="Times New Roman" panose="02020603050405020304" pitchFamily="18" charset="0"/>
                <a:sym typeface="Wingdings" pitchFamily="2" charset="2"/>
              </a:rPr>
              <a:t>resources</a:t>
            </a:r>
            <a:r>
              <a:rPr lang="en-US" sz="2400" dirty="0">
                <a:solidFill>
                  <a:schemeClr val="tx1"/>
                </a:solidFill>
                <a:latin typeface="Times New Roman" panose="02020603050405020304" pitchFamily="18" charset="0"/>
                <a:cs typeface="Times New Roman" panose="02020603050405020304" pitchFamily="18" charset="0"/>
                <a:sym typeface="Wingdings" pitchFamily="2" charset="2"/>
              </a:rPr>
              <a:t>, power.</a:t>
            </a:r>
            <a:endParaRPr lang="en-US" sz="2400" dirty="0">
              <a:solidFill>
                <a:schemeClr val="tx1"/>
              </a:solidFill>
              <a:latin typeface="Times New Roman" panose="02020603050405020304" pitchFamily="18" charset="0"/>
              <a:cs typeface="Times New Roman" panose="02020603050405020304" pitchFamily="18" charset="0"/>
            </a:endParaRPr>
          </a:p>
          <a:p>
            <a:pPr algn="l"/>
            <a:r>
              <a:rPr lang="en-US" sz="2400" dirty="0">
                <a:solidFill>
                  <a:schemeClr val="tx1"/>
                </a:solidFill>
                <a:latin typeface="Times New Roman" panose="02020603050405020304" pitchFamily="18" charset="0"/>
                <a:cs typeface="Times New Roman" panose="02020603050405020304" pitchFamily="18" charset="0"/>
              </a:rPr>
              <a:t>    </a:t>
            </a:r>
            <a:r>
              <a:rPr lang="en-US" sz="2400" b="1" dirty="0">
                <a:solidFill>
                  <a:schemeClr val="tx1"/>
                </a:solidFill>
                <a:latin typeface="Times New Roman" panose="02020603050405020304" pitchFamily="18" charset="0"/>
                <a:cs typeface="Times New Roman" panose="02020603050405020304" pitchFamily="18" charset="0"/>
              </a:rPr>
              <a:t>Key variables/factors that influence choices</a:t>
            </a:r>
          </a:p>
          <a:p>
            <a:pPr algn="l"/>
            <a:r>
              <a:rPr lang="en-US" sz="2400" dirty="0">
                <a:solidFill>
                  <a:schemeClr val="tx1"/>
                </a:solidFill>
                <a:latin typeface="Times New Roman" panose="02020603050405020304" pitchFamily="18" charset="0"/>
                <a:cs typeface="Times New Roman" panose="02020603050405020304" pitchFamily="18" charset="0"/>
              </a:rPr>
              <a:t>         A. Lack of knowledge of law, rights, legal process</a:t>
            </a:r>
          </a:p>
          <a:p>
            <a:pPr algn="l"/>
            <a:r>
              <a:rPr lang="en-US" sz="2400" dirty="0">
                <a:solidFill>
                  <a:schemeClr val="tx1"/>
                </a:solidFill>
                <a:latin typeface="Times New Roman" panose="02020603050405020304" pitchFamily="18" charset="0"/>
                <a:cs typeface="Times New Roman" panose="02020603050405020304" pitchFamily="18" charset="0"/>
              </a:rPr>
              <a:t>         B. Fear of risk -- money, time, stress, losing </a:t>
            </a:r>
          </a:p>
          <a:p>
            <a:pPr algn="l"/>
            <a:r>
              <a:rPr lang="en-US" sz="2400" dirty="0">
                <a:solidFill>
                  <a:schemeClr val="tx1"/>
                </a:solidFill>
                <a:latin typeface="Times New Roman" panose="02020603050405020304" pitchFamily="18" charset="0"/>
                <a:cs typeface="Times New Roman" panose="02020603050405020304" pitchFamily="18" charset="0"/>
              </a:rPr>
              <a:t>         C. Ability to pay lawyer/legal costs</a:t>
            </a:r>
          </a:p>
          <a:p>
            <a:pPr algn="l"/>
            <a:r>
              <a:rPr lang="en-US" sz="2400" dirty="0">
                <a:solidFill>
                  <a:schemeClr val="tx1"/>
                </a:solidFill>
                <a:latin typeface="Times New Roman" panose="02020603050405020304" pitchFamily="18" charset="0"/>
                <a:cs typeface="Times New Roman" panose="02020603050405020304" pitchFamily="18" charset="0"/>
              </a:rPr>
              <a:t>	   “Single shot” vs. “repeat players”</a:t>
            </a:r>
          </a:p>
          <a:p>
            <a:pPr algn="l"/>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Galanter</a:t>
            </a:r>
            <a:r>
              <a:rPr lang="en-US" sz="2400" dirty="0">
                <a:solidFill>
                  <a:schemeClr val="tx1"/>
                </a:solidFill>
                <a:latin typeface="Times New Roman" panose="02020603050405020304" pitchFamily="18" charset="0"/>
                <a:cs typeface="Times New Roman" panose="02020603050405020304" pitchFamily="18" charset="0"/>
              </a:rPr>
              <a:t> – systemic bias toward haves w/ RPs</a:t>
            </a:r>
          </a:p>
          <a:p>
            <a:pPr algn="l"/>
            <a:r>
              <a:rPr lang="en-US" sz="2400" dirty="0">
                <a:solidFill>
                  <a:schemeClr val="tx1"/>
                </a:solidFill>
                <a:latin typeface="Times New Roman" panose="02020603050405020304" pitchFamily="18" charset="0"/>
                <a:cs typeface="Times New Roman" panose="02020603050405020304" pitchFamily="18" charset="0"/>
              </a:rPr>
              <a:t>         D. Individual social “status” – viewed as 	                	   un/deserving, un/trustworthy by legal officials</a:t>
            </a:r>
          </a:p>
          <a:p>
            <a:pPr algn="l"/>
            <a:r>
              <a:rPr lang="en-US" sz="2400" dirty="0">
                <a:solidFill>
                  <a:schemeClr val="tx1"/>
                </a:solidFill>
                <a:latin typeface="Times New Roman" panose="02020603050405020304" pitchFamily="18" charset="0"/>
                <a:cs typeface="Times New Roman" panose="02020603050405020304" pitchFamily="18" charset="0"/>
              </a:rPr>
              <a:t>         E. Dependence on wrongdoer—people are reluctant 	   to sue family, spouses, co-workers, employers	   	</a:t>
            </a:r>
          </a:p>
          <a:p>
            <a:pPr algn="l"/>
            <a:endParaRPr lang="en-US" sz="2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95782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399"/>
            <a:ext cx="7772400" cy="1066801"/>
          </a:xfrm>
        </p:spPr>
        <p:txBody>
          <a:bodyPr>
            <a:noAutofit/>
          </a:bodyPr>
          <a:lstStyle/>
          <a:p>
            <a:r>
              <a:rPr lang="en-US" sz="3200" dirty="0">
                <a:latin typeface="Times New Roman" panose="02020603050405020304" pitchFamily="18" charset="0"/>
                <a:cs typeface="Times New Roman" panose="02020603050405020304" pitchFamily="18" charset="0"/>
              </a:rPr>
              <a:t>LEGAL MOBILIZATION…</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IN THE SHADOWS OF COURTS</a:t>
            </a:r>
          </a:p>
        </p:txBody>
      </p:sp>
      <p:sp>
        <p:nvSpPr>
          <p:cNvPr id="3" name="Subtitle 2"/>
          <p:cNvSpPr>
            <a:spLocks noGrp="1"/>
          </p:cNvSpPr>
          <p:nvPr>
            <p:ph type="subTitle" idx="1"/>
          </p:nvPr>
        </p:nvSpPr>
        <p:spPr>
          <a:xfrm>
            <a:off x="685800" y="1219200"/>
            <a:ext cx="7467600" cy="5486400"/>
          </a:xfrm>
        </p:spPr>
        <p:txBody>
          <a:bodyPr>
            <a:noAutofit/>
          </a:bodyPr>
          <a:lstStyle/>
          <a:p>
            <a:pPr algn="l"/>
            <a:r>
              <a:rPr lang="en-US" sz="2400" dirty="0">
                <a:solidFill>
                  <a:schemeClr val="tx1"/>
                </a:solidFill>
                <a:latin typeface="Times New Roman" panose="02020603050405020304" pitchFamily="18" charset="0"/>
                <a:cs typeface="Times New Roman" panose="02020603050405020304" pitchFamily="18" charset="0"/>
              </a:rPr>
              <a:t> Legal mobilization – </a:t>
            </a:r>
            <a:r>
              <a:rPr lang="en-US" sz="2400" i="1" dirty="0">
                <a:solidFill>
                  <a:schemeClr val="tx1"/>
                </a:solidFill>
                <a:latin typeface="Times New Roman" panose="02020603050405020304" pitchFamily="18" charset="0"/>
                <a:cs typeface="Times New Roman" panose="02020603050405020304" pitchFamily="18" charset="0"/>
              </a:rPr>
              <a:t>formally equal access </a:t>
            </a:r>
            <a:r>
              <a:rPr lang="en-US" sz="2400" dirty="0">
                <a:solidFill>
                  <a:schemeClr val="tx1"/>
                </a:solidFill>
                <a:latin typeface="Times New Roman" panose="02020603050405020304" pitchFamily="18" charset="0"/>
                <a:cs typeface="Times New Roman" panose="02020603050405020304" pitchFamily="18" charset="0"/>
              </a:rPr>
              <a:t>vs </a:t>
            </a:r>
            <a:r>
              <a:rPr lang="en-US" sz="2400" i="1" dirty="0">
                <a:solidFill>
                  <a:schemeClr val="tx1"/>
                </a:solidFill>
                <a:latin typeface="Times New Roman" panose="02020603050405020304" pitchFamily="18" charset="0"/>
                <a:cs typeface="Times New Roman" panose="02020603050405020304" pitchFamily="18" charset="0"/>
              </a:rPr>
              <a:t>unequal </a:t>
            </a:r>
          </a:p>
          <a:p>
            <a:pPr algn="l"/>
            <a:r>
              <a:rPr lang="en-US" sz="2400" i="1" dirty="0">
                <a:solidFill>
                  <a:schemeClr val="tx1"/>
                </a:solidFill>
                <a:latin typeface="Times New Roman" panose="02020603050405020304" pitchFamily="18" charset="0"/>
                <a:cs typeface="Times New Roman" panose="02020603050405020304" pitchFamily="18" charset="0"/>
              </a:rPr>
              <a:t>     actual capacities </a:t>
            </a:r>
            <a:r>
              <a:rPr lang="en-US" sz="2400" dirty="0">
                <a:solidFill>
                  <a:schemeClr val="tx1"/>
                </a:solidFill>
                <a:latin typeface="Times New Roman" panose="02020603050405020304" pitchFamily="18" charset="0"/>
                <a:cs typeface="Times New Roman" panose="02020603050405020304" pitchFamily="18" charset="0"/>
              </a:rPr>
              <a:t>for rights claiming (</a:t>
            </a:r>
            <a:r>
              <a:rPr lang="en-US" sz="2400" dirty="0" err="1">
                <a:solidFill>
                  <a:schemeClr val="tx1"/>
                </a:solidFill>
                <a:latin typeface="Times New Roman" panose="02020603050405020304" pitchFamily="18" charset="0"/>
                <a:cs typeface="Times New Roman" panose="02020603050405020304" pitchFamily="18" charset="0"/>
              </a:rPr>
              <a:t>Zemans</a:t>
            </a:r>
            <a:r>
              <a:rPr lang="en-US" sz="2400" dirty="0">
                <a:solidFill>
                  <a:schemeClr val="tx1"/>
                </a:solidFill>
                <a:latin typeface="Times New Roman" panose="02020603050405020304" pitchFamily="18" charset="0"/>
                <a:cs typeface="Times New Roman" panose="02020603050405020304" pitchFamily="18" charset="0"/>
              </a:rPr>
              <a:t> 693, 695)</a:t>
            </a:r>
          </a:p>
          <a:p>
            <a:pPr algn="l"/>
            <a:endParaRPr lang="en-US" sz="2400" dirty="0">
              <a:solidFill>
                <a:schemeClr val="tx1"/>
              </a:solidFill>
              <a:latin typeface="Times New Roman" panose="02020603050405020304" pitchFamily="18" charset="0"/>
              <a:cs typeface="Times New Roman" panose="02020603050405020304" pitchFamily="18" charset="0"/>
            </a:endParaRPr>
          </a:p>
          <a:p>
            <a:pPr algn="l"/>
            <a:endParaRPr lang="en-US" sz="2400" dirty="0">
              <a:solidFill>
                <a:schemeClr val="tx1"/>
              </a:solidFill>
              <a:latin typeface="Times New Roman" panose="02020603050405020304" pitchFamily="18" charset="0"/>
              <a:cs typeface="Times New Roman" panose="02020603050405020304" pitchFamily="18" charset="0"/>
            </a:endParaRPr>
          </a:p>
          <a:p>
            <a:pPr algn="l"/>
            <a:endParaRPr lang="en-US" sz="2400" dirty="0">
              <a:solidFill>
                <a:schemeClr val="tx1"/>
              </a:solidFill>
              <a:latin typeface="Times New Roman" panose="02020603050405020304" pitchFamily="18" charset="0"/>
              <a:cs typeface="Times New Roman" panose="02020603050405020304" pitchFamily="18" charset="0"/>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4169" y="2133600"/>
            <a:ext cx="4505325" cy="450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41036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399"/>
            <a:ext cx="7772400" cy="1066801"/>
          </a:xfrm>
        </p:spPr>
        <p:txBody>
          <a:bodyPr>
            <a:noAutofit/>
          </a:bodyPr>
          <a:lstStyle/>
          <a:p>
            <a:r>
              <a:rPr lang="en-US" sz="3200" dirty="0">
                <a:latin typeface="Times New Roman" panose="02020603050405020304" pitchFamily="18" charset="0"/>
                <a:cs typeface="Times New Roman" panose="02020603050405020304" pitchFamily="18" charset="0"/>
              </a:rPr>
              <a:t>LEGAL MOBILIZATION…</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IN THE SHADOWS OF COURTS</a:t>
            </a:r>
          </a:p>
        </p:txBody>
      </p:sp>
      <p:sp>
        <p:nvSpPr>
          <p:cNvPr id="3" name="Subtitle 2"/>
          <p:cNvSpPr>
            <a:spLocks noGrp="1"/>
          </p:cNvSpPr>
          <p:nvPr>
            <p:ph type="subTitle" idx="1"/>
          </p:nvPr>
        </p:nvSpPr>
        <p:spPr>
          <a:xfrm>
            <a:off x="685800" y="1219200"/>
            <a:ext cx="7467600" cy="5486400"/>
          </a:xfrm>
        </p:spPr>
        <p:txBody>
          <a:bodyPr>
            <a:noAutofit/>
          </a:bodyPr>
          <a:lstStyle/>
          <a:p>
            <a:pPr algn="l"/>
            <a:r>
              <a:rPr lang="en-US" sz="2400" dirty="0">
                <a:solidFill>
                  <a:schemeClr val="tx1"/>
                </a:solidFill>
                <a:latin typeface="Times New Roman" panose="02020603050405020304" pitchFamily="18" charset="0"/>
                <a:cs typeface="Times New Roman" panose="02020603050405020304" pitchFamily="18" charset="0"/>
              </a:rPr>
              <a:t> Legal mobilization – formally equal access does not equal 	actual capacities for rights claiming (695)</a:t>
            </a:r>
          </a:p>
          <a:p>
            <a:pPr algn="l"/>
            <a:r>
              <a:rPr lang="en-US" sz="2400" dirty="0">
                <a:solidFill>
                  <a:schemeClr val="tx1"/>
                </a:solidFill>
                <a:latin typeface="Times New Roman" panose="02020603050405020304" pitchFamily="18" charset="0"/>
                <a:cs typeface="Times New Roman" panose="02020603050405020304" pitchFamily="18" charset="0"/>
              </a:rPr>
              <a:t>                                                                           </a:t>
            </a:r>
            <a:r>
              <a:rPr lang="en-US" sz="2400" b="1" dirty="0">
                <a:solidFill>
                  <a:schemeClr val="tx1"/>
                </a:solidFill>
                <a:latin typeface="Times New Roman" panose="02020603050405020304" pitchFamily="18" charset="0"/>
                <a:cs typeface="Times New Roman" panose="02020603050405020304" pitchFamily="18" charset="0"/>
              </a:rPr>
              <a:t>VS</a:t>
            </a:r>
          </a:p>
          <a:p>
            <a:pPr algn="l"/>
            <a:endParaRPr lang="en-US" sz="2400" dirty="0">
              <a:solidFill>
                <a:schemeClr val="tx1"/>
              </a:solidFill>
              <a:latin typeface="Times New Roman" panose="02020603050405020304" pitchFamily="18" charset="0"/>
              <a:cs typeface="Times New Roman" panose="02020603050405020304" pitchFamily="18" charset="0"/>
            </a:endParaRPr>
          </a:p>
          <a:p>
            <a:pPr algn="l"/>
            <a:endParaRPr lang="en-US" sz="2400" dirty="0">
              <a:solidFill>
                <a:schemeClr val="tx1"/>
              </a:solidFill>
              <a:latin typeface="Times New Roman" panose="02020603050405020304" pitchFamily="18" charset="0"/>
              <a:cs typeface="Times New Roman" panose="02020603050405020304" pitchFamily="18" charset="0"/>
            </a:endParaRPr>
          </a:p>
        </p:txBody>
      </p:sp>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3546" y="4589219"/>
            <a:ext cx="1447194" cy="2175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68333" y="2792864"/>
            <a:ext cx="2536825" cy="1798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7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32842" y="4928514"/>
            <a:ext cx="2573337" cy="159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7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99260" y="2792864"/>
            <a:ext cx="2034540" cy="15259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8"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194" y="2014230"/>
            <a:ext cx="1773358" cy="2376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01266" y="2348522"/>
            <a:ext cx="1603375" cy="2414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9"/>
          <a:stretch>
            <a:fillRect/>
          </a:stretch>
        </p:blipFill>
        <p:spPr>
          <a:xfrm>
            <a:off x="457200" y="4449883"/>
            <a:ext cx="1377029" cy="2069306"/>
          </a:xfrm>
          <a:prstGeom prst="rect">
            <a:avLst/>
          </a:prstGeom>
        </p:spPr>
      </p:pic>
    </p:spTree>
    <p:extLst>
      <p:ext uri="{BB962C8B-B14F-4D97-AF65-F5344CB8AC3E}">
        <p14:creationId xmlns:p14="http://schemas.microsoft.com/office/powerpoint/2010/main" val="2858340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399"/>
            <a:ext cx="7772400" cy="1066801"/>
          </a:xfrm>
        </p:spPr>
        <p:txBody>
          <a:bodyPr>
            <a:noAutofit/>
          </a:bodyPr>
          <a:lstStyle/>
          <a:p>
            <a:r>
              <a:rPr lang="en-US" sz="3200" dirty="0">
                <a:latin typeface="Times New Roman" panose="02020603050405020304" pitchFamily="18" charset="0"/>
                <a:cs typeface="Times New Roman" panose="02020603050405020304" pitchFamily="18" charset="0"/>
              </a:rPr>
              <a:t>INDIVIDUAL LEGAL MOBILIZATION…</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IN THE SHADOWS OF COURTS</a:t>
            </a:r>
          </a:p>
        </p:txBody>
      </p:sp>
      <p:sp>
        <p:nvSpPr>
          <p:cNvPr id="3" name="Subtitle 2"/>
          <p:cNvSpPr>
            <a:spLocks noGrp="1"/>
          </p:cNvSpPr>
          <p:nvPr>
            <p:ph type="subTitle" idx="1"/>
          </p:nvPr>
        </p:nvSpPr>
        <p:spPr>
          <a:xfrm>
            <a:off x="685800" y="1219200"/>
            <a:ext cx="7620000" cy="5486400"/>
          </a:xfrm>
        </p:spPr>
        <p:txBody>
          <a:bodyPr>
            <a:noAutofit/>
          </a:bodyPr>
          <a:lstStyle/>
          <a:p>
            <a:pPr algn="l"/>
            <a:r>
              <a:rPr lang="en-US" sz="2600" b="1" dirty="0">
                <a:solidFill>
                  <a:schemeClr val="tx1"/>
                </a:solidFill>
                <a:latin typeface="Times New Roman" panose="02020603050405020304" pitchFamily="18" charset="0"/>
                <a:cs typeface="Times New Roman" panose="02020603050405020304" pitchFamily="18" charset="0"/>
              </a:rPr>
              <a:t>2. </a:t>
            </a:r>
            <a:r>
              <a:rPr lang="en-US" sz="2600" b="1" dirty="0" err="1">
                <a:solidFill>
                  <a:schemeClr val="tx1"/>
                </a:solidFill>
                <a:latin typeface="Times New Roman" panose="02020603050405020304" pitchFamily="18" charset="0"/>
                <a:cs typeface="Times New Roman" panose="02020603050405020304" pitchFamily="18" charset="0"/>
              </a:rPr>
              <a:t>Zemans</a:t>
            </a:r>
            <a:r>
              <a:rPr lang="en-US" sz="2600" b="1" dirty="0">
                <a:solidFill>
                  <a:schemeClr val="tx1"/>
                </a:solidFill>
                <a:latin typeface="Times New Roman" panose="02020603050405020304" pitchFamily="18" charset="0"/>
                <a:cs typeface="Times New Roman" panose="02020603050405020304" pitchFamily="18" charset="0"/>
              </a:rPr>
              <a:t> --“Legal mobilization”</a:t>
            </a:r>
          </a:p>
          <a:p>
            <a:pPr algn="l"/>
            <a:r>
              <a:rPr lang="en-US" sz="2400" dirty="0">
                <a:solidFill>
                  <a:schemeClr val="tx1"/>
                </a:solidFill>
                <a:latin typeface="Times New Roman" panose="02020603050405020304" pitchFamily="18" charset="0"/>
                <a:cs typeface="Times New Roman" panose="02020603050405020304" pitchFamily="18" charset="0"/>
              </a:rPr>
              <a:t>      A. Civil (and criminal) law is routinely </a:t>
            </a:r>
            <a:r>
              <a:rPr lang="en-US" sz="2400" b="1" i="1" dirty="0">
                <a:solidFill>
                  <a:schemeClr val="tx1"/>
                </a:solidFill>
                <a:latin typeface="Times New Roman" panose="02020603050405020304" pitchFamily="18" charset="0"/>
                <a:cs typeface="Times New Roman" panose="02020603050405020304" pitchFamily="18" charset="0"/>
              </a:rPr>
              <a:t>mobilized</a:t>
            </a:r>
            <a:r>
              <a:rPr lang="en-US" sz="2400" dirty="0">
                <a:solidFill>
                  <a:schemeClr val="tx1"/>
                </a:solidFill>
                <a:latin typeface="Times New Roman" panose="02020603050405020304" pitchFamily="18" charset="0"/>
                <a:cs typeface="Times New Roman" panose="02020603050405020304" pitchFamily="18" charset="0"/>
              </a:rPr>
              <a:t> by 	</a:t>
            </a:r>
            <a:r>
              <a:rPr lang="en-US" sz="2400" b="1" i="1" u="sng" dirty="0">
                <a:solidFill>
                  <a:schemeClr val="tx1"/>
                </a:solidFill>
                <a:latin typeface="Times New Roman" panose="02020603050405020304" pitchFamily="18" charset="0"/>
                <a:cs typeface="Times New Roman" panose="02020603050405020304" pitchFamily="18" charset="0"/>
              </a:rPr>
              <a:t>individual</a:t>
            </a:r>
            <a:r>
              <a:rPr lang="en-US" sz="2400" dirty="0">
                <a:solidFill>
                  <a:schemeClr val="tx1"/>
                </a:solidFill>
                <a:latin typeface="Times New Roman" panose="02020603050405020304" pitchFamily="18" charset="0"/>
                <a:cs typeface="Times New Roman" panose="02020603050405020304" pitchFamily="18" charset="0"/>
              </a:rPr>
              <a:t> citizens in ordinary life</a:t>
            </a:r>
          </a:p>
          <a:p>
            <a:pPr algn="l"/>
            <a:r>
              <a:rPr lang="en-US" sz="2400" dirty="0">
                <a:solidFill>
                  <a:schemeClr val="tx1"/>
                </a:solidFill>
                <a:latin typeface="Times New Roman" panose="02020603050405020304" pitchFamily="18" charset="0"/>
                <a:cs typeface="Times New Roman" panose="02020603050405020304" pitchFamily="18" charset="0"/>
              </a:rPr>
              <a:t>	Defined as rights claiming; need not litigate (p.700)</a:t>
            </a:r>
          </a:p>
          <a:p>
            <a:pPr algn="l"/>
            <a:r>
              <a:rPr lang="en-US" sz="2400" dirty="0">
                <a:solidFill>
                  <a:schemeClr val="tx1"/>
                </a:solidFill>
                <a:latin typeface="Times New Roman" panose="02020603050405020304" pitchFamily="18" charset="0"/>
                <a:cs typeface="Times New Roman" panose="02020603050405020304" pitchFamily="18" charset="0"/>
              </a:rPr>
              <a:t>      </a:t>
            </a:r>
          </a:p>
          <a:p>
            <a:pPr algn="l"/>
            <a:r>
              <a:rPr lang="en-US" sz="2400" dirty="0">
                <a:solidFill>
                  <a:schemeClr val="tx1"/>
                </a:solidFill>
                <a:latin typeface="Times New Roman" panose="02020603050405020304" pitchFamily="18" charset="0"/>
                <a:cs typeface="Times New Roman" panose="02020603050405020304" pitchFamily="18" charset="0"/>
              </a:rPr>
              <a:t>      B. Law enforced every day by </a:t>
            </a:r>
            <a:r>
              <a:rPr lang="en-US" sz="2400" b="1" dirty="0">
                <a:solidFill>
                  <a:schemeClr val="tx1"/>
                </a:solidFill>
                <a:latin typeface="Times New Roman" panose="02020603050405020304" pitchFamily="18" charset="0"/>
                <a:cs typeface="Times New Roman" panose="02020603050405020304" pitchFamily="18" charset="0"/>
              </a:rPr>
              <a:t>ordinary legal subjects 	</a:t>
            </a:r>
            <a:r>
              <a:rPr lang="en-US" sz="2400" dirty="0">
                <a:solidFill>
                  <a:schemeClr val="tx1"/>
                </a:solidFill>
                <a:latin typeface="Times New Roman" panose="02020603050405020304" pitchFamily="18" charset="0"/>
                <a:cs typeface="Times New Roman" panose="02020603050405020304" pitchFamily="18" charset="0"/>
              </a:rPr>
              <a:t>as well as officials – Laws R Us</a:t>
            </a:r>
          </a:p>
          <a:p>
            <a:pPr algn="l"/>
            <a:r>
              <a:rPr lang="en-US" sz="2400" dirty="0">
                <a:solidFill>
                  <a:schemeClr val="tx1"/>
                </a:solidFill>
                <a:latin typeface="Times New Roman" panose="02020603050405020304" pitchFamily="18" charset="0"/>
                <a:cs typeface="Times New Roman" panose="02020603050405020304" pitchFamily="18" charset="0"/>
              </a:rPr>
              <a:t>	Law empowers </a:t>
            </a:r>
            <a:r>
              <a:rPr lang="en-US" sz="2400" i="1" dirty="0">
                <a:solidFill>
                  <a:schemeClr val="tx1"/>
                </a:solidFill>
                <a:latin typeface="Times New Roman" panose="02020603050405020304" pitchFamily="18" charset="0"/>
                <a:cs typeface="Times New Roman" panose="02020603050405020304" pitchFamily="18" charset="0"/>
              </a:rPr>
              <a:t>individuals</a:t>
            </a:r>
            <a:r>
              <a:rPr lang="en-US" sz="2400" dirty="0">
                <a:solidFill>
                  <a:schemeClr val="tx1"/>
                </a:solidFill>
                <a:latin typeface="Times New Roman" panose="02020603050405020304" pitchFamily="18" charset="0"/>
                <a:cs typeface="Times New Roman" panose="02020603050405020304" pitchFamily="18" charset="0"/>
              </a:rPr>
              <a:t> in society – become 	            	        “agents of state” p. 692 (we regulate each other) </a:t>
            </a:r>
          </a:p>
          <a:p>
            <a:pPr algn="l"/>
            <a:r>
              <a:rPr lang="en-US" sz="2400" dirty="0">
                <a:solidFill>
                  <a:schemeClr val="tx1"/>
                </a:solidFill>
                <a:latin typeface="Times New Roman" panose="02020603050405020304" pitchFamily="18" charset="0"/>
                <a:cs typeface="Times New Roman" panose="02020603050405020304" pitchFamily="18" charset="0"/>
              </a:rPr>
              <a:t>      	Legal mobilization = “citizen participation” – 			“micro-politics” of citizen action 				(social movements = </a:t>
            </a:r>
            <a:r>
              <a:rPr lang="en-US" sz="2400" i="1" dirty="0">
                <a:solidFill>
                  <a:schemeClr val="tx1"/>
                </a:solidFill>
                <a:latin typeface="Times New Roman" panose="02020603050405020304" pitchFamily="18" charset="0"/>
                <a:cs typeface="Times New Roman" panose="02020603050405020304" pitchFamily="18" charset="0"/>
              </a:rPr>
              <a:t>macro-politics</a:t>
            </a:r>
            <a:r>
              <a:rPr lang="en-US" sz="2400" dirty="0">
                <a:solidFill>
                  <a:schemeClr val="tx1"/>
                </a:solidFill>
                <a:latin typeface="Times New Roman" panose="02020603050405020304" pitchFamily="18" charset="0"/>
                <a:cs typeface="Times New Roman" panose="02020603050405020304" pitchFamily="18" charset="0"/>
              </a:rPr>
              <a:t>)</a:t>
            </a:r>
          </a:p>
          <a:p>
            <a:pPr algn="l"/>
            <a:r>
              <a:rPr lang="en-US" sz="2400" dirty="0">
                <a:solidFill>
                  <a:schemeClr val="tx1"/>
                </a:solidFill>
                <a:latin typeface="Times New Roman" panose="02020603050405020304" pitchFamily="18" charset="0"/>
                <a:cs typeface="Times New Roman" panose="02020603050405020304" pitchFamily="18" charset="0"/>
              </a:rPr>
              <a:t>	Legal meaning is the water we fish swim in…. </a:t>
            </a:r>
          </a:p>
        </p:txBody>
      </p:sp>
    </p:spTree>
    <p:extLst>
      <p:ext uri="{BB962C8B-B14F-4D97-AF65-F5344CB8AC3E}">
        <p14:creationId xmlns:p14="http://schemas.microsoft.com/office/powerpoint/2010/main" val="752044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399"/>
            <a:ext cx="7772400" cy="1066801"/>
          </a:xfrm>
        </p:spPr>
        <p:txBody>
          <a:bodyPr>
            <a:noAutofit/>
          </a:bodyPr>
          <a:lstStyle/>
          <a:p>
            <a:r>
              <a:rPr lang="en-US" sz="3200" dirty="0">
                <a:latin typeface="Times New Roman" panose="02020603050405020304" pitchFamily="18" charset="0"/>
                <a:cs typeface="Times New Roman" panose="02020603050405020304" pitchFamily="18" charset="0"/>
              </a:rPr>
              <a:t>INDIVIDUAL LEGAL MOBILIZATION…</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IN THE SHADOWS OF COURTS</a:t>
            </a:r>
          </a:p>
        </p:txBody>
      </p:sp>
      <p:sp>
        <p:nvSpPr>
          <p:cNvPr id="3" name="Subtitle 2"/>
          <p:cNvSpPr>
            <a:spLocks noGrp="1"/>
          </p:cNvSpPr>
          <p:nvPr>
            <p:ph type="subTitle" idx="1"/>
          </p:nvPr>
        </p:nvSpPr>
        <p:spPr>
          <a:xfrm>
            <a:off x="685800" y="1219200"/>
            <a:ext cx="7467600" cy="5486400"/>
          </a:xfrm>
        </p:spPr>
        <p:txBody>
          <a:bodyPr>
            <a:noAutofit/>
          </a:bodyPr>
          <a:lstStyle/>
          <a:p>
            <a:pPr algn="l"/>
            <a:endParaRPr lang="en-US" sz="2400" dirty="0">
              <a:solidFill>
                <a:schemeClr val="tx1"/>
              </a:solidFill>
              <a:latin typeface="Times New Roman" panose="02020603050405020304" pitchFamily="18" charset="0"/>
              <a:cs typeface="Times New Roman" panose="02020603050405020304" pitchFamily="18" charset="0"/>
            </a:endParaRPr>
          </a:p>
          <a:p>
            <a:pPr algn="l"/>
            <a:r>
              <a:rPr lang="en-US" sz="2600" b="1" dirty="0">
                <a:solidFill>
                  <a:schemeClr val="tx1"/>
                </a:solidFill>
                <a:latin typeface="Times New Roman" panose="02020603050405020304" pitchFamily="18" charset="0"/>
                <a:cs typeface="Times New Roman" panose="02020603050405020304" pitchFamily="18" charset="0"/>
              </a:rPr>
              <a:t>      </a:t>
            </a:r>
            <a:r>
              <a:rPr lang="en-US" sz="2400" dirty="0">
                <a:solidFill>
                  <a:schemeClr val="tx1"/>
                </a:solidFill>
                <a:latin typeface="Times New Roman" panose="02020603050405020304" pitchFamily="18" charset="0"/>
                <a:cs typeface="Times New Roman" panose="02020603050405020304" pitchFamily="18" charset="0"/>
              </a:rPr>
              <a:t>C. 	Law’s power in social life as:   </a:t>
            </a:r>
          </a:p>
          <a:p>
            <a:pPr algn="l"/>
            <a:r>
              <a:rPr lang="en-US" sz="2400" dirty="0">
                <a:solidFill>
                  <a:schemeClr val="tx1"/>
                </a:solidFill>
                <a:latin typeface="Times New Roman" panose="02020603050405020304" pitchFamily="18" charset="0"/>
                <a:cs typeface="Times New Roman" panose="02020603050405020304" pitchFamily="18" charset="0"/>
              </a:rPr>
              <a:t>		Practical knowledge 		</a:t>
            </a:r>
          </a:p>
          <a:p>
            <a:pPr algn="l"/>
            <a:r>
              <a:rPr lang="en-US" sz="2400" dirty="0">
                <a:solidFill>
                  <a:schemeClr val="tx1"/>
                </a:solidFill>
                <a:latin typeface="Times New Roman" panose="02020603050405020304" pitchFamily="18" charset="0"/>
                <a:cs typeface="Times New Roman" panose="02020603050405020304" pitchFamily="18" charset="0"/>
              </a:rPr>
              <a:t>		Ethical authority (want </a:t>
            </a:r>
            <a:r>
              <a:rPr lang="en-US" sz="24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a:t>
            </a:r>
            <a:r>
              <a:rPr lang="en-US" sz="2400" dirty="0">
                <a:solidFill>
                  <a:schemeClr val="tx1"/>
                </a:solidFill>
                <a:latin typeface="Times New Roman" panose="02020603050405020304" pitchFamily="18" charset="0"/>
                <a:cs typeface="Times New Roman" panose="02020603050405020304" pitchFamily="18" charset="0"/>
              </a:rPr>
              <a:t> entitlement) </a:t>
            </a:r>
          </a:p>
          <a:p>
            <a:pPr algn="l"/>
            <a:r>
              <a:rPr lang="en-US" sz="2400" dirty="0">
                <a:solidFill>
                  <a:schemeClr val="tx1"/>
                </a:solidFill>
                <a:latin typeface="Times New Roman" panose="02020603050405020304" pitchFamily="18" charset="0"/>
                <a:cs typeface="Times New Roman" panose="02020603050405020304" pitchFamily="18" charset="0"/>
              </a:rPr>
              <a:t>		Threat of state coercion 		</a:t>
            </a:r>
          </a:p>
          <a:p>
            <a:pPr algn="l"/>
            <a:r>
              <a:rPr lang="en-US" sz="2400" dirty="0">
                <a:solidFill>
                  <a:schemeClr val="tx1"/>
                </a:solidFill>
                <a:latin typeface="Times New Roman" panose="02020603050405020304" pitchFamily="18" charset="0"/>
                <a:cs typeface="Times New Roman" panose="02020603050405020304" pitchFamily="18" charset="0"/>
              </a:rPr>
              <a:t>		Actual coercive enforcement by state</a:t>
            </a:r>
          </a:p>
          <a:p>
            <a:pPr algn="l"/>
            <a:r>
              <a:rPr lang="en-US" sz="2400" dirty="0">
                <a:solidFill>
                  <a:schemeClr val="tx1"/>
                </a:solidFill>
                <a:latin typeface="Times New Roman" panose="02020603050405020304" pitchFamily="18" charset="0"/>
                <a:cs typeface="Times New Roman" panose="02020603050405020304" pitchFamily="18" charset="0"/>
              </a:rPr>
              <a:t>        D. Law </a:t>
            </a:r>
            <a:r>
              <a:rPr lang="en-US" sz="2400" i="1" dirty="0">
                <a:solidFill>
                  <a:schemeClr val="tx1"/>
                </a:solidFill>
                <a:latin typeface="Times New Roman" panose="02020603050405020304" pitchFamily="18" charset="0"/>
                <a:cs typeface="Times New Roman" panose="02020603050405020304" pitchFamily="18" charset="0"/>
              </a:rPr>
              <a:t>constitutes</a:t>
            </a:r>
            <a:r>
              <a:rPr lang="en-US" sz="2400" dirty="0">
                <a:solidFill>
                  <a:schemeClr val="tx1"/>
                </a:solidFill>
                <a:latin typeface="Times New Roman" panose="02020603050405020304" pitchFamily="18" charset="0"/>
                <a:cs typeface="Times New Roman" panose="02020603050405020304" pitchFamily="18" charset="0"/>
              </a:rPr>
              <a:t> citizen agents/subjects (697)</a:t>
            </a:r>
          </a:p>
          <a:p>
            <a:pPr algn="l"/>
            <a:r>
              <a:rPr lang="en-US" sz="2400" dirty="0">
                <a:solidFill>
                  <a:schemeClr val="tx1"/>
                </a:solidFill>
                <a:latin typeface="Times New Roman" panose="02020603050405020304" pitchFamily="18" charset="0"/>
                <a:cs typeface="Times New Roman" panose="02020603050405020304" pitchFamily="18" charset="0"/>
              </a:rPr>
              <a:t>		Shapes our interests, wants, expectations</a:t>
            </a:r>
          </a:p>
          <a:p>
            <a:pPr algn="l"/>
            <a:r>
              <a:rPr lang="en-US" sz="2400" dirty="0">
                <a:solidFill>
                  <a:schemeClr val="tx1"/>
                </a:solidFill>
                <a:latin typeface="Times New Roman" panose="02020603050405020304" pitchFamily="18" charset="0"/>
                <a:cs typeface="Times New Roman" panose="02020603050405020304" pitchFamily="18" charset="0"/>
              </a:rPr>
              <a:t>		Variable degrees of “legal/rights 				</a:t>
            </a:r>
            <a:r>
              <a:rPr lang="en-US" sz="2400" i="1" dirty="0">
                <a:solidFill>
                  <a:schemeClr val="tx1"/>
                </a:solidFill>
                <a:latin typeface="Times New Roman" panose="02020603050405020304" pitchFamily="18" charset="0"/>
                <a:cs typeface="Times New Roman" panose="02020603050405020304" pitchFamily="18" charset="0"/>
              </a:rPr>
              <a:t>consciousness</a:t>
            </a:r>
            <a:r>
              <a:rPr lang="en-US" sz="2400" dirty="0">
                <a:solidFill>
                  <a:schemeClr val="tx1"/>
                </a:solidFill>
                <a:latin typeface="Times New Roman" panose="02020603050405020304" pitchFamily="18" charset="0"/>
                <a:cs typeface="Times New Roman" panose="02020603050405020304" pitchFamily="18" charset="0"/>
              </a:rPr>
              <a:t>”</a:t>
            </a:r>
          </a:p>
          <a:p>
            <a:pPr algn="l"/>
            <a:r>
              <a:rPr lang="en-US" sz="2400" dirty="0">
                <a:solidFill>
                  <a:schemeClr val="tx1"/>
                </a:solidFill>
                <a:latin typeface="Times New Roman" panose="02020603050405020304" pitchFamily="18" charset="0"/>
                <a:cs typeface="Times New Roman" panose="02020603050405020304" pitchFamily="18" charset="0"/>
              </a:rPr>
              <a:t>		“Names” us and confers status/standing</a:t>
            </a:r>
          </a:p>
        </p:txBody>
      </p:sp>
    </p:spTree>
    <p:extLst>
      <p:ext uri="{BB962C8B-B14F-4D97-AF65-F5344CB8AC3E}">
        <p14:creationId xmlns:p14="http://schemas.microsoft.com/office/powerpoint/2010/main" val="1277426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399"/>
            <a:ext cx="7772400" cy="1066801"/>
          </a:xfrm>
        </p:spPr>
        <p:txBody>
          <a:bodyPr>
            <a:noAutofit/>
          </a:bodyPr>
          <a:lstStyle/>
          <a:p>
            <a:r>
              <a:rPr lang="en-US" sz="3200" dirty="0">
                <a:latin typeface="Times New Roman" panose="02020603050405020304" pitchFamily="18" charset="0"/>
                <a:cs typeface="Times New Roman" panose="02020603050405020304" pitchFamily="18" charset="0"/>
              </a:rPr>
              <a:t>INDIVIDUAL LEGAL MOBILIZATION…</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IN THE SHADOWS OF COURTS</a:t>
            </a:r>
          </a:p>
        </p:txBody>
      </p:sp>
      <p:sp>
        <p:nvSpPr>
          <p:cNvPr id="3" name="Subtitle 2"/>
          <p:cNvSpPr>
            <a:spLocks noGrp="1"/>
          </p:cNvSpPr>
          <p:nvPr>
            <p:ph type="subTitle" idx="1"/>
          </p:nvPr>
        </p:nvSpPr>
        <p:spPr>
          <a:xfrm>
            <a:off x="685800" y="1219200"/>
            <a:ext cx="7467600" cy="5486400"/>
          </a:xfrm>
        </p:spPr>
        <p:txBody>
          <a:bodyPr>
            <a:noAutofit/>
          </a:bodyPr>
          <a:lstStyle/>
          <a:p>
            <a:pPr algn="l"/>
            <a:endParaRPr lang="en-US" sz="2400" dirty="0">
              <a:solidFill>
                <a:schemeClr val="tx1"/>
              </a:solidFill>
              <a:latin typeface="Times New Roman" panose="02020603050405020304" pitchFamily="18" charset="0"/>
              <a:cs typeface="Times New Roman" panose="02020603050405020304" pitchFamily="18" charset="0"/>
            </a:endParaRPr>
          </a:p>
          <a:p>
            <a:pPr algn="l"/>
            <a:endParaRPr lang="en-US" sz="2400" dirty="0">
              <a:solidFill>
                <a:schemeClr val="tx1"/>
              </a:solidFill>
              <a:latin typeface="Times New Roman" panose="02020603050405020304" pitchFamily="18" charset="0"/>
              <a:cs typeface="Times New Roman" panose="02020603050405020304" pitchFamily="18" charset="0"/>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447800"/>
            <a:ext cx="5586614" cy="4195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5181600"/>
            <a:ext cx="2578100" cy="159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8918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399"/>
            <a:ext cx="7772400" cy="1066801"/>
          </a:xfrm>
        </p:spPr>
        <p:txBody>
          <a:bodyPr>
            <a:noAutofit/>
          </a:bodyPr>
          <a:lstStyle/>
          <a:p>
            <a:r>
              <a:rPr lang="en-US" sz="3200" dirty="0">
                <a:latin typeface="Times New Roman" panose="02020603050405020304" pitchFamily="18" charset="0"/>
                <a:cs typeface="Times New Roman" panose="02020603050405020304" pitchFamily="18" charset="0"/>
              </a:rPr>
              <a:t>LEGAL MOBILIZATION…</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IN THE SHADOWS OF COURTS</a:t>
            </a:r>
          </a:p>
        </p:txBody>
      </p:sp>
      <p:sp>
        <p:nvSpPr>
          <p:cNvPr id="3" name="Subtitle 2"/>
          <p:cNvSpPr>
            <a:spLocks noGrp="1"/>
          </p:cNvSpPr>
          <p:nvPr>
            <p:ph type="subTitle" idx="1"/>
          </p:nvPr>
        </p:nvSpPr>
        <p:spPr>
          <a:xfrm>
            <a:off x="594919" y="1219199"/>
            <a:ext cx="7467600" cy="5486400"/>
          </a:xfrm>
        </p:spPr>
        <p:txBody>
          <a:bodyPr>
            <a:noAutofit/>
          </a:bodyPr>
          <a:lstStyle/>
          <a:p>
            <a:pPr algn="l"/>
            <a:r>
              <a:rPr lang="en-US" sz="2400" dirty="0">
                <a:solidFill>
                  <a:schemeClr val="tx1"/>
                </a:solidFill>
                <a:latin typeface="Times New Roman" panose="02020603050405020304" pitchFamily="18" charset="0"/>
                <a:cs typeface="Times New Roman" panose="02020603050405020304" pitchFamily="18" charset="0"/>
              </a:rPr>
              <a:t>           E. Law’s power </a:t>
            </a:r>
            <a:r>
              <a:rPr lang="en-US" sz="2400" b="1" dirty="0">
                <a:solidFill>
                  <a:schemeClr val="tx1"/>
                </a:solidFill>
                <a:latin typeface="Times New Roman" panose="02020603050405020304" pitchFamily="18" charset="0"/>
                <a:cs typeface="Times New Roman" panose="02020603050405020304" pitchFamily="18" charset="0"/>
              </a:rPr>
              <a:t>enables</a:t>
            </a:r>
            <a:r>
              <a:rPr lang="en-US" sz="2400" dirty="0">
                <a:solidFill>
                  <a:schemeClr val="tx1"/>
                </a:solidFill>
                <a:latin typeface="Times New Roman" panose="02020603050405020304" pitchFamily="18" charset="0"/>
                <a:cs typeface="Times New Roman" panose="02020603050405020304" pitchFamily="18" charset="0"/>
              </a:rPr>
              <a:t> &amp; </a:t>
            </a:r>
            <a:r>
              <a:rPr lang="en-US" sz="2400" b="1" dirty="0">
                <a:solidFill>
                  <a:schemeClr val="tx1"/>
                </a:solidFill>
                <a:latin typeface="Times New Roman" panose="02020603050405020304" pitchFamily="18" charset="0"/>
                <a:cs typeface="Times New Roman" panose="02020603050405020304" pitchFamily="18" charset="0"/>
              </a:rPr>
              <a:t>constrains</a:t>
            </a:r>
          </a:p>
          <a:p>
            <a:pPr algn="l"/>
            <a:r>
              <a:rPr lang="en-US" sz="2400" dirty="0">
                <a:solidFill>
                  <a:schemeClr val="tx1"/>
                </a:solidFill>
                <a:latin typeface="Times New Roman" panose="02020603050405020304" pitchFamily="18" charset="0"/>
                <a:cs typeface="Times New Roman" panose="02020603050405020304" pitchFamily="18" charset="0"/>
              </a:rPr>
              <a:t>	     Greatest when law goes unnoticed (water to fish)</a:t>
            </a:r>
          </a:p>
          <a:p>
            <a:pPr algn="l"/>
            <a:r>
              <a:rPr lang="en-US" sz="2400" dirty="0">
                <a:solidFill>
                  <a:schemeClr val="tx1"/>
                </a:solidFill>
                <a:latin typeface="Times New Roman" panose="02020603050405020304" pitchFamily="18" charset="0"/>
                <a:cs typeface="Times New Roman" panose="02020603050405020304" pitchFamily="18" charset="0"/>
              </a:rPr>
              <a:t>           F. Law is “all over” in our fragmented social system</a:t>
            </a:r>
          </a:p>
          <a:p>
            <a:pPr algn="l"/>
            <a:r>
              <a:rPr lang="en-US" sz="2400" dirty="0">
                <a:solidFill>
                  <a:schemeClr val="tx1"/>
                </a:solidFill>
                <a:latin typeface="Times New Roman" panose="02020603050405020304" pitchFamily="18" charset="0"/>
                <a:cs typeface="Times New Roman" panose="02020603050405020304" pitchFamily="18" charset="0"/>
              </a:rPr>
              <a:t>           G. </a:t>
            </a:r>
            <a:r>
              <a:rPr lang="en-US" sz="2400" dirty="0" err="1">
                <a:solidFill>
                  <a:schemeClr val="tx1"/>
                </a:solidFill>
                <a:latin typeface="Times New Roman" panose="02020603050405020304" pitchFamily="18" charset="0"/>
                <a:cs typeface="Times New Roman" panose="02020603050405020304" pitchFamily="18" charset="0"/>
              </a:rPr>
              <a:t>Zemans</a:t>
            </a:r>
            <a:r>
              <a:rPr lang="en-US" sz="2400" dirty="0">
                <a:solidFill>
                  <a:schemeClr val="tx1"/>
                </a:solidFill>
                <a:latin typeface="Times New Roman" panose="02020603050405020304" pitchFamily="18" charset="0"/>
                <a:cs typeface="Times New Roman" panose="02020603050405020304" pitchFamily="18" charset="0"/>
              </a:rPr>
              <a:t> – a bottom-up, democratic view of 		individual legal practice </a:t>
            </a:r>
          </a:p>
          <a:p>
            <a:pPr algn="l"/>
            <a:r>
              <a:rPr lang="en-US" sz="2400" dirty="0">
                <a:solidFill>
                  <a:schemeClr val="tx1"/>
                </a:solidFill>
                <a:latin typeface="Times New Roman" panose="02020603050405020304" pitchFamily="18" charset="0"/>
                <a:cs typeface="Times New Roman" panose="02020603050405020304" pitchFamily="18" charset="0"/>
              </a:rPr>
              <a:t>	    Access &amp; empowerment for ordinary people are</a:t>
            </a:r>
          </a:p>
          <a:p>
            <a:pPr algn="l"/>
            <a:r>
              <a:rPr lang="en-US" sz="2400" dirty="0">
                <a:solidFill>
                  <a:schemeClr val="tx1"/>
                </a:solidFill>
                <a:latin typeface="Times New Roman" panose="02020603050405020304" pitchFamily="18" charset="0"/>
                <a:cs typeface="Times New Roman" panose="02020603050405020304" pitchFamily="18" charset="0"/>
              </a:rPr>
              <a:t>	    	the measure of law’s performance </a:t>
            </a:r>
          </a:p>
          <a:p>
            <a:pPr algn="l"/>
            <a:endParaRPr lang="en-US" sz="2400" dirty="0">
              <a:solidFill>
                <a:schemeClr val="tx1"/>
              </a:solidFill>
              <a:latin typeface="Times New Roman" panose="02020603050405020304" pitchFamily="18" charset="0"/>
              <a:cs typeface="Times New Roman" panose="02020603050405020304" pitchFamily="18" charset="0"/>
            </a:endParaRPr>
          </a:p>
        </p:txBody>
      </p:sp>
      <p:pic>
        <p:nvPicPr>
          <p:cNvPr id="922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056" y="5164173"/>
            <a:ext cx="2878137" cy="159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9595" y="4699795"/>
            <a:ext cx="2438400" cy="1878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4963" y="4347795"/>
            <a:ext cx="1604118" cy="24173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6" name="Picture 12" descr="Muhammad Ali PNG, Transparent Muhammad Ali PNG Image Free Download - PNGkey">
            <a:extLst>
              <a:ext uri="{FF2B5EF4-FFF2-40B4-BE49-F238E27FC236}">
                <a16:creationId xmlns:a16="http://schemas.microsoft.com/office/drawing/2014/main" id="{829FB9C5-0397-4514-823D-D3E0AE72964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056" y="3168599"/>
            <a:ext cx="1356221" cy="1975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1441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22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3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22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2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latin typeface="Times New Roman" panose="02020603050405020304" pitchFamily="18" charset="0"/>
                <a:cs typeface="Times New Roman" panose="02020603050405020304" pitchFamily="18" charset="0"/>
              </a:rPr>
              <a:t>INDIVIDUAL LEGAL MOBILIZATION…</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IN THE TIME OF A PANDEMIC</a:t>
            </a:r>
          </a:p>
        </p:txBody>
      </p:sp>
      <p:sp>
        <p:nvSpPr>
          <p:cNvPr id="3" name="Subtitle 2"/>
          <p:cNvSpPr>
            <a:spLocks noGrp="1"/>
          </p:cNvSpPr>
          <p:nvPr>
            <p:ph idx="1"/>
          </p:nvPr>
        </p:nvSpPr>
        <p:spPr>
          <a:xfrm>
            <a:off x="457200" y="1417638"/>
            <a:ext cx="8229600" cy="4708525"/>
          </a:xfrm>
        </p:spPr>
        <p:txBody>
          <a:bodyPr>
            <a:noAutofit/>
          </a:bodyPr>
          <a:lstStyle/>
          <a:p>
            <a:pPr marL="457200" indent="-457200" algn="l">
              <a:buAutoNum type="arabicPeriod" startAt="3"/>
            </a:pPr>
            <a:r>
              <a:rPr lang="en-US" sz="2800" b="1" dirty="0">
                <a:latin typeface="Times New Roman" panose="02020603050405020304" pitchFamily="18" charset="0"/>
                <a:cs typeface="Times New Roman" panose="02020603050405020304" pitchFamily="18" charset="0"/>
              </a:rPr>
              <a:t>Wide </a:t>
            </a:r>
            <a:r>
              <a:rPr lang="en-US" sz="2800" b="1" dirty="0">
                <a:solidFill>
                  <a:schemeClr val="tx1"/>
                </a:solidFill>
                <a:latin typeface="Times New Roman" panose="02020603050405020304" pitchFamily="18" charset="0"/>
                <a:cs typeface="Times New Roman" panose="02020603050405020304" pitchFamily="18" charset="0"/>
              </a:rPr>
              <a:t>“range” of claims </a:t>
            </a:r>
            <a:r>
              <a:rPr lang="en-US" sz="2800" b="1"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b="1" dirty="0">
                <a:latin typeface="Times New Roman" panose="02020603050405020304" pitchFamily="18" charset="0"/>
                <a:cs typeface="Times New Roman" panose="02020603050405020304" pitchFamily="18" charset="0"/>
                <a:sym typeface="Wingdings" panose="05000000000000000000" pitchFamily="2" charset="2"/>
              </a:rPr>
              <a:t>claiming &amp;</a:t>
            </a:r>
            <a:r>
              <a:rPr lang="en-US" sz="2800" b="1"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b="1" dirty="0">
                <a:solidFill>
                  <a:schemeClr val="tx1"/>
                </a:solidFill>
                <a:latin typeface="Times New Roman" panose="02020603050405020304" pitchFamily="18" charset="0"/>
                <a:cs typeface="Times New Roman" panose="02020603050405020304" pitchFamily="18" charset="0"/>
              </a:rPr>
              <a:t>disputing</a:t>
            </a:r>
          </a:p>
          <a:p>
            <a:pPr marL="457200" lvl="1" indent="0" algn="l">
              <a:buNone/>
            </a:pPr>
            <a:r>
              <a:rPr lang="en-US" sz="2400" b="1" dirty="0">
                <a:latin typeface="Times New Roman" panose="02020603050405020304" pitchFamily="18" charset="0"/>
                <a:cs typeface="Times New Roman" panose="02020603050405020304" pitchFamily="18" charset="0"/>
              </a:rPr>
              <a:t>Social Pressures for Distancing &amp; Masking</a:t>
            </a:r>
          </a:p>
          <a:p>
            <a:pPr marL="457200" lvl="1" indent="0" algn="l">
              <a:buNone/>
            </a:pPr>
            <a:r>
              <a:rPr lang="en-US" sz="2400" i="1" dirty="0">
                <a:solidFill>
                  <a:schemeClr val="tx1"/>
                </a:solidFill>
                <a:latin typeface="Times New Roman" panose="02020603050405020304" pitchFamily="18" charset="0"/>
                <a:cs typeface="Times New Roman" panose="02020603050405020304" pitchFamily="18" charset="0"/>
              </a:rPr>
              <a:t>We</a:t>
            </a:r>
            <a:r>
              <a:rPr lang="en-US" sz="2400" dirty="0">
                <a:solidFill>
                  <a:schemeClr val="tx1"/>
                </a:solidFill>
                <a:latin typeface="Times New Roman" panose="02020603050405020304" pitchFamily="18" charset="0"/>
                <a:cs typeface="Times New Roman" panose="02020603050405020304" pitchFamily="18" charset="0"/>
              </a:rPr>
              <a:t> follow &amp; enforce guidelines of officials</a:t>
            </a:r>
          </a:p>
          <a:p>
            <a:pPr marL="457200" lvl="1" indent="0" algn="l">
              <a:buNone/>
            </a:pPr>
            <a:r>
              <a:rPr lang="en-US" sz="2400" dirty="0">
                <a:latin typeface="Times New Roman" panose="02020603050405020304" pitchFamily="18" charset="0"/>
                <a:cs typeface="Times New Roman" panose="02020603050405020304" pitchFamily="18" charset="0"/>
              </a:rPr>
              <a:t>	on each other (even if they don’t)</a:t>
            </a:r>
            <a:endParaRPr lang="en-US" sz="2400" dirty="0">
              <a:solidFill>
                <a:schemeClr val="tx1"/>
              </a:solidFill>
              <a:latin typeface="Times New Roman" panose="02020603050405020304" pitchFamily="18" charset="0"/>
              <a:cs typeface="Times New Roman" panose="02020603050405020304" pitchFamily="18" charset="0"/>
            </a:endParaRPr>
          </a:p>
        </p:txBody>
      </p:sp>
      <p:pic>
        <p:nvPicPr>
          <p:cNvPr id="4" name="Picture 3" descr="US health official warns of another coronavirus 'peak' if ..."/>
          <p:cNvPicPr/>
          <p:nvPr/>
        </p:nvPicPr>
        <p:blipFill>
          <a:blip r:embed="rId2">
            <a:extLst>
              <a:ext uri="{28A0092B-C50C-407E-A947-70E740481C1C}">
                <a14:useLocalDpi xmlns:a14="http://schemas.microsoft.com/office/drawing/2010/main" val="0"/>
              </a:ext>
            </a:extLst>
          </a:blip>
          <a:srcRect/>
          <a:stretch>
            <a:fillRect/>
          </a:stretch>
        </p:blipFill>
        <p:spPr bwMode="auto">
          <a:xfrm>
            <a:off x="3138495" y="3429000"/>
            <a:ext cx="2463800" cy="1429385"/>
          </a:xfrm>
          <a:prstGeom prst="rect">
            <a:avLst/>
          </a:prstGeom>
          <a:noFill/>
          <a:ln>
            <a:noFill/>
          </a:ln>
        </p:spPr>
      </p:pic>
      <p:pic>
        <p:nvPicPr>
          <p:cNvPr id="5" name="Picture 4" descr="Social Distancing Can't Stop Solidarity | The Nation"/>
          <p:cNvPicPr/>
          <p:nvPr/>
        </p:nvPicPr>
        <p:blipFill>
          <a:blip r:embed="rId3">
            <a:extLst>
              <a:ext uri="{28A0092B-C50C-407E-A947-70E740481C1C}">
                <a14:useLocalDpi xmlns:a14="http://schemas.microsoft.com/office/drawing/2010/main" val="0"/>
              </a:ext>
            </a:extLst>
          </a:blip>
          <a:srcRect/>
          <a:stretch>
            <a:fillRect/>
          </a:stretch>
        </p:blipFill>
        <p:spPr bwMode="auto">
          <a:xfrm>
            <a:off x="245882" y="3353118"/>
            <a:ext cx="2543810" cy="1505267"/>
          </a:xfrm>
          <a:prstGeom prst="rect">
            <a:avLst/>
          </a:prstGeom>
          <a:noFill/>
          <a:ln>
            <a:noFill/>
          </a:ln>
        </p:spPr>
      </p:pic>
      <p:pic>
        <p:nvPicPr>
          <p:cNvPr id="6" name="Picture 5" descr="Trump allies are politicizing social distancing, worrying health ..."/>
          <p:cNvPicPr/>
          <p:nvPr/>
        </p:nvPicPr>
        <p:blipFill>
          <a:blip r:embed="rId4">
            <a:extLst>
              <a:ext uri="{28A0092B-C50C-407E-A947-70E740481C1C}">
                <a14:useLocalDpi xmlns:a14="http://schemas.microsoft.com/office/drawing/2010/main" val="0"/>
              </a:ext>
            </a:extLst>
          </a:blip>
          <a:srcRect/>
          <a:stretch>
            <a:fillRect/>
          </a:stretch>
        </p:blipFill>
        <p:spPr bwMode="auto">
          <a:xfrm>
            <a:off x="3075247" y="5116195"/>
            <a:ext cx="2623185" cy="1741805"/>
          </a:xfrm>
          <a:prstGeom prst="rect">
            <a:avLst/>
          </a:prstGeom>
          <a:noFill/>
          <a:ln>
            <a:noFill/>
          </a:ln>
        </p:spPr>
      </p:pic>
      <p:pic>
        <p:nvPicPr>
          <p:cNvPr id="7" name="Picture 6" descr="What to know about social distancing strategies amid coronavirus ..."/>
          <p:cNvPicPr/>
          <p:nvPr/>
        </p:nvPicPr>
        <p:blipFill>
          <a:blip r:embed="rId5">
            <a:extLst>
              <a:ext uri="{28A0092B-C50C-407E-A947-70E740481C1C}">
                <a14:useLocalDpi xmlns:a14="http://schemas.microsoft.com/office/drawing/2010/main" val="0"/>
              </a:ext>
            </a:extLst>
          </a:blip>
          <a:srcRect/>
          <a:stretch>
            <a:fillRect/>
          </a:stretch>
        </p:blipFill>
        <p:spPr bwMode="auto">
          <a:xfrm>
            <a:off x="152400" y="5255895"/>
            <a:ext cx="2856865" cy="1602105"/>
          </a:xfrm>
          <a:prstGeom prst="rect">
            <a:avLst/>
          </a:prstGeom>
          <a:noFill/>
          <a:ln>
            <a:noFill/>
          </a:ln>
        </p:spPr>
      </p:pic>
      <p:pic>
        <p:nvPicPr>
          <p:cNvPr id="8" name="Picture 7" descr="Free, downloadable social distancing signs now available - Nursery ..."/>
          <p:cNvPicPr/>
          <p:nvPr/>
        </p:nvPicPr>
        <p:blipFill>
          <a:blip r:embed="rId6">
            <a:extLst>
              <a:ext uri="{28A0092B-C50C-407E-A947-70E740481C1C}">
                <a14:useLocalDpi xmlns:a14="http://schemas.microsoft.com/office/drawing/2010/main" val="0"/>
              </a:ext>
            </a:extLst>
          </a:blip>
          <a:srcRect/>
          <a:stretch>
            <a:fillRect/>
          </a:stretch>
        </p:blipFill>
        <p:spPr bwMode="auto">
          <a:xfrm>
            <a:off x="6642764" y="1968154"/>
            <a:ext cx="2272636" cy="1662819"/>
          </a:xfrm>
          <a:prstGeom prst="rect">
            <a:avLst/>
          </a:prstGeom>
          <a:noFill/>
          <a:ln>
            <a:noFill/>
          </a:ln>
        </p:spPr>
      </p:pic>
      <p:pic>
        <p:nvPicPr>
          <p:cNvPr id="9" name="Picture 8" descr="COVID-19 FAQs: What is social distancing? - Sanford Health News"/>
          <p:cNvPicPr/>
          <p:nvPr/>
        </p:nvPicPr>
        <p:blipFill>
          <a:blip r:embed="rId7">
            <a:extLst>
              <a:ext uri="{28A0092B-C50C-407E-A947-70E740481C1C}">
                <a14:useLocalDpi xmlns:a14="http://schemas.microsoft.com/office/drawing/2010/main" val="0"/>
              </a:ext>
            </a:extLst>
          </a:blip>
          <a:srcRect/>
          <a:stretch>
            <a:fillRect/>
          </a:stretch>
        </p:blipFill>
        <p:spPr bwMode="auto">
          <a:xfrm>
            <a:off x="5983244" y="3817055"/>
            <a:ext cx="2346700" cy="1511618"/>
          </a:xfrm>
          <a:prstGeom prst="rect">
            <a:avLst/>
          </a:prstGeom>
          <a:noFill/>
          <a:ln>
            <a:noFill/>
          </a:ln>
        </p:spPr>
      </p:pic>
      <p:pic>
        <p:nvPicPr>
          <p:cNvPr id="1026" name="Picture 2" descr="Politics and public health collide in Michigan as governor faces angry protests over coronavirus shutdow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03123" y="5454540"/>
            <a:ext cx="2383677" cy="13432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5901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3200" b="1" dirty="0">
                <a:latin typeface="Times New Roman" panose="02020603050405020304" pitchFamily="18" charset="0"/>
                <a:cs typeface="Times New Roman" panose="02020603050405020304" pitchFamily="18" charset="0"/>
              </a:rPr>
              <a:t>Legal Claiming in Time of Pandemic</a:t>
            </a:r>
          </a:p>
        </p:txBody>
      </p:sp>
      <p:sp>
        <p:nvSpPr>
          <p:cNvPr id="3" name="Subtitle 2"/>
          <p:cNvSpPr>
            <a:spLocks noGrp="1"/>
          </p:cNvSpPr>
          <p:nvPr>
            <p:ph idx="1"/>
          </p:nvPr>
        </p:nvSpPr>
        <p:spPr>
          <a:xfrm>
            <a:off x="457200" y="1417638"/>
            <a:ext cx="8458200" cy="5364162"/>
          </a:xfrm>
        </p:spPr>
        <p:txBody>
          <a:bodyPr>
            <a:noAutofit/>
          </a:bodyPr>
          <a:lstStyle/>
          <a:p>
            <a:pPr marL="457200" lvl="1" indent="0">
              <a:buNone/>
            </a:pPr>
            <a:r>
              <a:rPr lang="en-US" b="1" dirty="0">
                <a:solidFill>
                  <a:srgbClr val="0070C0"/>
                </a:solidFill>
                <a:cs typeface="Times New Roman" panose="02020603050405020304" pitchFamily="18" charset="0"/>
              </a:rPr>
              <a:t>NY Post: Lawsuits piling up across US amid 	 			coronavirus pandemic (!!)</a:t>
            </a:r>
            <a:endParaRPr lang="en-US" dirty="0">
              <a:solidFill>
                <a:srgbClr val="0070C0"/>
              </a:solidFill>
              <a:cs typeface="Times New Roman" panose="02020603050405020304" pitchFamily="18" charset="0"/>
            </a:endParaRPr>
          </a:p>
          <a:p>
            <a:pPr marL="457200" lvl="1" indent="0">
              <a:buNone/>
            </a:pPr>
            <a:r>
              <a:rPr lang="en-US" b="1" dirty="0">
                <a:latin typeface="Times New Roman" panose="02020603050405020304" pitchFamily="18" charset="0"/>
                <a:cs typeface="Times New Roman" panose="02020603050405020304" pitchFamily="18" charset="0"/>
              </a:rPr>
              <a:t>Many types of legal claims, disputes and filings</a:t>
            </a:r>
          </a:p>
          <a:p>
            <a:pPr marL="457200" lvl="1" indent="0">
              <a:buNone/>
            </a:pPr>
            <a:r>
              <a:rPr lang="en-US" sz="2400" dirty="0">
                <a:latin typeface="Times New Roman" panose="02020603050405020304" pitchFamily="18" charset="0"/>
                <a:cs typeface="Times New Roman" panose="02020603050405020304" pitchFamily="18" charset="0"/>
              </a:rPr>
              <a:t>	</a:t>
            </a:r>
            <a:r>
              <a:rPr lang="en-US" sz="2400" b="1" dirty="0">
                <a:solidFill>
                  <a:schemeClr val="tx1"/>
                </a:solidFill>
                <a:latin typeface="Times New Roman" panose="02020603050405020304" pitchFamily="18" charset="0"/>
                <a:cs typeface="Times New Roman" panose="02020603050405020304" pitchFamily="18" charset="0"/>
              </a:rPr>
              <a:t>Medical malpractice </a:t>
            </a:r>
            <a:r>
              <a:rPr lang="en-US" sz="2400" dirty="0">
                <a:solidFill>
                  <a:schemeClr val="tx1"/>
                </a:solidFill>
                <a:latin typeface="Times New Roman" panose="02020603050405020304" pitchFamily="18" charset="0"/>
                <a:cs typeface="Times New Roman" panose="02020603050405020304" pitchFamily="18" charset="0"/>
              </a:rPr>
              <a:t>– for faulty treatment, for 				poor or side effects of drugs, wrongful death</a:t>
            </a:r>
          </a:p>
          <a:p>
            <a:pPr marL="0" indent="0">
              <a:buNone/>
            </a:pPr>
            <a:r>
              <a:rPr lang="en-US" sz="2400" b="1" dirty="0">
                <a:latin typeface="Times New Roman" panose="02020603050405020304" pitchFamily="18" charset="0"/>
                <a:cs typeface="Times New Roman" panose="02020603050405020304" pitchFamily="18" charset="0"/>
              </a:rPr>
              <a:t>		</a:t>
            </a:r>
          </a:p>
          <a:p>
            <a:pPr marL="0" indent="0">
              <a:buNone/>
            </a:pPr>
            <a:r>
              <a:rPr lang="en-US" sz="2400" b="1" dirty="0">
                <a:latin typeface="Times New Roman" panose="02020603050405020304" pitchFamily="18" charset="0"/>
                <a:cs typeface="Times New Roman" panose="02020603050405020304" pitchFamily="18" charset="0"/>
              </a:rPr>
              <a:t>		Business neglect </a:t>
            </a:r>
            <a:r>
              <a:rPr lang="en-US" sz="2400" dirty="0">
                <a:latin typeface="Times New Roman" panose="02020603050405020304" pitchFamily="18" charset="0"/>
                <a:cs typeface="Times New Roman" panose="02020603050405020304" pitchFamily="18" charset="0"/>
              </a:rPr>
              <a:t>– nursing homes, </a:t>
            </a:r>
          </a:p>
          <a:p>
            <a:pPr marL="0" indent="0">
              <a:buNone/>
            </a:pPr>
            <a:r>
              <a:rPr lang="en-US" sz="2400" dirty="0">
                <a:latin typeface="Times New Roman" panose="02020603050405020304" pitchFamily="18" charset="0"/>
                <a:cs typeface="Times New Roman" panose="02020603050405020304" pitchFamily="18" charset="0"/>
              </a:rPr>
              <a:t>			hospitals</a:t>
            </a:r>
          </a:p>
          <a:p>
            <a:pPr marL="0" indent="0">
              <a:buNone/>
            </a:pPr>
            <a:r>
              <a:rPr lang="en-US" sz="2400" b="1" dirty="0">
                <a:latin typeface="Times New Roman" panose="02020603050405020304" pitchFamily="18" charset="0"/>
                <a:cs typeface="Times New Roman" panose="02020603050405020304" pitchFamily="18" charset="0"/>
              </a:rPr>
              <a:t>	</a:t>
            </a:r>
          </a:p>
          <a:p>
            <a:pPr marL="0" indent="0">
              <a:buNone/>
            </a:pPr>
            <a:r>
              <a:rPr lang="en-US" sz="2400" b="1" dirty="0">
                <a:latin typeface="Times New Roman" panose="02020603050405020304" pitchFamily="18" charset="0"/>
                <a:cs typeface="Times New Roman" panose="02020603050405020304" pitchFamily="18" charset="0"/>
              </a:rPr>
              <a:t>	Personal injury </a:t>
            </a:r>
            <a:r>
              <a:rPr lang="en-US" sz="2400" dirty="0">
                <a:latin typeface="Times New Roman" panose="02020603050405020304" pitchFamily="18" charset="0"/>
                <a:cs typeface="Times New Roman" panose="02020603050405020304" pitchFamily="18" charset="0"/>
              </a:rPr>
              <a:t>–negligent </a:t>
            </a:r>
            <a:r>
              <a:rPr lang="en-US" sz="2400" dirty="0">
                <a:solidFill>
                  <a:schemeClr val="tx1"/>
                </a:solidFill>
                <a:latin typeface="Times New Roman" panose="02020603050405020304" pitchFamily="18" charset="0"/>
                <a:cs typeface="Times New Roman" panose="02020603050405020304" pitchFamily="18" charset="0"/>
              </a:rPr>
              <a:t>individuals infect others, 		    employer negligence or pressure to work unsafely</a:t>
            </a:r>
          </a:p>
          <a:p>
            <a:pPr marL="0" indent="0">
              <a:buNone/>
            </a:pPr>
            <a:r>
              <a:rPr lang="en-US" sz="2400" dirty="0">
                <a:solidFill>
                  <a:schemeClr val="accent1"/>
                </a:solidFill>
                <a:latin typeface="Times New Roman" panose="02020603050405020304" pitchFamily="18" charset="0"/>
                <a:cs typeface="Times New Roman" panose="02020603050405020304" pitchFamily="18" charset="0"/>
              </a:rPr>
              <a:t>      	   </a:t>
            </a:r>
            <a:r>
              <a:rPr lang="en-US" sz="2400" b="1" dirty="0">
                <a:solidFill>
                  <a:schemeClr val="accent1"/>
                </a:solidFill>
                <a:cs typeface="Times New Roman" panose="02020603050405020304" pitchFamily="18" charset="0"/>
              </a:rPr>
              <a:t>Walmart Faces Lawsuit After Employee Dies from Virus</a:t>
            </a:r>
          </a:p>
        </p:txBody>
      </p:sp>
      <p:pic>
        <p:nvPicPr>
          <p:cNvPr id="4" name="Picture 3" descr="US tops world in virus cases and logs record unemployment - France 24"/>
          <p:cNvPicPr/>
          <p:nvPr/>
        </p:nvPicPr>
        <p:blipFill>
          <a:blip r:embed="rId2">
            <a:extLst>
              <a:ext uri="{28A0092B-C50C-407E-A947-70E740481C1C}">
                <a14:useLocalDpi xmlns:a14="http://schemas.microsoft.com/office/drawing/2010/main" val="0"/>
              </a:ext>
            </a:extLst>
          </a:blip>
          <a:srcRect/>
          <a:stretch>
            <a:fillRect/>
          </a:stretch>
        </p:blipFill>
        <p:spPr bwMode="auto">
          <a:xfrm>
            <a:off x="533400" y="3649287"/>
            <a:ext cx="1783080" cy="1066800"/>
          </a:xfrm>
          <a:prstGeom prst="rect">
            <a:avLst/>
          </a:prstGeom>
          <a:noFill/>
          <a:ln>
            <a:noFill/>
          </a:ln>
        </p:spPr>
      </p:pic>
      <p:pic>
        <p:nvPicPr>
          <p:cNvPr id="5" name="Picture 4" descr="US Virus Outbreak Life Care Cente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0400" y="3649287"/>
            <a:ext cx="1600200" cy="1390837"/>
          </a:xfrm>
          <a:prstGeom prst="rect">
            <a:avLst/>
          </a:prstGeom>
          <a:noFill/>
          <a:ln>
            <a:noFill/>
          </a:ln>
        </p:spPr>
      </p:pic>
    </p:spTree>
    <p:extLst>
      <p:ext uri="{BB962C8B-B14F-4D97-AF65-F5344CB8AC3E}">
        <p14:creationId xmlns:p14="http://schemas.microsoft.com/office/powerpoint/2010/main" val="826811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719"/>
          </a:xfrm>
        </p:spPr>
        <p:txBody>
          <a:bodyPr>
            <a:noAutofit/>
          </a:bodyPr>
          <a:lstStyle/>
          <a:p>
            <a:endParaRPr lang="en-US" sz="3200" dirty="0">
              <a:latin typeface="Times New Roman" panose="02020603050405020304" pitchFamily="18" charset="0"/>
              <a:cs typeface="Times New Roman" panose="02020603050405020304" pitchFamily="18" charset="0"/>
            </a:endParaRPr>
          </a:p>
        </p:txBody>
      </p:sp>
      <p:sp>
        <p:nvSpPr>
          <p:cNvPr id="3" name="Subtitle 2"/>
          <p:cNvSpPr>
            <a:spLocks noGrp="1"/>
          </p:cNvSpPr>
          <p:nvPr>
            <p:ph idx="1"/>
          </p:nvPr>
        </p:nvSpPr>
        <p:spPr>
          <a:xfrm>
            <a:off x="457200" y="320357"/>
            <a:ext cx="8229600" cy="6615748"/>
          </a:xfrm>
        </p:spPr>
        <p:txBody>
          <a:bodyPr>
            <a:noAutofit/>
          </a:bodyPr>
          <a:lstStyle/>
          <a:p>
            <a:pPr marL="0" indent="0" algn="l">
              <a:buNone/>
            </a:pPr>
            <a:r>
              <a:rPr lang="en-US" sz="2400" b="1" dirty="0">
                <a:solidFill>
                  <a:schemeClr val="tx1"/>
                </a:solidFill>
                <a:latin typeface="Times New Roman" panose="02020603050405020304" pitchFamily="18" charset="0"/>
                <a:cs typeface="Times New Roman" panose="02020603050405020304" pitchFamily="18" charset="0"/>
              </a:rPr>
              <a:t>	Unfair Business Employment Practices</a:t>
            </a:r>
            <a:r>
              <a:rPr lang="en-US" sz="2400" dirty="0">
                <a:latin typeface="Times New Roman" panose="02020603050405020304" pitchFamily="18" charset="0"/>
                <a:cs typeface="Times New Roman" panose="02020603050405020304" pitchFamily="18" charset="0"/>
              </a:rPr>
              <a:t>	</a:t>
            </a:r>
          </a:p>
          <a:p>
            <a:pPr marL="0" indent="0">
              <a:buNone/>
            </a:pPr>
            <a:r>
              <a:rPr lang="en-US" sz="2400" b="1" dirty="0"/>
              <a:t>		</a:t>
            </a:r>
            <a:r>
              <a:rPr lang="en-US" sz="2400" b="1" dirty="0">
                <a:solidFill>
                  <a:schemeClr val="accent1"/>
                </a:solidFill>
              </a:rPr>
              <a:t>Trader Joe’s Lawsuit Claims Employee Fired  	</a:t>
            </a:r>
            <a:r>
              <a:rPr lang="en-US" sz="2400" b="1">
                <a:solidFill>
                  <a:schemeClr val="accent1"/>
                </a:solidFill>
              </a:rPr>
              <a:t>	       for </a:t>
            </a:r>
            <a:r>
              <a:rPr lang="en-US" sz="2400" b="1" dirty="0">
                <a:solidFill>
                  <a:schemeClr val="accent1"/>
                </a:solidFill>
              </a:rPr>
              <a:t>Complaining About Lack of Gloves</a:t>
            </a:r>
            <a:endParaRPr lang="en-US" sz="2400" dirty="0">
              <a:solidFill>
                <a:schemeClr val="accent1"/>
              </a:solidFill>
            </a:endParaRPr>
          </a:p>
          <a:p>
            <a:pPr marL="0" indent="0" algn="l">
              <a:buNone/>
            </a:pPr>
            <a:r>
              <a:rPr lang="en-US" sz="2400" b="1" dirty="0">
                <a:solidFill>
                  <a:schemeClr val="accent1"/>
                </a:solidFill>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Race/Sex Discrimination in Employee Termination,</a:t>
            </a:r>
          </a:p>
          <a:p>
            <a:pPr marL="0" indent="0" algn="l">
              <a:buNone/>
            </a:pPr>
            <a:r>
              <a:rPr lang="en-US" sz="2400" b="1" dirty="0">
                <a:latin typeface="Times New Roman" panose="02020603050405020304" pitchFamily="18" charset="0"/>
                <a:cs typeface="Times New Roman" panose="02020603050405020304" pitchFamily="18" charset="0"/>
              </a:rPr>
              <a:t>		Treatment		</a:t>
            </a:r>
          </a:p>
          <a:p>
            <a:pPr marL="0" indent="0" algn="l">
              <a:buNone/>
            </a:pPr>
            <a:endParaRPr lang="en-US" sz="2400" b="1" dirty="0">
              <a:solidFill>
                <a:srgbClr val="0070C0"/>
              </a:solidFill>
              <a:latin typeface="Times New Roman" panose="02020603050405020304" pitchFamily="18" charset="0"/>
              <a:cs typeface="Times New Roman" panose="02020603050405020304" pitchFamily="18" charset="0"/>
            </a:endParaRPr>
          </a:p>
          <a:p>
            <a:pPr marL="0" indent="0">
              <a:buNone/>
            </a:pPr>
            <a:endParaRPr lang="en-US" sz="2400" b="1" dirty="0">
              <a:solidFill>
                <a:srgbClr val="0070C0"/>
              </a:solidFill>
              <a:latin typeface="Times New Roman" panose="02020603050405020304" pitchFamily="18" charset="0"/>
              <a:cs typeface="Times New Roman" panose="02020603050405020304" pitchFamily="18" charset="0"/>
            </a:endParaRPr>
          </a:p>
          <a:p>
            <a:pPr marL="0" indent="0">
              <a:buNone/>
            </a:pPr>
            <a:r>
              <a:rPr lang="en-US" sz="2400" b="1" dirty="0">
                <a:solidFill>
                  <a:srgbClr val="0070C0"/>
                </a:solidFill>
                <a:latin typeface="Times New Roman" panose="02020603050405020304" pitchFamily="18" charset="0"/>
                <a:cs typeface="Times New Roman" panose="02020603050405020304" pitchFamily="18" charset="0"/>
              </a:rPr>
              <a:t>	</a:t>
            </a:r>
            <a:r>
              <a:rPr lang="en-US" sz="2400" dirty="0">
                <a:solidFill>
                  <a:srgbClr val="0070C0"/>
                </a:solidFill>
                <a:latin typeface="Times New Roman" panose="02020603050405020304" pitchFamily="18" charset="0"/>
                <a:cs typeface="Times New Roman" panose="02020603050405020304" pitchFamily="18" charset="0"/>
              </a:rPr>
              <a:t>	</a:t>
            </a:r>
          </a:p>
          <a:p>
            <a:pPr marL="0" indent="0">
              <a:buNone/>
            </a:pPr>
            <a:r>
              <a:rPr lang="en-US" sz="2400" dirty="0">
                <a:solidFill>
                  <a:srgbClr val="0070C0"/>
                </a:solidFill>
                <a:latin typeface="Times New Roman" panose="02020603050405020304" pitchFamily="18" charset="0"/>
                <a:cs typeface="Times New Roman" panose="02020603050405020304" pitchFamily="18" charset="0"/>
              </a:rPr>
              <a:t>		</a:t>
            </a:r>
            <a:r>
              <a:rPr lang="en-US" sz="2400" b="1" dirty="0">
                <a:solidFill>
                  <a:schemeClr val="accent1"/>
                </a:solidFill>
              </a:rPr>
              <a:t>HHS Lawsuit Says LGBTQ Denied Care During 			Coronavirus Pandemic</a:t>
            </a:r>
            <a:endParaRPr lang="en-US" sz="2400" dirty="0">
              <a:solidFill>
                <a:schemeClr val="accent1"/>
              </a:solidFill>
            </a:endParaRPr>
          </a:p>
          <a:p>
            <a:pPr marL="0" indent="0">
              <a:buNone/>
            </a:pP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Liability for Virus Infection in Prisons, ICE Detention</a:t>
            </a:r>
          </a:p>
          <a:p>
            <a:pPr marL="0" indent="0">
              <a:buNone/>
            </a:pP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a:solidFill>
                  <a:schemeClr val="accent1"/>
                </a:solidFill>
              </a:rPr>
              <a:t>Texas Inmates Class Action Alleges Inadequate 			COVID-19 Protection</a:t>
            </a:r>
            <a:endParaRPr lang="en-US" sz="2400" dirty="0">
              <a:solidFill>
                <a:schemeClr val="accent1"/>
              </a:solidFill>
            </a:endParaRPr>
          </a:p>
          <a:p>
            <a:pPr marL="0" indent="0">
              <a:buNone/>
            </a:pPr>
            <a:r>
              <a:rPr lang="en-US" sz="2400" b="1" dirty="0">
                <a:solidFill>
                  <a:schemeClr val="accent1"/>
                </a:solidFill>
              </a:rPr>
              <a:t>		 ICE Detainees Class Action Lawsuit Argues for 			Coronavirus Release</a:t>
            </a:r>
            <a:endParaRPr lang="en-US" sz="2400" b="1" dirty="0">
              <a:solidFill>
                <a:schemeClr val="accent1"/>
              </a:solidFill>
              <a:latin typeface="Times New Roman" panose="02020603050405020304" pitchFamily="18" charset="0"/>
              <a:cs typeface="Times New Roman" panose="02020603050405020304" pitchFamily="18" charset="0"/>
            </a:endParaRPr>
          </a:p>
        </p:txBody>
      </p:sp>
      <p:pic>
        <p:nvPicPr>
          <p:cNvPr id="6" name="Picture 5" descr="Record unemployment claims, but many Mississippians still can't apply"/>
          <p:cNvPicPr/>
          <p:nvPr/>
        </p:nvPicPr>
        <p:blipFill>
          <a:blip r:embed="rId2">
            <a:extLst>
              <a:ext uri="{28A0092B-C50C-407E-A947-70E740481C1C}">
                <a14:useLocalDpi xmlns:a14="http://schemas.microsoft.com/office/drawing/2010/main" val="0"/>
              </a:ext>
            </a:extLst>
          </a:blip>
          <a:srcRect/>
          <a:stretch>
            <a:fillRect/>
          </a:stretch>
        </p:blipFill>
        <p:spPr bwMode="auto">
          <a:xfrm>
            <a:off x="5521036" y="2152996"/>
            <a:ext cx="2849880" cy="1602105"/>
          </a:xfrm>
          <a:prstGeom prst="rect">
            <a:avLst/>
          </a:prstGeom>
          <a:noFill/>
          <a:ln>
            <a:noFill/>
          </a:ln>
        </p:spPr>
      </p:pic>
      <p:pic>
        <p:nvPicPr>
          <p:cNvPr id="7" name="Picture 6"/>
          <p:cNvPicPr>
            <a:picLocks noChangeAspect="1"/>
          </p:cNvPicPr>
          <p:nvPr/>
        </p:nvPicPr>
        <p:blipFill>
          <a:blip r:embed="rId3"/>
          <a:stretch>
            <a:fillRect/>
          </a:stretch>
        </p:blipFill>
        <p:spPr>
          <a:xfrm>
            <a:off x="4114800" y="2025116"/>
            <a:ext cx="1151226" cy="1729985"/>
          </a:xfrm>
          <a:prstGeom prst="rect">
            <a:avLst/>
          </a:prstGeom>
        </p:spPr>
      </p:pic>
      <p:pic>
        <p:nvPicPr>
          <p:cNvPr id="8" name="Picture 7"/>
          <p:cNvPicPr>
            <a:picLocks noChangeAspect="1"/>
          </p:cNvPicPr>
          <p:nvPr/>
        </p:nvPicPr>
        <p:blipFill>
          <a:blip r:embed="rId4"/>
          <a:stretch>
            <a:fillRect/>
          </a:stretch>
        </p:blipFill>
        <p:spPr>
          <a:xfrm>
            <a:off x="0" y="3107401"/>
            <a:ext cx="2305504" cy="1295400"/>
          </a:xfrm>
          <a:prstGeom prst="rect">
            <a:avLst/>
          </a:prstGeom>
        </p:spPr>
      </p:pic>
      <p:pic>
        <p:nvPicPr>
          <p:cNvPr id="9" name="Picture 8"/>
          <p:cNvPicPr>
            <a:picLocks noChangeAspect="1"/>
          </p:cNvPicPr>
          <p:nvPr/>
        </p:nvPicPr>
        <p:blipFill>
          <a:blip r:embed="rId5"/>
          <a:stretch>
            <a:fillRect/>
          </a:stretch>
        </p:blipFill>
        <p:spPr>
          <a:xfrm>
            <a:off x="41664" y="5105400"/>
            <a:ext cx="2290164" cy="1524000"/>
          </a:xfrm>
          <a:prstGeom prst="rect">
            <a:avLst/>
          </a:prstGeom>
        </p:spPr>
      </p:pic>
    </p:spTree>
    <p:extLst>
      <p:ext uri="{BB962C8B-B14F-4D97-AF65-F5344CB8AC3E}">
        <p14:creationId xmlns:p14="http://schemas.microsoft.com/office/powerpoint/2010/main" val="3155174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719"/>
          </a:xfrm>
        </p:spPr>
        <p:txBody>
          <a:bodyPr>
            <a:noAutofit/>
          </a:bodyPr>
          <a:lstStyle/>
          <a:p>
            <a:endParaRPr lang="en-US" sz="3200" dirty="0">
              <a:latin typeface="Times New Roman" panose="02020603050405020304" pitchFamily="18" charset="0"/>
              <a:cs typeface="Times New Roman" panose="02020603050405020304" pitchFamily="18" charset="0"/>
            </a:endParaRPr>
          </a:p>
        </p:txBody>
      </p:sp>
      <p:sp>
        <p:nvSpPr>
          <p:cNvPr id="3" name="Subtitle 2"/>
          <p:cNvSpPr>
            <a:spLocks noGrp="1"/>
          </p:cNvSpPr>
          <p:nvPr>
            <p:ph idx="1"/>
          </p:nvPr>
        </p:nvSpPr>
        <p:spPr>
          <a:xfrm>
            <a:off x="457200" y="457200"/>
            <a:ext cx="8229600" cy="5668963"/>
          </a:xfrm>
        </p:spPr>
        <p:txBody>
          <a:bodyPr>
            <a:noAutofit/>
          </a:bodyPr>
          <a:lstStyle/>
          <a:p>
            <a:pPr marL="0" indent="0">
              <a:buNone/>
            </a:pPr>
            <a:r>
              <a:rPr lang="en-US" sz="2400" b="1" dirty="0">
                <a:latin typeface="Times New Roman" panose="02020603050405020304" pitchFamily="18" charset="0"/>
                <a:cs typeface="Times New Roman" panose="02020603050405020304" pitchFamily="18" charset="0"/>
              </a:rPr>
              <a:t>	Products Liability claims</a:t>
            </a:r>
          </a:p>
          <a:p>
            <a:pPr marL="0" indent="0">
              <a:buNone/>
            </a:pPr>
            <a:r>
              <a:rPr lang="en-US" sz="2400" b="1" dirty="0">
                <a:latin typeface="Times New Roman" panose="02020603050405020304" pitchFamily="18" charset="0"/>
                <a:cs typeface="Times New Roman" panose="02020603050405020304" pitchFamily="18" charset="0"/>
              </a:rPr>
              <a:t>	         </a:t>
            </a:r>
            <a:r>
              <a:rPr lang="en-US" sz="2400" b="1" dirty="0" err="1">
                <a:solidFill>
                  <a:schemeClr val="accent1"/>
                </a:solidFill>
              </a:rPr>
              <a:t>Inovio</a:t>
            </a:r>
            <a:r>
              <a:rPr lang="en-US" sz="2400" b="1" dirty="0">
                <a:solidFill>
                  <a:schemeClr val="accent1"/>
                </a:solidFill>
              </a:rPr>
              <a:t> Sued Over False Coronavirus Vaccine Claims</a:t>
            </a:r>
            <a:endParaRPr lang="en-US" sz="2400" dirty="0">
              <a:solidFill>
                <a:schemeClr val="accent1"/>
              </a:solidFill>
            </a:endParaRPr>
          </a:p>
          <a:p>
            <a:pPr marL="0" indent="0">
              <a:buNone/>
            </a:pPr>
            <a:r>
              <a:rPr lang="en-US" sz="2400" b="1" dirty="0">
                <a:latin typeface="Times New Roman" panose="02020603050405020304" pitchFamily="18" charset="0"/>
                <a:cs typeface="Times New Roman" panose="02020603050405020304" pitchFamily="18" charset="0"/>
              </a:rPr>
              <a:t>	         </a:t>
            </a:r>
            <a:r>
              <a:rPr lang="en-US" sz="2400" b="1" dirty="0">
                <a:solidFill>
                  <a:schemeClr val="accent1"/>
                </a:solidFill>
              </a:rPr>
              <a:t>Target Class Action Says Hand Sanitizer May Not 		  Kill COVID-19</a:t>
            </a:r>
            <a:endParaRPr lang="en-US" sz="2400" dirty="0">
              <a:solidFill>
                <a:schemeClr val="accent1"/>
              </a:solidFill>
            </a:endParaRPr>
          </a:p>
          <a:p>
            <a:pPr marL="457200" lvl="1" indent="0">
              <a:buNone/>
            </a:pPr>
            <a:r>
              <a:rPr lang="en-US" sz="2400" b="1" dirty="0">
                <a:latin typeface="Times New Roman" panose="02020603050405020304" pitchFamily="18" charset="0"/>
                <a:cs typeface="Times New Roman" panose="02020603050405020304" pitchFamily="18" charset="0"/>
              </a:rPr>
              <a:t>	Unemployment Eligibility, Applications</a:t>
            </a:r>
          </a:p>
          <a:p>
            <a:pPr marL="457200" lvl="1" indent="0">
              <a:buNone/>
            </a:pPr>
            <a:endParaRPr lang="en-US" sz="2400" b="1" dirty="0">
              <a:latin typeface="Times New Roman" panose="02020603050405020304" pitchFamily="18" charset="0"/>
              <a:cs typeface="Times New Roman" panose="02020603050405020304" pitchFamily="18" charset="0"/>
            </a:endParaRPr>
          </a:p>
          <a:p>
            <a:pPr marL="457200" lvl="1" indent="0">
              <a:buNone/>
            </a:pPr>
            <a:r>
              <a:rPr lang="en-US" sz="2400" b="1" dirty="0">
                <a:latin typeface="Times New Roman" panose="02020603050405020304" pitchFamily="18" charset="0"/>
                <a:cs typeface="Times New Roman" panose="02020603050405020304" pitchFamily="18" charset="0"/>
              </a:rPr>
              <a:t>	Mortgage Loan Failure, Foreclosure </a:t>
            </a:r>
          </a:p>
          <a:p>
            <a:pPr marL="457200" lvl="1" indent="0">
              <a:buNone/>
            </a:pPr>
            <a:endParaRPr lang="en-US" sz="2400" b="1" dirty="0">
              <a:latin typeface="Times New Roman" panose="02020603050405020304" pitchFamily="18" charset="0"/>
              <a:cs typeface="Times New Roman" panose="02020603050405020304" pitchFamily="18" charset="0"/>
            </a:endParaRPr>
          </a:p>
          <a:p>
            <a:pPr marL="457200" lvl="1" indent="0">
              <a:buNone/>
            </a:pPr>
            <a:r>
              <a:rPr lang="en-US" sz="2400" b="1" dirty="0">
                <a:latin typeface="Times New Roman" panose="02020603050405020304" pitchFamily="18" charset="0"/>
                <a:cs typeface="Times New Roman" panose="02020603050405020304" pitchFamily="18" charset="0"/>
              </a:rPr>
              <a:t>				</a:t>
            </a:r>
          </a:p>
          <a:p>
            <a:pPr marL="457200" lvl="1" indent="0">
              <a:buNone/>
            </a:pPr>
            <a:r>
              <a:rPr lang="en-US" sz="2400" b="1" dirty="0">
                <a:latin typeface="Times New Roman" panose="02020603050405020304" pitchFamily="18" charset="0"/>
                <a:cs typeface="Times New Roman" panose="02020603050405020304" pitchFamily="18" charset="0"/>
              </a:rPr>
              <a:t>	Divorce </a:t>
            </a:r>
          </a:p>
          <a:p>
            <a:pPr marL="457200" lvl="1" indent="0">
              <a:buNone/>
            </a:pPr>
            <a:r>
              <a:rPr lang="en-US" sz="2400" b="1" dirty="0">
                <a:latin typeface="Times New Roman" panose="02020603050405020304" pitchFamily="18" charset="0"/>
                <a:cs typeface="Times New Roman" panose="02020603050405020304" pitchFamily="18" charset="0"/>
              </a:rPr>
              <a:t>		</a:t>
            </a:r>
            <a:r>
              <a:rPr lang="en-US" sz="2400" b="1" dirty="0">
                <a:solidFill>
                  <a:schemeClr val="accent1"/>
                </a:solidFill>
              </a:rPr>
              <a:t>Will COVID-19 lead to increased divorces?</a:t>
            </a:r>
          </a:p>
          <a:p>
            <a:pPr marL="457200" lvl="1" indent="0">
              <a:buNone/>
            </a:pPr>
            <a:r>
              <a:rPr lang="en-US" sz="2400" b="1" dirty="0">
                <a:latin typeface="Times New Roman" panose="02020603050405020304" pitchFamily="18" charset="0"/>
                <a:cs typeface="Times New Roman" panose="02020603050405020304" pitchFamily="18" charset="0"/>
              </a:rPr>
              <a:t>	Consumer Refund Claims (contracts)</a:t>
            </a:r>
          </a:p>
          <a:p>
            <a:pPr marL="457200" lvl="1" indent="0">
              <a:buNone/>
            </a:pPr>
            <a:r>
              <a:rPr lang="en-US" b="1" dirty="0"/>
              <a:t>		</a:t>
            </a:r>
            <a:r>
              <a:rPr lang="en-US" sz="2400" b="1" dirty="0">
                <a:solidFill>
                  <a:schemeClr val="accent1"/>
                </a:solidFill>
              </a:rPr>
              <a:t>U of Miami Class Action Lawsuit Requests 				Student COVID-19 Refunds</a:t>
            </a:r>
            <a:endParaRPr lang="en-US" sz="2400" b="1" dirty="0">
              <a:solidFill>
                <a:schemeClr val="accent1"/>
              </a:solidFill>
              <a:latin typeface="Times New Roman" panose="02020603050405020304" pitchFamily="18" charset="0"/>
              <a:cs typeface="Times New Roman" panose="02020603050405020304" pitchFamily="18" charset="0"/>
            </a:endParaRPr>
          </a:p>
          <a:p>
            <a:pPr marL="457200" lvl="1" indent="0">
              <a:buNone/>
            </a:pPr>
            <a:endParaRPr lang="en-US" sz="2400" b="1" dirty="0">
              <a:latin typeface="Times New Roman" panose="02020603050405020304" pitchFamily="18" charset="0"/>
              <a:cs typeface="Times New Roman" panose="02020603050405020304" pitchFamily="18" charset="0"/>
            </a:endParaRPr>
          </a:p>
          <a:p>
            <a:pPr marL="457200" lvl="1" indent="0">
              <a:buNone/>
            </a:pPr>
            <a:r>
              <a:rPr lang="en-US" sz="2400" b="1" dirty="0">
                <a:solidFill>
                  <a:schemeClr val="accent1"/>
                </a:solidFill>
                <a:latin typeface="Times New Roman" panose="02020603050405020304" pitchFamily="18" charset="0"/>
                <a:cs typeface="Times New Roman" panose="02020603050405020304" pitchFamily="18" charset="0"/>
              </a:rPr>
              <a:t> </a:t>
            </a:r>
          </a:p>
          <a:p>
            <a:pPr marL="457200" indent="-457200" algn="l">
              <a:buAutoNum type="arabicPeriod" startAt="3"/>
            </a:pPr>
            <a:endParaRPr lang="en-US" sz="2400" dirty="0">
              <a:solidFill>
                <a:schemeClr val="tx1"/>
              </a:solidFill>
              <a:latin typeface="Times New Roman" panose="02020603050405020304" pitchFamily="18" charset="0"/>
              <a:cs typeface="Times New Roman" panose="02020603050405020304" pitchFamily="18" charset="0"/>
            </a:endParaRPr>
          </a:p>
        </p:txBody>
      </p:sp>
      <p:pic>
        <p:nvPicPr>
          <p:cNvPr id="4" name="Picture 3" descr="Mortgage Default Icon Depicting Home Loan Overdue Or Shortfall ..."/>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10200" y="3505199"/>
            <a:ext cx="1276985" cy="1348105"/>
          </a:xfrm>
          <a:prstGeom prst="rect">
            <a:avLst/>
          </a:prstGeom>
          <a:noFill/>
          <a:ln>
            <a:noFill/>
          </a:ln>
        </p:spPr>
      </p:pic>
      <p:pic>
        <p:nvPicPr>
          <p:cNvPr id="5" name="Picture 4" descr="Mixed Data on Mortgage Default Rate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86600" y="3505199"/>
            <a:ext cx="1524000" cy="1348105"/>
          </a:xfrm>
          <a:prstGeom prst="rect">
            <a:avLst/>
          </a:prstGeom>
          <a:noFill/>
          <a:ln>
            <a:noFill/>
          </a:ln>
        </p:spPr>
      </p:pic>
      <p:pic>
        <p:nvPicPr>
          <p:cNvPr id="6" name="Picture 5" descr="How To File For Unemployment If You've Been Affected By ..."/>
          <p:cNvPicPr/>
          <p:nvPr/>
        </p:nvPicPr>
        <p:blipFill>
          <a:blip r:embed="rId4">
            <a:extLst>
              <a:ext uri="{28A0092B-C50C-407E-A947-70E740481C1C}">
                <a14:useLocalDpi xmlns:a14="http://schemas.microsoft.com/office/drawing/2010/main" val="0"/>
              </a:ext>
            </a:extLst>
          </a:blip>
          <a:srcRect/>
          <a:stretch>
            <a:fillRect/>
          </a:stretch>
        </p:blipFill>
        <p:spPr bwMode="auto">
          <a:xfrm>
            <a:off x="6961822" y="1889890"/>
            <a:ext cx="1371600" cy="1010855"/>
          </a:xfrm>
          <a:prstGeom prst="rect">
            <a:avLst/>
          </a:prstGeom>
          <a:noFill/>
          <a:ln>
            <a:noFill/>
          </a:ln>
        </p:spPr>
      </p:pic>
      <p:sp>
        <p:nvSpPr>
          <p:cNvPr id="7" name="AutoShape 2" descr="2018 Insights into Divorce - Birmingham Business Journa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4" descr="Filing Taxes After Divorce - Tax Implications &amp; Claiming Childre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9" descr="Filing Taxes After Divorce - Tax Implications &amp; Claiming Children"/>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00400" y="3675696"/>
            <a:ext cx="1507490" cy="1007110"/>
          </a:xfrm>
          <a:prstGeom prst="rect">
            <a:avLst/>
          </a:prstGeom>
          <a:noFill/>
          <a:ln>
            <a:noFill/>
          </a:ln>
        </p:spPr>
      </p:pic>
    </p:spTree>
    <p:extLst>
      <p:ext uri="{BB962C8B-B14F-4D97-AF65-F5344CB8AC3E}">
        <p14:creationId xmlns:p14="http://schemas.microsoft.com/office/powerpoint/2010/main" val="10816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
                                            <p:txEl>
                                              <p:pRg st="11" end="11"/>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27721</TotalTime>
  <Words>1321</Words>
  <Application>Microsoft Macintosh PowerPoint</Application>
  <PresentationFormat>On-screen Show (4:3)</PresentationFormat>
  <Paragraphs>132</Paragraphs>
  <Slides>16</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Guardian Egyptian Web</vt:lpstr>
      <vt:lpstr>Guardian Text Egyptian Web</vt:lpstr>
      <vt:lpstr>Times New Roman</vt:lpstr>
      <vt:lpstr>Office Theme</vt:lpstr>
      <vt:lpstr>LEGAL MOBILIZATION… IN THE SHADOWS OF COURTS</vt:lpstr>
      <vt:lpstr>INDIVIDUAL LEGAL MOBILIZATION… IN THE SHADOWS OF COURTS</vt:lpstr>
      <vt:lpstr>INDIVIDUAL LEGAL MOBILIZATION… IN THE SHADOWS OF COURTS</vt:lpstr>
      <vt:lpstr>INDIVIDUAL LEGAL MOBILIZATION… IN THE SHADOWS OF COURTS</vt:lpstr>
      <vt:lpstr>LEGAL MOBILIZATION… IN THE SHADOWS OF COURTS</vt:lpstr>
      <vt:lpstr>INDIVIDUAL LEGAL MOBILIZATION… IN THE TIME OF A PANDEMIC</vt:lpstr>
      <vt:lpstr>Legal Claiming in Time of Pandemic</vt:lpstr>
      <vt:lpstr>PowerPoint Presentation</vt:lpstr>
      <vt:lpstr>PowerPoint Presentation</vt:lpstr>
      <vt:lpstr>PowerPoint Presentation</vt:lpstr>
      <vt:lpstr>LEGAL MOBILIZATION… IN THE SHADOWS OF COURTS</vt:lpstr>
      <vt:lpstr>PowerPoint Presentation</vt:lpstr>
      <vt:lpstr>LEGAL MOBILIZATION… IN THE SHADOWS OF COURTS</vt:lpstr>
      <vt:lpstr>LEGAL MOBILIZATION… IN THE SHADOWS OF COURTS</vt:lpstr>
      <vt:lpstr>LEGAL MOBILIZATION… IN THE SHADOWS OF COURTS</vt:lpstr>
      <vt:lpstr>LEGAL MOBILIZATION… IN THE SHADOWS OF COURTS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Scheingold, Politics of Rights (#2)</dc:title>
  <dc:creator>Michael McCann</dc:creator>
  <cp:lastModifiedBy>Michael McCann</cp:lastModifiedBy>
  <cp:revision>209</cp:revision>
  <cp:lastPrinted>2014-04-16T04:47:43Z</cp:lastPrinted>
  <dcterms:created xsi:type="dcterms:W3CDTF">2014-04-16T01:04:14Z</dcterms:created>
  <dcterms:modified xsi:type="dcterms:W3CDTF">2022-04-18T04:57:31Z</dcterms:modified>
</cp:coreProperties>
</file>