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0" r:id="rId2"/>
    <p:sldId id="267" r:id="rId3"/>
    <p:sldId id="270" r:id="rId4"/>
    <p:sldId id="271" r:id="rId5"/>
    <p:sldId id="276" r:id="rId6"/>
    <p:sldId id="272" r:id="rId7"/>
    <p:sldId id="279" r:id="rId8"/>
    <p:sldId id="273" r:id="rId9"/>
    <p:sldId id="274" r:id="rId10"/>
    <p:sldId id="268" r:id="rId11"/>
    <p:sldId id="275" r:id="rId12"/>
    <p:sldId id="278" r:id="rId13"/>
    <p:sldId id="27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07"/>
    <p:restoredTop sz="94461" autoAdjust="0"/>
  </p:normalViewPr>
  <p:slideViewPr>
    <p:cSldViewPr>
      <p:cViewPr varScale="1">
        <p:scale>
          <a:sx n="108" d="100"/>
          <a:sy n="108" d="100"/>
        </p:scale>
        <p:origin x="1932" y="10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DE7B2B-0222-4FF4-B34E-A5037386BB8D}" type="datetimeFigureOut">
              <a:rPr lang="en-US" smtClean="0"/>
              <a:pPr/>
              <a:t>4/23/2022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46B6BF-8A93-409D-AF0C-F0645EBDF91E}" type="slidenum">
              <a:rPr lang="en-US" smtClean="0"/>
              <a:pPr/>
              <a:t>‹#›</a:t>
            </a:fld>
            <a:endParaRPr lang="en-US"/>
          </a:p>
        </p:txBody>
      </p:sp>
    </p:spTree>
    <p:extLst>
      <p:ext uri="{BB962C8B-B14F-4D97-AF65-F5344CB8AC3E}">
        <p14:creationId xmlns:p14="http://schemas.microsoft.com/office/powerpoint/2010/main" val="3281860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46B6BF-8A93-409D-AF0C-F0645EBDF91E}" type="slidenum">
              <a:rPr lang="en-US" smtClean="0"/>
              <a:pPr/>
              <a:t>1</a:t>
            </a:fld>
            <a:endParaRPr lang="en-US"/>
          </a:p>
        </p:txBody>
      </p:sp>
    </p:spTree>
    <p:extLst>
      <p:ext uri="{BB962C8B-B14F-4D97-AF65-F5344CB8AC3E}">
        <p14:creationId xmlns:p14="http://schemas.microsoft.com/office/powerpoint/2010/main" val="297279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B6BF-8A93-409D-AF0C-F0645EBDF91E}" type="slidenum">
              <a:rPr lang="en-US" smtClean="0"/>
              <a:pPr/>
              <a:t>11</a:t>
            </a:fld>
            <a:endParaRPr lang="en-US"/>
          </a:p>
        </p:txBody>
      </p:sp>
    </p:spTree>
    <p:extLst>
      <p:ext uri="{BB962C8B-B14F-4D97-AF65-F5344CB8AC3E}">
        <p14:creationId xmlns:p14="http://schemas.microsoft.com/office/powerpoint/2010/main" val="3160383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B6BF-8A93-409D-AF0C-F0645EBDF91E}" type="slidenum">
              <a:rPr lang="en-US" smtClean="0"/>
              <a:pPr/>
              <a:t>12</a:t>
            </a:fld>
            <a:endParaRPr lang="en-US"/>
          </a:p>
        </p:txBody>
      </p:sp>
    </p:spTree>
    <p:extLst>
      <p:ext uri="{BB962C8B-B14F-4D97-AF65-F5344CB8AC3E}">
        <p14:creationId xmlns:p14="http://schemas.microsoft.com/office/powerpoint/2010/main" val="2111408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B6BF-8A93-409D-AF0C-F0645EBDF91E}" type="slidenum">
              <a:rPr lang="en-US" smtClean="0"/>
              <a:pPr/>
              <a:t>13</a:t>
            </a:fld>
            <a:endParaRPr lang="en-US"/>
          </a:p>
        </p:txBody>
      </p:sp>
    </p:spTree>
    <p:extLst>
      <p:ext uri="{BB962C8B-B14F-4D97-AF65-F5344CB8AC3E}">
        <p14:creationId xmlns:p14="http://schemas.microsoft.com/office/powerpoint/2010/main" val="3160383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46B6BF-8A93-409D-AF0C-F0645EBDF91E}" type="slidenum">
              <a:rPr lang="en-US" smtClean="0"/>
              <a:pPr/>
              <a:t>3</a:t>
            </a:fld>
            <a:endParaRPr lang="en-US"/>
          </a:p>
        </p:txBody>
      </p:sp>
    </p:spTree>
    <p:extLst>
      <p:ext uri="{BB962C8B-B14F-4D97-AF65-F5344CB8AC3E}">
        <p14:creationId xmlns:p14="http://schemas.microsoft.com/office/powerpoint/2010/main" val="3696991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B6BF-8A93-409D-AF0C-F0645EBDF91E}" type="slidenum">
              <a:rPr lang="en-US" smtClean="0"/>
              <a:pPr/>
              <a:t>4</a:t>
            </a:fld>
            <a:endParaRPr lang="en-US"/>
          </a:p>
        </p:txBody>
      </p:sp>
    </p:spTree>
    <p:extLst>
      <p:ext uri="{BB962C8B-B14F-4D97-AF65-F5344CB8AC3E}">
        <p14:creationId xmlns:p14="http://schemas.microsoft.com/office/powerpoint/2010/main" val="3160383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B6BF-8A93-409D-AF0C-F0645EBDF91E}" type="slidenum">
              <a:rPr lang="en-US" smtClean="0"/>
              <a:pPr/>
              <a:t>5</a:t>
            </a:fld>
            <a:endParaRPr lang="en-US"/>
          </a:p>
        </p:txBody>
      </p:sp>
    </p:spTree>
    <p:extLst>
      <p:ext uri="{BB962C8B-B14F-4D97-AF65-F5344CB8AC3E}">
        <p14:creationId xmlns:p14="http://schemas.microsoft.com/office/powerpoint/2010/main" val="3160383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B6BF-8A93-409D-AF0C-F0645EBDF91E}" type="slidenum">
              <a:rPr lang="en-US" smtClean="0"/>
              <a:pPr/>
              <a:t>6</a:t>
            </a:fld>
            <a:endParaRPr lang="en-US"/>
          </a:p>
        </p:txBody>
      </p:sp>
    </p:spTree>
    <p:extLst>
      <p:ext uri="{BB962C8B-B14F-4D97-AF65-F5344CB8AC3E}">
        <p14:creationId xmlns:p14="http://schemas.microsoft.com/office/powerpoint/2010/main" val="3160383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B6BF-8A93-409D-AF0C-F0645EBDF91E}" type="slidenum">
              <a:rPr lang="en-US" smtClean="0"/>
              <a:pPr/>
              <a:t>7</a:t>
            </a:fld>
            <a:endParaRPr lang="en-US"/>
          </a:p>
        </p:txBody>
      </p:sp>
    </p:spTree>
    <p:extLst>
      <p:ext uri="{BB962C8B-B14F-4D97-AF65-F5344CB8AC3E}">
        <p14:creationId xmlns:p14="http://schemas.microsoft.com/office/powerpoint/2010/main" val="3944009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B6BF-8A93-409D-AF0C-F0645EBDF91E}" type="slidenum">
              <a:rPr lang="en-US" smtClean="0"/>
              <a:pPr/>
              <a:t>8</a:t>
            </a:fld>
            <a:endParaRPr lang="en-US"/>
          </a:p>
        </p:txBody>
      </p:sp>
    </p:spTree>
    <p:extLst>
      <p:ext uri="{BB962C8B-B14F-4D97-AF65-F5344CB8AC3E}">
        <p14:creationId xmlns:p14="http://schemas.microsoft.com/office/powerpoint/2010/main" val="3160383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B6BF-8A93-409D-AF0C-F0645EBDF91E}" type="slidenum">
              <a:rPr lang="en-US" smtClean="0"/>
              <a:pPr/>
              <a:t>9</a:t>
            </a:fld>
            <a:endParaRPr lang="en-US"/>
          </a:p>
        </p:txBody>
      </p:sp>
    </p:spTree>
    <p:extLst>
      <p:ext uri="{BB962C8B-B14F-4D97-AF65-F5344CB8AC3E}">
        <p14:creationId xmlns:p14="http://schemas.microsoft.com/office/powerpoint/2010/main" val="3160383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B6BF-8A93-409D-AF0C-F0645EBDF91E}" type="slidenum">
              <a:rPr lang="en-US" smtClean="0"/>
              <a:pPr/>
              <a:t>10</a:t>
            </a:fld>
            <a:endParaRPr lang="en-US"/>
          </a:p>
        </p:txBody>
      </p:sp>
    </p:spTree>
    <p:extLst>
      <p:ext uri="{BB962C8B-B14F-4D97-AF65-F5344CB8AC3E}">
        <p14:creationId xmlns:p14="http://schemas.microsoft.com/office/powerpoint/2010/main" val="3160383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2EBD977-4C1A-41B2-BE19-A15D848698E6}" type="datetimeFigureOut">
              <a:rPr lang="en-US" smtClean="0"/>
              <a:pPr/>
              <a:t>4/23/2022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2171607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EBD977-4C1A-41B2-BE19-A15D848698E6}" type="datetimeFigureOut">
              <a:rPr lang="en-US" smtClean="0"/>
              <a:pPr/>
              <a:t>4/23/2022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2212450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EBD977-4C1A-41B2-BE19-A15D848698E6}" type="datetimeFigureOut">
              <a:rPr lang="en-US" smtClean="0"/>
              <a:pPr/>
              <a:t>4/23/2022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2827020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EBD977-4C1A-41B2-BE19-A15D848698E6}" type="datetimeFigureOut">
              <a:rPr lang="en-US" smtClean="0"/>
              <a:pPr/>
              <a:t>4/23/2022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2932828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EBD977-4C1A-41B2-BE19-A15D848698E6}" type="datetimeFigureOut">
              <a:rPr lang="en-US" smtClean="0"/>
              <a:pPr/>
              <a:t>4/23/2022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1819432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BD977-4C1A-41B2-BE19-A15D848698E6}" type="datetimeFigureOut">
              <a:rPr lang="en-US" smtClean="0"/>
              <a:pPr/>
              <a:t>4/23/2022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401450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EBD977-4C1A-41B2-BE19-A15D848698E6}" type="datetimeFigureOut">
              <a:rPr lang="en-US" smtClean="0"/>
              <a:pPr/>
              <a:t>4/23/2022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4174668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EBD977-4C1A-41B2-BE19-A15D848698E6}" type="datetimeFigureOut">
              <a:rPr lang="en-US" smtClean="0"/>
              <a:pPr/>
              <a:t>4/23/2022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2551986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EBD977-4C1A-41B2-BE19-A15D848698E6}" type="datetimeFigureOut">
              <a:rPr lang="en-US" smtClean="0"/>
              <a:pPr/>
              <a:t>4/23/2022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3123649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EBD977-4C1A-41B2-BE19-A15D848698E6}" type="datetimeFigureOut">
              <a:rPr lang="en-US" smtClean="0"/>
              <a:pPr/>
              <a:t>4/23/2022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2099787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EBD977-4C1A-41B2-BE19-A15D848698E6}" type="datetimeFigureOut">
              <a:rPr lang="en-US" smtClean="0"/>
              <a:pPr/>
              <a:t>4/23/2022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1146002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EBD977-4C1A-41B2-BE19-A15D848698E6}" type="datetimeFigureOut">
              <a:rPr lang="en-US" smtClean="0"/>
              <a:pPr/>
              <a:t>4/23/2022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12187-0CC4-4166-A146-7CF65A4D8E85}" type="slidenum">
              <a:rPr lang="en-US" smtClean="0"/>
              <a:pPr/>
              <a:t>‹#›</a:t>
            </a:fld>
            <a:endParaRPr lang="en-US"/>
          </a:p>
        </p:txBody>
      </p:sp>
    </p:spTree>
    <p:extLst>
      <p:ext uri="{BB962C8B-B14F-4D97-AF65-F5344CB8AC3E}">
        <p14:creationId xmlns:p14="http://schemas.microsoft.com/office/powerpoint/2010/main" val="4082830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70wBYONp_5Q" TargetMode="External"/><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399"/>
            <a:ext cx="7772400" cy="1066801"/>
          </a:xfrm>
        </p:spPr>
        <p:txBody>
          <a:bodyPr>
            <a:noAutofit/>
          </a:bodyPr>
          <a:lstStyle/>
          <a:p>
            <a:r>
              <a:rPr lang="en-US" sz="3200" dirty="0">
                <a:latin typeface="Times New Roman" panose="02020603050405020304" pitchFamily="18" charset="0"/>
                <a:cs typeface="Times New Roman" panose="02020603050405020304" pitchFamily="18" charset="0"/>
              </a:rPr>
              <a:t>LEGAL MOBILIZATION…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 THE SHADOWS OF COURTS</a:t>
            </a:r>
          </a:p>
        </p:txBody>
      </p:sp>
      <p:sp>
        <p:nvSpPr>
          <p:cNvPr id="3" name="Subtitle 2"/>
          <p:cNvSpPr>
            <a:spLocks noGrp="1"/>
          </p:cNvSpPr>
          <p:nvPr>
            <p:ph type="subTitle" idx="1"/>
          </p:nvPr>
        </p:nvSpPr>
        <p:spPr>
          <a:xfrm>
            <a:off x="694747" y="1219200"/>
            <a:ext cx="7467600" cy="5486400"/>
          </a:xfrm>
        </p:spPr>
        <p:txBody>
          <a:bodyPr>
            <a:noAutofit/>
          </a:bodyPr>
          <a:lstStyle/>
          <a:p>
            <a:pPr algn="l"/>
            <a:r>
              <a:rPr lang="en-US" sz="2400" dirty="0">
                <a:solidFill>
                  <a:schemeClr val="tx1"/>
                </a:solidFill>
                <a:latin typeface="Times New Roman" panose="02020603050405020304" pitchFamily="18" charset="0"/>
                <a:cs typeface="Times New Roman" panose="02020603050405020304" pitchFamily="18" charset="0"/>
              </a:rPr>
              <a:t>Legal mobilization (</a:t>
            </a:r>
            <a:r>
              <a:rPr lang="en-US" sz="2400" dirty="0" err="1">
                <a:solidFill>
                  <a:schemeClr val="tx1"/>
                </a:solidFill>
                <a:latin typeface="Times New Roman" panose="02020603050405020304" pitchFamily="18" charset="0"/>
                <a:cs typeface="Times New Roman" panose="02020603050405020304" pitchFamily="18" charset="0"/>
              </a:rPr>
              <a:t>Zemans</a:t>
            </a:r>
            <a:r>
              <a:rPr lang="en-US" sz="2400" dirty="0">
                <a:solidFill>
                  <a:schemeClr val="tx1"/>
                </a:solidFill>
                <a:latin typeface="Times New Roman" panose="02020603050405020304" pitchFamily="18" charset="0"/>
                <a:cs typeface="Times New Roman" panose="02020603050405020304" pitchFamily="18" charset="0"/>
              </a:rPr>
              <a:t>)– formally equal </a:t>
            </a:r>
            <a:r>
              <a:rPr lang="en-US" sz="2400" i="1" dirty="0">
                <a:solidFill>
                  <a:schemeClr val="tx1"/>
                </a:solidFill>
                <a:latin typeface="Times New Roman" panose="02020603050405020304" pitchFamily="18" charset="0"/>
                <a:cs typeface="Times New Roman" panose="02020603050405020304" pitchFamily="18" charset="0"/>
              </a:rPr>
              <a:t>access</a:t>
            </a:r>
            <a:r>
              <a:rPr lang="en-US" sz="2400" dirty="0">
                <a:solidFill>
                  <a:schemeClr val="tx1"/>
                </a:solidFill>
                <a:latin typeface="Times New Roman" panose="02020603050405020304" pitchFamily="18" charset="0"/>
                <a:cs typeface="Times New Roman" panose="02020603050405020304" pitchFamily="18" charset="0"/>
              </a:rPr>
              <a:t> </a:t>
            </a:r>
          </a:p>
          <a:p>
            <a:pPr algn="l"/>
            <a:r>
              <a:rPr lang="en-US" sz="2400" dirty="0">
                <a:solidFill>
                  <a:schemeClr val="tx1"/>
                </a:solidFill>
                <a:latin typeface="Times New Roman" panose="02020603050405020304" pitchFamily="18" charset="0"/>
                <a:cs typeface="Times New Roman" panose="02020603050405020304" pitchFamily="18" charset="0"/>
              </a:rPr>
              <a:t>        vs. unequal </a:t>
            </a:r>
            <a:r>
              <a:rPr lang="en-US" sz="2400" i="1" dirty="0">
                <a:solidFill>
                  <a:schemeClr val="tx1"/>
                </a:solidFill>
                <a:latin typeface="Times New Roman" panose="02020603050405020304" pitchFamily="18" charset="0"/>
                <a:cs typeface="Times New Roman" panose="02020603050405020304" pitchFamily="18" charset="0"/>
              </a:rPr>
              <a:t>capacities</a:t>
            </a:r>
            <a:r>
              <a:rPr lang="en-US" sz="2400" dirty="0">
                <a:solidFill>
                  <a:schemeClr val="tx1"/>
                </a:solidFill>
                <a:latin typeface="Times New Roman" panose="02020603050405020304" pitchFamily="18" charset="0"/>
                <a:cs typeface="Times New Roman" panose="02020603050405020304" pitchFamily="18" charset="0"/>
              </a:rPr>
              <a:t> for empowering rights claiming 	</a:t>
            </a:r>
          </a:p>
          <a:p>
            <a:pPr algn="l"/>
            <a:r>
              <a:rPr lang="en-US" sz="2400" dirty="0">
                <a:solidFill>
                  <a:schemeClr val="tx1"/>
                </a:solidFill>
                <a:latin typeface="Times New Roman" panose="02020603050405020304" pitchFamily="18" charset="0"/>
                <a:cs typeface="Times New Roman" panose="02020603050405020304" pitchFamily="18" charset="0"/>
              </a:rPr>
              <a:t>                                                   </a:t>
            </a:r>
          </a:p>
          <a:p>
            <a:pPr algn="l"/>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4886" y="3878132"/>
            <a:ext cx="1673863" cy="2516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6882" y="2085741"/>
            <a:ext cx="2130252" cy="1510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8663" y="5165324"/>
            <a:ext cx="2573337"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9260" y="2190860"/>
            <a:ext cx="2034540" cy="1525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02" y="4028953"/>
            <a:ext cx="1773358" cy="2376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0816" y="3758970"/>
            <a:ext cx="1603375" cy="241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9"/>
          <a:stretch>
            <a:fillRect/>
          </a:stretch>
        </p:blipFill>
        <p:spPr>
          <a:xfrm>
            <a:off x="6515644" y="3615659"/>
            <a:ext cx="2127806" cy="1565941"/>
          </a:xfrm>
          <a:prstGeom prst="rect">
            <a:avLst/>
          </a:prstGeom>
        </p:spPr>
      </p:pic>
    </p:spTree>
    <p:extLst>
      <p:ext uri="{BB962C8B-B14F-4D97-AF65-F5344CB8AC3E}">
        <p14:creationId xmlns:p14="http://schemas.microsoft.com/office/powerpoint/2010/main" val="94729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7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399"/>
            <a:ext cx="7772400" cy="1066801"/>
          </a:xfrm>
        </p:spPr>
        <p:txBody>
          <a:bodyPr>
            <a:noAutofit/>
          </a:bodyPr>
          <a:lstStyle/>
          <a:p>
            <a:r>
              <a:rPr lang="en-US" sz="3200" dirty="0">
                <a:latin typeface="Times New Roman" panose="02020603050405020304" pitchFamily="18" charset="0"/>
                <a:cs typeface="Times New Roman" panose="02020603050405020304" pitchFamily="18" charset="0"/>
              </a:rPr>
              <a:t>LEGAL MOBILIZATION…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 THE SHADOWS OF LAW</a:t>
            </a:r>
          </a:p>
        </p:txBody>
      </p:sp>
      <p:sp>
        <p:nvSpPr>
          <p:cNvPr id="3" name="Subtitle 2"/>
          <p:cNvSpPr>
            <a:spLocks noGrp="1"/>
          </p:cNvSpPr>
          <p:nvPr>
            <p:ph type="subTitle" idx="1"/>
          </p:nvPr>
        </p:nvSpPr>
        <p:spPr>
          <a:xfrm>
            <a:off x="685800" y="1219200"/>
            <a:ext cx="7467600" cy="5486400"/>
          </a:xfrm>
        </p:spPr>
        <p:txBody>
          <a:bodyPr>
            <a:noAutofit/>
          </a:bodyPr>
          <a:lstStyle/>
          <a:p>
            <a:pPr algn="l"/>
            <a:r>
              <a:rPr lang="en-US" sz="2400" dirty="0">
                <a:solidFill>
                  <a:schemeClr val="tx1"/>
                </a:solidFill>
                <a:latin typeface="Times New Roman" panose="02020603050405020304" pitchFamily="18" charset="0"/>
                <a:cs typeface="Times New Roman" panose="02020603050405020304" pitchFamily="18" charset="0"/>
              </a:rPr>
              <a:t> Disputing studies: Why Do Victims “Lump It” or Lose?</a:t>
            </a:r>
          </a:p>
          <a:p>
            <a:pPr algn="l"/>
            <a:r>
              <a:rPr lang="en-US" sz="2400" dirty="0">
                <a:solidFill>
                  <a:schemeClr val="tx1"/>
                </a:solidFill>
                <a:latin typeface="Times New Roman" panose="02020603050405020304" pitchFamily="18" charset="0"/>
                <a:cs typeface="Times New Roman" panose="02020603050405020304" pitchFamily="18" charset="0"/>
              </a:rPr>
              <a:t>     A. Individual </a:t>
            </a:r>
            <a:r>
              <a:rPr lang="en-US" sz="2400" i="1" dirty="0">
                <a:solidFill>
                  <a:schemeClr val="tx1"/>
                </a:solidFill>
                <a:latin typeface="Times New Roman" panose="02020603050405020304" pitchFamily="18" charset="0"/>
                <a:cs typeface="Times New Roman" panose="02020603050405020304" pitchFamily="18" charset="0"/>
              </a:rPr>
              <a:t>social “status</a:t>
            </a:r>
            <a:r>
              <a:rPr lang="en-US" sz="2400" dirty="0">
                <a:solidFill>
                  <a:schemeClr val="tx1"/>
                </a:solidFill>
                <a:latin typeface="Times New Roman" panose="02020603050405020304" pitchFamily="18" charset="0"/>
                <a:cs typeface="Times New Roman" panose="02020603050405020304" pitchFamily="18" charset="0"/>
              </a:rPr>
              <a:t>” – viewed as “not good,”	  un/deserving, un/trustworthy by legal officials</a:t>
            </a:r>
          </a:p>
          <a:p>
            <a:pPr algn="l"/>
            <a:r>
              <a:rPr lang="en-US" sz="2400" dirty="0">
                <a:solidFill>
                  <a:schemeClr val="tx1"/>
                </a:solidFill>
                <a:latin typeface="Times New Roman" panose="02020603050405020304" pitchFamily="18" charset="0"/>
                <a:cs typeface="Times New Roman" panose="02020603050405020304" pitchFamily="18" charset="0"/>
              </a:rPr>
              <a:t>	</a:t>
            </a:r>
            <a:r>
              <a:rPr lang="en-US" sz="2400" i="1" dirty="0">
                <a:solidFill>
                  <a:schemeClr val="tx1"/>
                </a:solidFill>
                <a:latin typeface="Times New Roman" panose="02020603050405020304" pitchFamily="18" charset="0"/>
                <a:cs typeface="Times New Roman" panose="02020603050405020304" pitchFamily="18" charset="0"/>
              </a:rPr>
              <a:t>   Community stigma as “litigious” adds constraint</a:t>
            </a:r>
          </a:p>
          <a:p>
            <a:pPr algn="l"/>
            <a:r>
              <a:rPr lang="en-US" sz="2400" dirty="0">
                <a:solidFill>
                  <a:schemeClr val="tx1"/>
                </a:solidFill>
                <a:latin typeface="Times New Roman" panose="02020603050405020304" pitchFamily="18" charset="0"/>
                <a:cs typeface="Times New Roman" panose="02020603050405020304" pitchFamily="18" charset="0"/>
              </a:rPr>
              <a:t>      B. </a:t>
            </a:r>
            <a:r>
              <a:rPr lang="en-US" sz="2400" i="1" dirty="0">
                <a:solidFill>
                  <a:schemeClr val="tx1"/>
                </a:solidFill>
                <a:latin typeface="Times New Roman" panose="02020603050405020304" pitchFamily="18" charset="0"/>
                <a:cs typeface="Times New Roman" panose="02020603050405020304" pitchFamily="18" charset="0"/>
              </a:rPr>
              <a:t>Dependence</a:t>
            </a:r>
            <a:r>
              <a:rPr lang="en-US" sz="2400" dirty="0">
                <a:solidFill>
                  <a:schemeClr val="tx1"/>
                </a:solidFill>
                <a:latin typeface="Times New Roman" panose="02020603050405020304" pitchFamily="18" charset="0"/>
                <a:cs typeface="Times New Roman" panose="02020603050405020304" pitchFamily="18" charset="0"/>
              </a:rPr>
              <a:t> on wrongdoer—people are reluctant 	   to sue family, neighbors, co-workers, employers,	   gov’t administrators/regulators (strangers sue)</a:t>
            </a:r>
          </a:p>
          <a:p>
            <a:pPr algn="l"/>
            <a:r>
              <a:rPr lang="en-US" sz="2400" dirty="0">
                <a:solidFill>
                  <a:schemeClr val="tx1"/>
                </a:solidFill>
                <a:latin typeface="Times New Roman" panose="02020603050405020304" pitchFamily="18" charset="0"/>
                <a:cs typeface="Times New Roman" panose="02020603050405020304" pitchFamily="18" charset="0"/>
              </a:rPr>
              <a:t>       C. </a:t>
            </a:r>
            <a:r>
              <a:rPr lang="en-US" sz="2400" i="1" dirty="0">
                <a:solidFill>
                  <a:schemeClr val="tx1"/>
                </a:solidFill>
                <a:latin typeface="Times New Roman" panose="02020603050405020304" pitchFamily="18" charset="0"/>
                <a:cs typeface="Times New Roman" panose="02020603050405020304" pitchFamily="18" charset="0"/>
              </a:rPr>
              <a:t>Support network </a:t>
            </a:r>
            <a:r>
              <a:rPr lang="en-US" sz="2400" dirty="0">
                <a:solidFill>
                  <a:schemeClr val="tx1"/>
                </a:solidFill>
                <a:latin typeface="Times New Roman" panose="02020603050405020304" pitchFamily="18" charset="0"/>
                <a:cs typeface="Times New Roman" panose="02020603050405020304" pitchFamily="18" charset="0"/>
              </a:rPr>
              <a:t>– family, friends, organizations</a:t>
            </a:r>
          </a:p>
          <a:p>
            <a:pPr algn="l"/>
            <a:r>
              <a:rPr lang="en-US" sz="2400" dirty="0">
                <a:solidFill>
                  <a:schemeClr val="tx1"/>
                </a:solidFill>
                <a:latin typeface="Times New Roman" panose="02020603050405020304" pitchFamily="18" charset="0"/>
                <a:cs typeface="Times New Roman" panose="02020603050405020304" pitchFamily="18" charset="0"/>
              </a:rPr>
              <a:t>       D. Lack of insider </a:t>
            </a:r>
            <a:r>
              <a:rPr lang="en-US" sz="2400" i="1" dirty="0">
                <a:solidFill>
                  <a:schemeClr val="tx1"/>
                </a:solidFill>
                <a:latin typeface="Times New Roman" panose="02020603050405020304" pitchFamily="18" charset="0"/>
                <a:cs typeface="Times New Roman" panose="02020603050405020304" pitchFamily="18" charset="0"/>
              </a:rPr>
              <a:t>knowledge</a:t>
            </a:r>
            <a:r>
              <a:rPr lang="en-US" sz="2400" dirty="0">
                <a:solidFill>
                  <a:schemeClr val="tx1"/>
                </a:solidFill>
                <a:latin typeface="Times New Roman" panose="02020603050405020304" pitchFamily="18" charset="0"/>
                <a:cs typeface="Times New Roman" panose="02020603050405020304" pitchFamily="18" charset="0"/>
              </a:rPr>
              <a:t> of law &amp; legal process</a:t>
            </a:r>
          </a:p>
          <a:p>
            <a:pPr algn="l"/>
            <a:r>
              <a:rPr lang="en-US" sz="2400" dirty="0">
                <a:solidFill>
                  <a:schemeClr val="tx1"/>
                </a:solidFill>
                <a:latin typeface="Times New Roman" panose="02020603050405020304" pitchFamily="18" charset="0"/>
                <a:cs typeface="Times New Roman" panose="02020603050405020304" pitchFamily="18" charset="0"/>
              </a:rPr>
              <a:t>       E. </a:t>
            </a:r>
            <a:r>
              <a:rPr lang="en-US" sz="2400" i="1" dirty="0">
                <a:solidFill>
                  <a:schemeClr val="tx1"/>
                </a:solidFill>
                <a:latin typeface="Times New Roman" panose="02020603050405020304" pitchFamily="18" charset="0"/>
                <a:cs typeface="Times New Roman" panose="02020603050405020304" pitchFamily="18" charset="0"/>
              </a:rPr>
              <a:t>Fear of risk </a:t>
            </a:r>
            <a:r>
              <a:rPr lang="en-US" sz="2400" dirty="0">
                <a:solidFill>
                  <a:schemeClr val="tx1"/>
                </a:solidFill>
                <a:latin typeface="Times New Roman" panose="02020603050405020304" pitchFamily="18" charset="0"/>
                <a:cs typeface="Times New Roman" panose="02020603050405020304" pitchFamily="18" charset="0"/>
              </a:rPr>
              <a:t>-- money, time, stress, losing </a:t>
            </a:r>
          </a:p>
          <a:p>
            <a:pPr algn="l"/>
            <a:r>
              <a:rPr lang="en-US" sz="2400" dirty="0">
                <a:solidFill>
                  <a:schemeClr val="tx1"/>
                </a:solidFill>
                <a:latin typeface="Times New Roman" panose="02020603050405020304" pitchFamily="18" charset="0"/>
                <a:cs typeface="Times New Roman" panose="02020603050405020304" pitchFamily="18" charset="0"/>
              </a:rPr>
              <a:t>       F.  </a:t>
            </a:r>
            <a:r>
              <a:rPr lang="en-US" sz="2400" i="1" dirty="0">
                <a:solidFill>
                  <a:schemeClr val="tx1"/>
                </a:solidFill>
                <a:latin typeface="Times New Roman" panose="02020603050405020304" pitchFamily="18" charset="0"/>
                <a:cs typeface="Times New Roman" panose="02020603050405020304" pitchFamily="18" charset="0"/>
              </a:rPr>
              <a:t>Ability to pay </a:t>
            </a:r>
            <a:r>
              <a:rPr lang="en-US" sz="2400" dirty="0">
                <a:solidFill>
                  <a:schemeClr val="tx1"/>
                </a:solidFill>
                <a:latin typeface="Times New Roman" panose="02020603050405020304" pitchFamily="18" charset="0"/>
                <a:cs typeface="Times New Roman" panose="02020603050405020304" pitchFamily="18" charset="0"/>
              </a:rPr>
              <a:t>effective lawyer/legal costs</a:t>
            </a:r>
          </a:p>
          <a:p>
            <a:pPr algn="l"/>
            <a:r>
              <a:rPr lang="en-US" sz="2400" dirty="0">
                <a:solidFill>
                  <a:schemeClr val="tx1"/>
                </a:solidFill>
                <a:latin typeface="Times New Roman" panose="02020603050405020304" pitchFamily="18" charset="0"/>
                <a:cs typeface="Times New Roman" panose="02020603050405020304" pitchFamily="18" charset="0"/>
              </a:rPr>
              <a:t>	   “Single shot” vs. “repeat players”</a:t>
            </a:r>
          </a:p>
          <a:p>
            <a:pPr algn="l"/>
            <a:r>
              <a:rPr lang="en-US" sz="2400" dirty="0">
                <a:solidFill>
                  <a:schemeClr val="tx1"/>
                </a:solidFill>
                <a:latin typeface="Times New Roman" panose="02020603050405020304" pitchFamily="18" charset="0"/>
                <a:cs typeface="Times New Roman" panose="02020603050405020304" pitchFamily="18" charset="0"/>
              </a:rPr>
              <a:t>	   Galanter – systemic bias toward haves</a:t>
            </a:r>
          </a:p>
          <a:p>
            <a:pPr algn="l"/>
            <a:endParaRPr lang="en-US" sz="2400" dirty="0">
              <a:solidFill>
                <a:schemeClr val="tx1"/>
              </a:solidFill>
              <a:latin typeface="Times New Roman" panose="02020603050405020304" pitchFamily="18" charset="0"/>
              <a:cs typeface="Times New Roman" panose="02020603050405020304" pitchFamily="18" charset="0"/>
            </a:endParaRPr>
          </a:p>
          <a:p>
            <a:pPr algn="l"/>
            <a:endParaRPr lang="en-US" sz="2400" dirty="0">
              <a:solidFill>
                <a:schemeClr val="tx1"/>
              </a:solidFill>
              <a:latin typeface="Times New Roman" panose="02020603050405020304" pitchFamily="18" charset="0"/>
              <a:cs typeface="Times New Roman" panose="02020603050405020304" pitchFamily="18" charset="0"/>
            </a:endParaRPr>
          </a:p>
          <a:p>
            <a:pPr algn="l"/>
            <a:endParaRPr lang="en-US" sz="2400" dirty="0">
              <a:solidFill>
                <a:schemeClr val="tx1"/>
              </a:solidFill>
              <a:latin typeface="Times New Roman" panose="02020603050405020304" pitchFamily="18" charset="0"/>
              <a:cs typeface="Times New Roman" panose="02020603050405020304" pitchFamily="18" charset="0"/>
            </a:endParaRPr>
          </a:p>
          <a:p>
            <a:pPr algn="l"/>
            <a:r>
              <a:rPr lang="en-US" sz="2400" dirty="0">
                <a:solidFill>
                  <a:schemeClr val="tx1"/>
                </a:solidFill>
                <a:latin typeface="Times New Roman" panose="02020603050405020304" pitchFamily="18" charset="0"/>
                <a:cs typeface="Times New Roman" panose="02020603050405020304" pitchFamily="18" charset="0"/>
              </a:rPr>
              <a:t>	</a:t>
            </a:r>
          </a:p>
          <a:p>
            <a:pPr algn="l"/>
            <a:r>
              <a:rPr lang="en-US" sz="2400" dirty="0">
                <a:solidFill>
                  <a:schemeClr val="tx1"/>
                </a:solidFill>
                <a:latin typeface="Times New Roman" panose="02020603050405020304" pitchFamily="18" charset="0"/>
                <a:cs typeface="Times New Roman" panose="02020603050405020304" pitchFamily="18" charset="0"/>
              </a:rPr>
              <a:t>	</a:t>
            </a:r>
          </a:p>
          <a:p>
            <a:pPr algn="l"/>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5782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399"/>
            <a:ext cx="7772400" cy="1066801"/>
          </a:xfrm>
        </p:spPr>
        <p:txBody>
          <a:bodyPr>
            <a:noAutofit/>
          </a:bodyPr>
          <a:lstStyle/>
          <a:p>
            <a:r>
              <a:rPr lang="en-US" sz="3200" dirty="0">
                <a:latin typeface="Times New Roman" panose="02020603050405020304" pitchFamily="18" charset="0"/>
                <a:cs typeface="Times New Roman" panose="02020603050405020304" pitchFamily="18" charset="0"/>
              </a:rPr>
              <a:t>LEGAL MOBILIZATION/AVOIDANCE…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AMIDST A COERCIVE COMMUNITY</a:t>
            </a:r>
          </a:p>
        </p:txBody>
      </p:sp>
      <p:sp>
        <p:nvSpPr>
          <p:cNvPr id="3" name="Subtitle 2"/>
          <p:cNvSpPr>
            <a:spLocks noGrp="1"/>
          </p:cNvSpPr>
          <p:nvPr>
            <p:ph type="subTitle" idx="1"/>
          </p:nvPr>
        </p:nvSpPr>
        <p:spPr>
          <a:xfrm>
            <a:off x="685800" y="1295400"/>
            <a:ext cx="7467600" cy="5410200"/>
          </a:xfrm>
        </p:spPr>
        <p:txBody>
          <a:bodyPr>
            <a:noAutofit/>
          </a:bodyPr>
          <a:lstStyle/>
          <a:p>
            <a:pPr algn="l"/>
            <a:r>
              <a:rPr lang="en-US" sz="2400" dirty="0">
                <a:solidFill>
                  <a:schemeClr val="tx1"/>
                </a:solidFill>
                <a:latin typeface="Times New Roman" panose="02020603050405020304" pitchFamily="18" charset="0"/>
                <a:cs typeface="Times New Roman" panose="02020603050405020304" pitchFamily="18" charset="0"/>
              </a:rPr>
              <a:t> 2. </a:t>
            </a:r>
            <a:r>
              <a:rPr lang="en-US" sz="2400" b="1" dirty="0">
                <a:solidFill>
                  <a:schemeClr val="tx1"/>
                </a:solidFill>
                <a:latin typeface="Times New Roman" panose="02020603050405020304" pitchFamily="18" charset="0"/>
                <a:cs typeface="Times New Roman" panose="02020603050405020304" pitchFamily="18" charset="0"/>
              </a:rPr>
              <a:t>Contract </a:t>
            </a:r>
            <a:r>
              <a:rPr lang="en-US" sz="2400" dirty="0">
                <a:solidFill>
                  <a:schemeClr val="tx1"/>
                </a:solidFill>
                <a:latin typeface="Times New Roman" panose="02020603050405020304" pitchFamily="18" charset="0"/>
                <a:cs typeface="Times New Roman" panose="02020603050405020304" pitchFamily="18" charset="0"/>
              </a:rPr>
              <a:t>grievances &amp; disputes</a:t>
            </a:r>
          </a:p>
          <a:p>
            <a:pPr algn="l"/>
            <a:r>
              <a:rPr lang="en-US" sz="2400" dirty="0">
                <a:solidFill>
                  <a:schemeClr val="tx1"/>
                </a:solidFill>
                <a:latin typeface="Times New Roman" panose="02020603050405020304" pitchFamily="18" charset="0"/>
                <a:cs typeface="Times New Roman" panose="02020603050405020304" pitchFamily="18" charset="0"/>
              </a:rPr>
              <a:t>	A. How different in practice? Why? </a:t>
            </a:r>
          </a:p>
          <a:p>
            <a:pPr algn="l"/>
            <a:r>
              <a:rPr lang="en-US" sz="2400" dirty="0">
                <a:solidFill>
                  <a:schemeClr val="tx1"/>
                </a:solidFill>
                <a:latin typeface="Times New Roman" panose="02020603050405020304" pitchFamily="18" charset="0"/>
                <a:cs typeface="Times New Roman" panose="02020603050405020304" pitchFamily="18" charset="0"/>
              </a:rPr>
              <a:t>	</a:t>
            </a:r>
          </a:p>
          <a:p>
            <a:pPr algn="l"/>
            <a:endParaRPr lang="en-US" sz="2400" dirty="0">
              <a:solidFill>
                <a:schemeClr val="tx1"/>
              </a:solidFill>
              <a:latin typeface="Times New Roman" panose="02020603050405020304" pitchFamily="18" charset="0"/>
              <a:cs typeface="Times New Roman" panose="02020603050405020304" pitchFamily="18" charset="0"/>
            </a:endParaRPr>
          </a:p>
          <a:p>
            <a:pPr algn="l"/>
            <a:endParaRPr lang="en-US" sz="2400" dirty="0">
              <a:solidFill>
                <a:schemeClr val="tx1"/>
              </a:solidFill>
              <a:latin typeface="Times New Roman" panose="02020603050405020304" pitchFamily="18" charset="0"/>
              <a:cs typeface="Times New Roman" panose="02020603050405020304" pitchFamily="18" charset="0"/>
            </a:endParaRPr>
          </a:p>
          <a:p>
            <a:pPr algn="l"/>
            <a:endParaRPr lang="en-US" sz="2400" dirty="0">
              <a:solidFill>
                <a:schemeClr val="tx1"/>
              </a:solidFill>
              <a:latin typeface="Times New Roman" panose="02020603050405020304" pitchFamily="18" charset="0"/>
              <a:cs typeface="Times New Roman" panose="02020603050405020304" pitchFamily="18" charset="0"/>
            </a:endParaRPr>
          </a:p>
          <a:p>
            <a:pPr algn="l"/>
            <a:r>
              <a:rPr lang="en-US" sz="2400" dirty="0">
                <a:solidFill>
                  <a:schemeClr val="tx1"/>
                </a:solidFill>
                <a:latin typeface="Times New Roman" panose="02020603050405020304" pitchFamily="18" charset="0"/>
                <a:cs typeface="Times New Roman" panose="02020603050405020304" pitchFamily="18" charset="0"/>
              </a:rPr>
              <a:t>	</a:t>
            </a:r>
          </a:p>
          <a:p>
            <a:pPr algn="l"/>
            <a:r>
              <a:rPr lang="en-US" sz="2400" dirty="0">
                <a:solidFill>
                  <a:schemeClr val="tx1"/>
                </a:solidFill>
                <a:latin typeface="Times New Roman" panose="02020603050405020304" pitchFamily="18" charset="0"/>
                <a:cs typeface="Times New Roman" panose="02020603050405020304" pitchFamily="18" charset="0"/>
              </a:rPr>
              <a:t>`	B.  Explanations: </a:t>
            </a:r>
          </a:p>
          <a:p>
            <a:pPr algn="l"/>
            <a:r>
              <a:rPr lang="en-US" sz="2400" dirty="0">
                <a:solidFill>
                  <a:schemeClr val="tx1"/>
                </a:solidFill>
                <a:latin typeface="Times New Roman" panose="02020603050405020304" pitchFamily="18" charset="0"/>
                <a:cs typeface="Times New Roman" panose="02020603050405020304" pitchFamily="18" charset="0"/>
              </a:rPr>
              <a:t>	        Moral individuals “promise”</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p>
          <a:p>
            <a:pPr algn="l"/>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preserve moral community</a:t>
            </a:r>
            <a:endParaRPr lang="en-US" sz="2400" dirty="0">
              <a:solidFill>
                <a:schemeClr val="tx1"/>
              </a:solidFill>
              <a:latin typeface="Times New Roman" panose="02020603050405020304" pitchFamily="18" charset="0"/>
              <a:cs typeface="Times New Roman" panose="02020603050405020304" pitchFamily="18" charset="0"/>
            </a:endParaRPr>
          </a:p>
          <a:p>
            <a:pPr algn="l"/>
            <a:r>
              <a:rPr lang="en-US" sz="2400" dirty="0">
                <a:solidFill>
                  <a:schemeClr val="tx1"/>
                </a:solidFill>
                <a:latin typeface="Times New Roman" panose="02020603050405020304" pitchFamily="18" charset="0"/>
                <a:cs typeface="Times New Roman" panose="02020603050405020304" pitchFamily="18" charset="0"/>
              </a:rPr>
              <a:t>	        Power differentials of parties</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400" dirty="0">
              <a:solidFill>
                <a:schemeClr val="tx1"/>
              </a:solidFill>
              <a:latin typeface="Times New Roman" panose="02020603050405020304" pitchFamily="18" charset="0"/>
              <a:cs typeface="Times New Roman" panose="02020603050405020304" pitchFamily="18" charset="0"/>
            </a:endParaRPr>
          </a:p>
          <a:p>
            <a:pPr algn="l"/>
            <a:r>
              <a:rPr lang="en-US" sz="2400" dirty="0">
                <a:solidFill>
                  <a:schemeClr val="tx1"/>
                </a:solidFill>
                <a:latin typeface="Times New Roman" panose="02020603050405020304" pitchFamily="18" charset="0"/>
                <a:cs typeface="Times New Roman" panose="02020603050405020304" pitchFamily="18" charset="0"/>
              </a:rPr>
              <a:t>		  preserve social hierarchies</a:t>
            </a:r>
          </a:p>
          <a:p>
            <a:pPr algn="l"/>
            <a:endParaRPr lang="en-US" sz="2400" dirty="0">
              <a:solidFill>
                <a:schemeClr val="tx1"/>
              </a:solidFill>
              <a:latin typeface="Times New Roman" panose="02020603050405020304" pitchFamily="18" charset="0"/>
              <a:cs typeface="Times New Roman" panose="02020603050405020304" pitchFamily="18" charset="0"/>
            </a:endParaRPr>
          </a:p>
          <a:p>
            <a:pPr algn="l"/>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6436" y="2281906"/>
            <a:ext cx="1728216" cy="1728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4021" y="4219956"/>
            <a:ext cx="2304288" cy="2485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1" y="2219327"/>
            <a:ext cx="2175701" cy="185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2475212"/>
            <a:ext cx="2607850" cy="1459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352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399"/>
            <a:ext cx="7772400" cy="1066801"/>
          </a:xfrm>
        </p:spPr>
        <p:txBody>
          <a:bodyPr>
            <a:noAutofit/>
          </a:bodyPr>
          <a:lstStyle/>
          <a:p>
            <a:r>
              <a:rPr lang="en-US" sz="3200" dirty="0">
                <a:latin typeface="Times New Roman" panose="02020603050405020304" pitchFamily="18" charset="0"/>
                <a:cs typeface="Times New Roman" panose="02020603050405020304" pitchFamily="18" charset="0"/>
              </a:rPr>
              <a:t>LEGAL MOBILIZATION/AVOIDANCE…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AMIDST A COERCIVE COMMUNITY</a:t>
            </a:r>
          </a:p>
        </p:txBody>
      </p:sp>
      <p:sp>
        <p:nvSpPr>
          <p:cNvPr id="3" name="Subtitle 2"/>
          <p:cNvSpPr>
            <a:spLocks noGrp="1"/>
          </p:cNvSpPr>
          <p:nvPr>
            <p:ph type="subTitle" idx="1"/>
          </p:nvPr>
        </p:nvSpPr>
        <p:spPr>
          <a:xfrm>
            <a:off x="685800" y="1295400"/>
            <a:ext cx="7467600" cy="5410200"/>
          </a:xfrm>
        </p:spPr>
        <p:txBody>
          <a:bodyPr>
            <a:noAutofit/>
          </a:bodyPr>
          <a:lstStyle/>
          <a:p>
            <a:pPr algn="l"/>
            <a:r>
              <a:rPr lang="en-US" sz="2400" dirty="0">
                <a:solidFill>
                  <a:schemeClr val="tx1"/>
                </a:solidFill>
                <a:latin typeface="Times New Roman" panose="02020603050405020304" pitchFamily="18" charset="0"/>
                <a:cs typeface="Times New Roman" panose="02020603050405020304" pitchFamily="18" charset="0"/>
              </a:rPr>
              <a:t> 3. Sander County – classic study of law </a:t>
            </a:r>
            <a:r>
              <a:rPr lang="en-US" sz="2400" i="1" dirty="0">
                <a:solidFill>
                  <a:schemeClr val="tx1"/>
                </a:solidFill>
                <a:latin typeface="Times New Roman" panose="02020603050405020304" pitchFamily="18" charset="0"/>
                <a:cs typeface="Times New Roman" panose="02020603050405020304" pitchFamily="18" charset="0"/>
              </a:rPr>
              <a:t>in</a:t>
            </a:r>
            <a:r>
              <a:rPr lang="en-US" sz="2400" dirty="0">
                <a:solidFill>
                  <a:schemeClr val="tx1"/>
                </a:solidFill>
                <a:latin typeface="Times New Roman" panose="02020603050405020304" pitchFamily="18" charset="0"/>
                <a:cs typeface="Times New Roman" panose="02020603050405020304" pitchFamily="18" charset="0"/>
              </a:rPr>
              <a:t> society</a:t>
            </a:r>
          </a:p>
        </p:txBody>
      </p:sp>
      <p:pic>
        <p:nvPicPr>
          <p:cNvPr id="4" name="Picture 3"/>
          <p:cNvPicPr>
            <a:picLocks noChangeAspect="1"/>
          </p:cNvPicPr>
          <p:nvPr/>
        </p:nvPicPr>
        <p:blipFill>
          <a:blip r:embed="rId3"/>
          <a:stretch>
            <a:fillRect/>
          </a:stretch>
        </p:blipFill>
        <p:spPr>
          <a:xfrm>
            <a:off x="3124200" y="1905000"/>
            <a:ext cx="2981706" cy="4521708"/>
          </a:xfrm>
          <a:prstGeom prst="rect">
            <a:avLst/>
          </a:prstGeom>
        </p:spPr>
      </p:pic>
      <p:pic>
        <p:nvPicPr>
          <p:cNvPr id="6" name="Picture 5"/>
          <p:cNvPicPr>
            <a:picLocks noChangeAspect="1"/>
          </p:cNvPicPr>
          <p:nvPr/>
        </p:nvPicPr>
        <p:blipFill>
          <a:blip r:embed="rId4"/>
          <a:stretch>
            <a:fillRect/>
          </a:stretch>
        </p:blipFill>
        <p:spPr>
          <a:xfrm>
            <a:off x="273600" y="2597372"/>
            <a:ext cx="2080832" cy="3136964"/>
          </a:xfrm>
          <a:prstGeom prst="rect">
            <a:avLst/>
          </a:prstGeom>
        </p:spPr>
      </p:pic>
      <p:pic>
        <p:nvPicPr>
          <p:cNvPr id="7" name="Picture 6"/>
          <p:cNvPicPr>
            <a:picLocks noChangeAspect="1"/>
          </p:cNvPicPr>
          <p:nvPr/>
        </p:nvPicPr>
        <p:blipFill>
          <a:blip r:embed="rId5"/>
          <a:stretch>
            <a:fillRect/>
          </a:stretch>
        </p:blipFill>
        <p:spPr>
          <a:xfrm>
            <a:off x="7071946" y="4034456"/>
            <a:ext cx="1820981" cy="2761913"/>
          </a:xfrm>
          <a:prstGeom prst="rect">
            <a:avLst/>
          </a:prstGeom>
        </p:spPr>
      </p:pic>
      <p:pic>
        <p:nvPicPr>
          <p:cNvPr id="5" name="Picture 4"/>
          <p:cNvPicPr>
            <a:picLocks noChangeAspect="1"/>
          </p:cNvPicPr>
          <p:nvPr/>
        </p:nvPicPr>
        <p:blipFill>
          <a:blip r:embed="rId6"/>
          <a:stretch>
            <a:fillRect/>
          </a:stretch>
        </p:blipFill>
        <p:spPr>
          <a:xfrm>
            <a:off x="7086600" y="1309969"/>
            <a:ext cx="1757816" cy="2657164"/>
          </a:xfrm>
          <a:prstGeom prst="rect">
            <a:avLst/>
          </a:prstGeom>
        </p:spPr>
      </p:pic>
    </p:spTree>
    <p:extLst>
      <p:ext uri="{BB962C8B-B14F-4D97-AF65-F5344CB8AC3E}">
        <p14:creationId xmlns:p14="http://schemas.microsoft.com/office/powerpoint/2010/main" val="226863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399"/>
            <a:ext cx="7772400" cy="1066801"/>
          </a:xfrm>
        </p:spPr>
        <p:txBody>
          <a:bodyPr>
            <a:noAutofit/>
          </a:bodyPr>
          <a:lstStyle/>
          <a:p>
            <a:r>
              <a:rPr lang="en-US" sz="3200" dirty="0">
                <a:latin typeface="Times New Roman" panose="02020603050405020304" pitchFamily="18" charset="0"/>
                <a:cs typeface="Times New Roman" panose="02020603050405020304" pitchFamily="18" charset="0"/>
              </a:rPr>
              <a:t>LEGAL MOBILIZATION/AVOIDANCE…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AMIDST A COERCIVE COMMUNITY</a:t>
            </a:r>
          </a:p>
        </p:txBody>
      </p:sp>
      <p:sp>
        <p:nvSpPr>
          <p:cNvPr id="3" name="Subtitle 2"/>
          <p:cNvSpPr>
            <a:spLocks noGrp="1"/>
          </p:cNvSpPr>
          <p:nvPr>
            <p:ph type="subTitle" idx="1"/>
          </p:nvPr>
        </p:nvSpPr>
        <p:spPr>
          <a:xfrm>
            <a:off x="703386" y="1324707"/>
            <a:ext cx="7467600" cy="5410200"/>
          </a:xfrm>
        </p:spPr>
        <p:txBody>
          <a:bodyPr>
            <a:noAutofit/>
          </a:bodyPr>
          <a:lstStyle/>
          <a:p>
            <a:pPr algn="l"/>
            <a:r>
              <a:rPr lang="en-US" sz="2400" dirty="0">
                <a:solidFill>
                  <a:schemeClr val="tx1"/>
                </a:solidFill>
                <a:latin typeface="Times New Roman" panose="02020603050405020304" pitchFamily="18" charset="0"/>
                <a:cs typeface="Times New Roman" panose="02020603050405020304" pitchFamily="18" charset="0"/>
              </a:rPr>
              <a:t> 3. Sander County – ideology &amp; fears of decaying order</a:t>
            </a:r>
          </a:p>
          <a:p>
            <a:pPr algn="l"/>
            <a:r>
              <a:rPr lang="en-US" sz="2400" dirty="0">
                <a:solidFill>
                  <a:schemeClr val="tx1"/>
                </a:solidFill>
                <a:latin typeface="Times New Roman" panose="02020603050405020304" pitchFamily="18" charset="0"/>
                <a:cs typeface="Times New Roman" panose="02020603050405020304" pitchFamily="18" charset="0"/>
              </a:rPr>
              <a:t> Is this anti-litigiousness confined to small communities </a:t>
            </a:r>
          </a:p>
          <a:p>
            <a:pPr algn="l"/>
            <a:r>
              <a:rPr lang="en-US" sz="2400" dirty="0">
                <a:solidFill>
                  <a:schemeClr val="tx1"/>
                </a:solidFill>
                <a:latin typeface="Times New Roman" panose="02020603050405020304" pitchFamily="18" charset="0"/>
                <a:cs typeface="Times New Roman" panose="02020603050405020304" pitchFamily="18" charset="0"/>
              </a:rPr>
              <a:t>	in transition about loss of customary past? </a:t>
            </a:r>
          </a:p>
          <a:p>
            <a:pPr algn="l"/>
            <a:r>
              <a:rPr lang="en-US" sz="2400" dirty="0">
                <a:solidFill>
                  <a:schemeClr val="tx1"/>
                </a:solidFill>
                <a:latin typeface="Times New Roman" panose="02020603050405020304" pitchFamily="18" charset="0"/>
                <a:cs typeface="Times New Roman" panose="02020603050405020304" pitchFamily="18" charset="0"/>
              </a:rPr>
              <a:t>	</a:t>
            </a:r>
            <a:r>
              <a:rPr lang="en-US" sz="2400" u="sng" dirty="0">
                <a:solidFill>
                  <a:schemeClr val="tx1"/>
                </a:solidFill>
                <a:latin typeface="Times New Roman" panose="02020603050405020304" pitchFamily="18" charset="0"/>
                <a:cs typeface="Times New Roman" panose="02020603050405020304" pitchFamily="18" charset="0"/>
              </a:rPr>
              <a:t>Next class</a:t>
            </a:r>
            <a:r>
              <a:rPr lang="en-US" sz="2400" dirty="0">
                <a:solidFill>
                  <a:schemeClr val="tx1"/>
                </a:solidFill>
                <a:latin typeface="Times New Roman" panose="02020603050405020304" pitchFamily="18" charset="0"/>
                <a:cs typeface="Times New Roman" panose="02020603050405020304" pitchFamily="18" charset="0"/>
              </a:rPr>
              <a:t>: The “litigation crisis” and rights stigma 	as a </a:t>
            </a:r>
            <a:r>
              <a:rPr lang="en-US" sz="2400" i="1" dirty="0">
                <a:solidFill>
                  <a:schemeClr val="tx1"/>
                </a:solidFill>
                <a:latin typeface="Times New Roman" panose="02020603050405020304" pitchFamily="18" charset="0"/>
                <a:cs typeface="Times New Roman" panose="02020603050405020304" pitchFamily="18" charset="0"/>
              </a:rPr>
              <a:t>national</a:t>
            </a:r>
            <a:r>
              <a:rPr lang="en-US" sz="2400" dirty="0">
                <a:solidFill>
                  <a:schemeClr val="tx1"/>
                </a:solidFill>
                <a:latin typeface="Times New Roman" panose="02020603050405020304" pitchFamily="18" charset="0"/>
                <a:cs typeface="Times New Roman" panose="02020603050405020304" pitchFamily="18" charset="0"/>
              </a:rPr>
              <a:t> moral panic (or hegemonic practice) 	and reactionary “tort reform” movement</a:t>
            </a:r>
          </a:p>
        </p:txBody>
      </p:sp>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854" y="4343400"/>
            <a:ext cx="1582198" cy="224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60000">
            <a:off x="6418159" y="4184283"/>
            <a:ext cx="142875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60000">
            <a:off x="1004857" y="4273924"/>
            <a:ext cx="1792224" cy="2048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878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399"/>
            <a:ext cx="7772400" cy="1066801"/>
          </a:xfrm>
        </p:spPr>
        <p:txBody>
          <a:bodyPr>
            <a:noAutofit/>
          </a:bodyPr>
          <a:lstStyle/>
          <a:p>
            <a:r>
              <a:rPr lang="en-US" sz="3200" dirty="0">
                <a:latin typeface="Times New Roman" panose="02020603050405020304" pitchFamily="18" charset="0"/>
                <a:cs typeface="Times New Roman" panose="02020603050405020304" pitchFamily="18" charset="0"/>
              </a:rPr>
              <a:t>LEGAL MOBILIZATION…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 THE SHADOWS OF COURTS</a:t>
            </a:r>
          </a:p>
        </p:txBody>
      </p:sp>
      <p:sp>
        <p:nvSpPr>
          <p:cNvPr id="3" name="Subtitle 2"/>
          <p:cNvSpPr>
            <a:spLocks noGrp="1"/>
          </p:cNvSpPr>
          <p:nvPr>
            <p:ph type="subTitle" idx="1"/>
          </p:nvPr>
        </p:nvSpPr>
        <p:spPr>
          <a:xfrm>
            <a:off x="685800" y="1066800"/>
            <a:ext cx="7467600" cy="5638800"/>
          </a:xfrm>
        </p:spPr>
        <p:txBody>
          <a:bodyPr>
            <a:noAutofit/>
          </a:bodyPr>
          <a:lstStyle/>
          <a:p>
            <a:pPr algn="l"/>
            <a:r>
              <a:rPr lang="en-US" sz="2400" dirty="0">
                <a:solidFill>
                  <a:schemeClr val="tx1"/>
                </a:solidFill>
                <a:latin typeface="Times New Roman" panose="02020603050405020304" pitchFamily="18" charset="0"/>
                <a:cs typeface="Times New Roman" panose="02020603050405020304" pitchFamily="18" charset="0"/>
              </a:rPr>
              <a:t>2.  Citizen mobilization of law &gt; disputes</a:t>
            </a:r>
          </a:p>
          <a:p>
            <a:pPr algn="l"/>
            <a:r>
              <a:rPr lang="en-US" sz="2400" dirty="0">
                <a:solidFill>
                  <a:schemeClr val="tx1"/>
                </a:solidFill>
                <a:latin typeface="Times New Roman" panose="02020603050405020304" pitchFamily="18" charset="0"/>
                <a:cs typeface="Times New Roman" panose="02020603050405020304" pitchFamily="18" charset="0"/>
              </a:rPr>
              <a:t>	5 Stages (Miller and </a:t>
            </a:r>
            <a:r>
              <a:rPr lang="en-US" sz="2400" dirty="0" err="1">
                <a:solidFill>
                  <a:schemeClr val="tx1"/>
                </a:solidFill>
                <a:latin typeface="Times New Roman" panose="02020603050405020304" pitchFamily="18" charset="0"/>
                <a:cs typeface="Times New Roman" panose="02020603050405020304" pitchFamily="18" charset="0"/>
              </a:rPr>
              <a:t>Sarat</a:t>
            </a:r>
            <a:r>
              <a:rPr lang="en-US" sz="2400" dirty="0">
                <a:solidFill>
                  <a:schemeClr val="tx1"/>
                </a:solidFill>
                <a:latin typeface="Times New Roman" panose="02020603050405020304" pitchFamily="18" charset="0"/>
                <a:cs typeface="Times New Roman" panose="02020603050405020304" pitchFamily="18" charset="0"/>
              </a:rPr>
              <a:t>)</a:t>
            </a:r>
          </a:p>
          <a:p>
            <a:pPr algn="l"/>
            <a:r>
              <a:rPr lang="en-US" sz="2400" dirty="0">
                <a:solidFill>
                  <a:schemeClr val="tx1"/>
                </a:solidFill>
                <a:latin typeface="Times New Roman" panose="02020603050405020304" pitchFamily="18" charset="0"/>
                <a:cs typeface="Times New Roman" panose="02020603050405020304" pitchFamily="18" charset="0"/>
              </a:rPr>
              <a:t>	</a:t>
            </a:r>
          </a:p>
          <a:p>
            <a:pPr algn="l"/>
            <a:endParaRPr lang="en-US" sz="2400" dirty="0">
              <a:solidFill>
                <a:schemeClr val="tx1"/>
              </a:solidFill>
              <a:latin typeface="Times New Roman" panose="02020603050405020304" pitchFamily="18" charset="0"/>
              <a:cs typeface="Times New Roman" panose="02020603050405020304" pitchFamily="18" charset="0"/>
            </a:endParaRPr>
          </a:p>
          <a:p>
            <a:pPr algn="l"/>
            <a:endParaRPr lang="en-US" sz="2400" dirty="0">
              <a:solidFill>
                <a:schemeClr val="tx1"/>
              </a:solidFill>
              <a:latin typeface="Times New Roman" panose="02020603050405020304" pitchFamily="18" charset="0"/>
              <a:cs typeface="Times New Roman" panose="02020603050405020304" pitchFamily="18" charset="0"/>
            </a:endParaRPr>
          </a:p>
          <a:p>
            <a:pPr marL="457200" indent="-457200" algn="l">
              <a:buAutoNum type="arabicPeriod" startAt="3"/>
            </a:pPr>
            <a:r>
              <a:rPr lang="en-US" sz="2400" dirty="0">
                <a:solidFill>
                  <a:schemeClr val="tx1"/>
                </a:solidFill>
                <a:latin typeface="Times New Roman" panose="02020603050405020304" pitchFamily="18" charset="0"/>
                <a:cs typeface="Times New Roman" panose="02020603050405020304" pitchFamily="18" charset="0"/>
              </a:rPr>
              <a:t>Merry – assertion of rights &amp; mobilization of criminal law by abused women </a:t>
            </a:r>
            <a:r>
              <a:rPr lang="en-US" sz="2400" b="1" dirty="0">
                <a:solidFill>
                  <a:schemeClr val="tx1"/>
                </a:solidFill>
                <a:latin typeface="Times New Roman" panose="02020603050405020304" pitchFamily="18" charset="0"/>
                <a:cs typeface="Times New Roman" panose="02020603050405020304" pitchFamily="18" charset="0"/>
              </a:rPr>
              <a:t>varies widely with key factors</a:t>
            </a:r>
          </a:p>
          <a:p>
            <a:pPr algn="l"/>
            <a:r>
              <a:rPr lang="en-US" sz="2400" dirty="0">
                <a:solidFill>
                  <a:schemeClr val="tx1"/>
                </a:solidFill>
                <a:latin typeface="Times New Roman" panose="02020603050405020304" pitchFamily="18" charset="0"/>
                <a:cs typeface="Times New Roman" panose="02020603050405020304" pitchFamily="18" charset="0"/>
              </a:rPr>
              <a:t>	A. Rights consciousness, knowledge, </a:t>
            </a:r>
            <a:r>
              <a:rPr lang="en-US" sz="2400" i="1" dirty="0">
                <a:solidFill>
                  <a:schemeClr val="tx1"/>
                </a:solidFill>
                <a:latin typeface="Times New Roman" panose="02020603050405020304" pitchFamily="18" charset="0"/>
                <a:cs typeface="Times New Roman" panose="02020603050405020304" pitchFamily="18" charset="0"/>
              </a:rPr>
              <a:t>subjectivities</a:t>
            </a:r>
          </a:p>
          <a:p>
            <a:pPr algn="l"/>
            <a:r>
              <a:rPr lang="en-US" sz="2400" dirty="0">
                <a:solidFill>
                  <a:schemeClr val="tx1"/>
                </a:solidFill>
                <a:latin typeface="Times New Roman" panose="02020603050405020304" pitchFamily="18" charset="0"/>
                <a:cs typeface="Times New Roman" panose="02020603050405020304" pitchFamily="18" charset="0"/>
              </a:rPr>
              <a:t>	B. Past direct/indirect experiences with law</a:t>
            </a:r>
          </a:p>
          <a:p>
            <a:pPr algn="l"/>
            <a:r>
              <a:rPr lang="en-US" sz="2400" dirty="0">
                <a:solidFill>
                  <a:schemeClr val="tx1"/>
                </a:solidFill>
                <a:latin typeface="Times New Roman" panose="02020603050405020304" pitchFamily="18" charset="0"/>
                <a:cs typeface="Times New Roman" panose="02020603050405020304" pitchFamily="18" charset="0"/>
              </a:rPr>
              <a:t>	C. Dependence on abusers</a:t>
            </a:r>
          </a:p>
          <a:p>
            <a:pPr algn="l"/>
            <a:r>
              <a:rPr lang="en-US" sz="2400" dirty="0">
                <a:solidFill>
                  <a:schemeClr val="tx1"/>
                </a:solidFill>
                <a:latin typeface="Times New Roman" panose="02020603050405020304" pitchFamily="18" charset="0"/>
                <a:cs typeface="Times New Roman" panose="02020603050405020304" pitchFamily="18" charset="0"/>
              </a:rPr>
              <a:t>	D. Un/Supportive group network</a:t>
            </a:r>
          </a:p>
          <a:p>
            <a:pPr algn="l"/>
            <a:r>
              <a:rPr lang="en-US" sz="2400" dirty="0">
                <a:solidFill>
                  <a:schemeClr val="tx1"/>
                </a:solidFill>
                <a:latin typeface="Times New Roman" panose="02020603050405020304" pitchFamily="18" charset="0"/>
                <a:cs typeface="Times New Roman" panose="02020603050405020304" pitchFamily="18" charset="0"/>
              </a:rPr>
              <a:t>	E. Responses of state officials (police, judges, jury)</a:t>
            </a:r>
          </a:p>
          <a:p>
            <a:pPr algn="l"/>
            <a:r>
              <a:rPr lang="en-US" sz="2400" dirty="0">
                <a:solidFill>
                  <a:schemeClr val="tx1"/>
                </a:solidFill>
                <a:latin typeface="Times New Roman" panose="02020603050405020304" pitchFamily="18" charset="0"/>
                <a:cs typeface="Times New Roman" panose="02020603050405020304" pitchFamily="18" charset="0"/>
              </a:rPr>
              <a:t>	F. Claimant qualifies as “good,” disciplined victim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64891"/>
            <a:ext cx="3614289" cy="1311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6544" y="1549265"/>
            <a:ext cx="2620963"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0089" y="1964891"/>
            <a:ext cx="1749425"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90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399"/>
            <a:ext cx="7772400" cy="1066801"/>
          </a:xfrm>
        </p:spPr>
        <p:txBody>
          <a:bodyPr>
            <a:noAutofit/>
          </a:bodyPr>
          <a:lstStyle/>
          <a:p>
            <a:r>
              <a:rPr lang="en-US" sz="3200" dirty="0">
                <a:latin typeface="Times New Roman" panose="02020603050405020304" pitchFamily="18" charset="0"/>
                <a:cs typeface="Times New Roman" panose="02020603050405020304" pitchFamily="18" charset="0"/>
              </a:rPr>
              <a:t>LEGAL MOBILIZATION…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 THE SHADOWS OF COURTS</a:t>
            </a:r>
          </a:p>
        </p:txBody>
      </p:sp>
      <p:sp>
        <p:nvSpPr>
          <p:cNvPr id="3" name="Subtitle 2"/>
          <p:cNvSpPr>
            <a:spLocks noGrp="1"/>
          </p:cNvSpPr>
          <p:nvPr>
            <p:ph type="subTitle" idx="1"/>
          </p:nvPr>
        </p:nvSpPr>
        <p:spPr>
          <a:xfrm>
            <a:off x="152400" y="1219200"/>
            <a:ext cx="8839200" cy="5486400"/>
          </a:xfrm>
        </p:spPr>
        <p:txBody>
          <a:bodyPr>
            <a:noAutofit/>
          </a:bodyPr>
          <a:lstStyle/>
          <a:p>
            <a:pPr marL="457200" marR="457200" algn="l">
              <a:spcBef>
                <a:spcPts val="0"/>
              </a:spcBef>
              <a:spcAft>
                <a:spcPts val="0"/>
              </a:spcAft>
            </a:pPr>
            <a:r>
              <a:rPr lang="en-US" sz="2400" b="1" dirty="0">
                <a:solidFill>
                  <a:schemeClr val="tx1"/>
                </a:solidFill>
                <a:latin typeface="Times New Roman" panose="02020603050405020304" pitchFamily="18" charset="0"/>
                <a:ea typeface="Times New Roman" panose="02020603050405020304" pitchFamily="18" charset="0"/>
              </a:rPr>
              <a:t>Implications for assessing ordinary legal practice in US…</a:t>
            </a:r>
          </a:p>
          <a:p>
            <a:pPr marL="457200" marR="457200" algn="l">
              <a:spcBef>
                <a:spcPts val="0"/>
              </a:spcBef>
              <a:spcAft>
                <a:spcPts val="0"/>
              </a:spcAft>
            </a:pPr>
            <a:endParaRPr lang="en-US" sz="2400" b="1" dirty="0">
              <a:solidFill>
                <a:schemeClr val="tx1"/>
              </a:solidFill>
              <a:latin typeface="Times New Roman" panose="02020603050405020304" pitchFamily="18" charset="0"/>
              <a:ea typeface="Times New Roman" panose="02020603050405020304" pitchFamily="18" charset="0"/>
            </a:endParaRPr>
          </a:p>
          <a:p>
            <a:pPr marL="457200" marR="457200" algn="l">
              <a:spcBef>
                <a:spcPts val="0"/>
              </a:spcBef>
              <a:spcAft>
                <a:spcPts val="0"/>
              </a:spcAft>
            </a:pPr>
            <a:r>
              <a:rPr lang="en-US" sz="2400" i="1" dirty="0">
                <a:solidFill>
                  <a:schemeClr val="tx1"/>
                </a:solidFill>
                <a:latin typeface="Times New Roman" panose="02020603050405020304" pitchFamily="18" charset="0"/>
                <a:ea typeface="Times New Roman" panose="02020603050405020304" pitchFamily="18" charset="0"/>
              </a:rPr>
              <a:t>We increasingly hear the voices of those who perceive and fear the growth of an "adversary society”… a society of assertive, aggressive, rights-conscious, litigious people ready and eager to challenge each other and those in authority  </a:t>
            </a:r>
            <a:r>
              <a:rPr lang="en-US" sz="2400" dirty="0">
                <a:solidFill>
                  <a:schemeClr val="tx1"/>
                </a:solidFill>
                <a:latin typeface="Times New Roman" panose="02020603050405020304" pitchFamily="18" charset="0"/>
                <a:ea typeface="Times New Roman" panose="02020603050405020304" pitchFamily="18" charset="0"/>
              </a:rPr>
              <a:t>(Miller and </a:t>
            </a:r>
            <a:r>
              <a:rPr lang="en-US" sz="2400" dirty="0" err="1">
                <a:solidFill>
                  <a:schemeClr val="tx1"/>
                </a:solidFill>
                <a:latin typeface="Times New Roman" panose="02020603050405020304" pitchFamily="18" charset="0"/>
                <a:ea typeface="Times New Roman" panose="02020603050405020304" pitchFamily="18" charset="0"/>
              </a:rPr>
              <a:t>Sarat</a:t>
            </a:r>
            <a:r>
              <a:rPr lang="en-US" sz="2400" dirty="0">
                <a:solidFill>
                  <a:schemeClr val="tx1"/>
                </a:solidFill>
                <a:latin typeface="Times New Roman" panose="02020603050405020304" pitchFamily="18" charset="0"/>
                <a:ea typeface="Times New Roman" panose="02020603050405020304" pitchFamily="18" charset="0"/>
              </a:rPr>
              <a:t>, p. 53).</a:t>
            </a:r>
            <a:endParaRPr lang="en-US" sz="1400" dirty="0">
              <a:solidFill>
                <a:schemeClr val="tx1"/>
              </a:solidFill>
              <a:latin typeface="Times New Roman" panose="02020603050405020304" pitchFamily="18" charset="0"/>
              <a:ea typeface="Times New Roman" panose="02020603050405020304" pitchFamily="18" charset="0"/>
            </a:endParaRPr>
          </a:p>
          <a:p>
            <a:pPr algn="l"/>
            <a:endParaRPr lang="en-US" sz="2400" b="1" dirty="0">
              <a:solidFill>
                <a:schemeClr val="tx1"/>
              </a:solidFill>
              <a:latin typeface="Times New Roman" panose="02020603050405020304" pitchFamily="18" charset="0"/>
              <a:cs typeface="Times New Roman" panose="02020603050405020304" pitchFamily="18" charset="0"/>
            </a:endParaRPr>
          </a:p>
          <a:p>
            <a:pPr marL="457200" marR="457200" algn="l">
              <a:spcBef>
                <a:spcPts val="0"/>
              </a:spcBef>
              <a:spcAft>
                <a:spcPts val="0"/>
              </a:spcAft>
            </a:pPr>
            <a:endParaRPr lang="en-US" sz="2400" b="1" i="1" dirty="0">
              <a:solidFill>
                <a:schemeClr val="tx1"/>
              </a:solidFill>
              <a:latin typeface="Times New Roman" panose="02020603050405020304" pitchFamily="18" charset="0"/>
              <a:ea typeface="Times New Roman" panose="02020603050405020304" pitchFamily="18" charset="0"/>
            </a:endParaRPr>
          </a:p>
          <a:p>
            <a:pPr marL="457200" marR="457200" algn="l">
              <a:spcBef>
                <a:spcPts val="0"/>
              </a:spcBef>
              <a:spcAft>
                <a:spcPts val="0"/>
              </a:spcAft>
            </a:pPr>
            <a:endParaRPr lang="en-US" sz="2400" b="1" i="1" dirty="0">
              <a:solidFill>
                <a:schemeClr val="tx1"/>
              </a:solidFill>
              <a:latin typeface="Times New Roman" panose="02020603050405020304" pitchFamily="18" charset="0"/>
              <a:ea typeface="Times New Roman" panose="02020603050405020304" pitchFamily="18" charset="0"/>
            </a:endParaRPr>
          </a:p>
          <a:p>
            <a:pPr marL="457200" marR="457200" algn="l">
              <a:spcBef>
                <a:spcPts val="0"/>
              </a:spcBef>
              <a:spcAft>
                <a:spcPts val="0"/>
              </a:spcAft>
            </a:pPr>
            <a:r>
              <a:rPr lang="en-US" sz="2400" i="1" dirty="0">
                <a:solidFill>
                  <a:schemeClr val="tx1"/>
                </a:solidFill>
                <a:latin typeface="Times New Roman" panose="02020603050405020304" pitchFamily="18" charset="0"/>
                <a:ea typeface="Times New Roman" panose="02020603050405020304" pitchFamily="18" charset="0"/>
              </a:rPr>
              <a:t>There is, of course, another view…which suggests we are, in fact, relatively uncontentious and even passive… Proponents of this view typically question the adequacy of existing political, social, and economic arrangements to achieve justice </a:t>
            </a:r>
            <a:r>
              <a:rPr lang="en-US" sz="2400" dirty="0">
                <a:solidFill>
                  <a:schemeClr val="tx1"/>
                </a:solidFill>
                <a:latin typeface="Times New Roman" panose="02020603050405020304" pitchFamily="18" charset="0"/>
                <a:ea typeface="Times New Roman" panose="02020603050405020304" pitchFamily="18" charset="0"/>
              </a:rPr>
              <a:t>(Miller and </a:t>
            </a:r>
            <a:r>
              <a:rPr lang="en-US" sz="2400" dirty="0" err="1">
                <a:solidFill>
                  <a:schemeClr val="tx1"/>
                </a:solidFill>
                <a:latin typeface="Times New Roman" panose="02020603050405020304" pitchFamily="18" charset="0"/>
                <a:ea typeface="Times New Roman" panose="02020603050405020304" pitchFamily="18" charset="0"/>
              </a:rPr>
              <a:t>Sarat</a:t>
            </a:r>
            <a:r>
              <a:rPr lang="en-US" sz="2400" dirty="0">
                <a:solidFill>
                  <a:schemeClr val="tx1"/>
                </a:solidFill>
                <a:latin typeface="Times New Roman" panose="02020603050405020304" pitchFamily="18" charset="0"/>
                <a:ea typeface="Times New Roman" panose="02020603050405020304" pitchFamily="18" charset="0"/>
              </a:rPr>
              <a:t>, p. 53)</a:t>
            </a:r>
            <a:endParaRPr lang="en-US" sz="1400" dirty="0">
              <a:solidFill>
                <a:schemeClr val="tx1"/>
              </a:solidFill>
              <a:latin typeface="Times New Roman" panose="02020603050405020304" pitchFamily="18" charset="0"/>
              <a:ea typeface="Times New Roman" panose="02020603050405020304" pitchFamily="18" charset="0"/>
            </a:endParaRPr>
          </a:p>
          <a:p>
            <a:pPr algn="l"/>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429000"/>
            <a:ext cx="2573337"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834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066801"/>
          </a:xfrm>
        </p:spPr>
        <p:txBody>
          <a:bodyPr>
            <a:noAutofit/>
          </a:bodyPr>
          <a:lstStyle/>
          <a:p>
            <a:r>
              <a:rPr lang="en-US" sz="3200" dirty="0">
                <a:latin typeface="Times New Roman" panose="02020603050405020304" pitchFamily="18" charset="0"/>
                <a:cs typeface="Times New Roman" panose="02020603050405020304" pitchFamily="18" charset="0"/>
              </a:rPr>
              <a:t>LEGAL MOBILIZATION…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 A COERCIVE COMMUNITY</a:t>
            </a:r>
          </a:p>
        </p:txBody>
      </p:sp>
      <p:sp>
        <p:nvSpPr>
          <p:cNvPr id="3" name="Subtitle 2"/>
          <p:cNvSpPr>
            <a:spLocks noGrp="1"/>
          </p:cNvSpPr>
          <p:nvPr>
            <p:ph type="subTitle" idx="1"/>
          </p:nvPr>
        </p:nvSpPr>
        <p:spPr>
          <a:xfrm>
            <a:off x="876300" y="1206637"/>
            <a:ext cx="7391400" cy="5486400"/>
          </a:xfrm>
        </p:spPr>
        <p:txBody>
          <a:bodyPr>
            <a:noAutofit/>
          </a:bodyPr>
          <a:lstStyle/>
          <a:p>
            <a:pPr algn="l"/>
            <a:r>
              <a:rPr lang="en-US" sz="2400" dirty="0">
                <a:solidFill>
                  <a:schemeClr val="tx1"/>
                </a:solidFill>
                <a:latin typeface="Times New Roman" panose="02020603050405020304" pitchFamily="18" charset="0"/>
                <a:cs typeface="Times New Roman" panose="02020603050405020304" pitchFamily="18" charset="0"/>
              </a:rPr>
              <a:t>				       Sander County changing</a:t>
            </a:r>
          </a:p>
          <a:p>
            <a:pPr algn="l"/>
            <a:r>
              <a:rPr lang="en-US" sz="2400" dirty="0">
                <a:solidFill>
                  <a:schemeClr val="tx1"/>
                </a:solidFill>
                <a:latin typeface="Times New Roman" panose="02020603050405020304" pitchFamily="18" charset="0"/>
                <a:cs typeface="Times New Roman" panose="02020603050405020304" pitchFamily="18" charset="0"/>
              </a:rPr>
              <a:t>					  then (</a:t>
            </a:r>
            <a:r>
              <a:rPr lang="en-US" sz="1200" dirty="0">
                <a:solidFill>
                  <a:schemeClr val="tx1"/>
                </a:solidFill>
                <a:latin typeface="Times New Roman" panose="02020603050405020304" pitchFamily="18" charset="0"/>
                <a:cs typeface="Times New Roman" panose="02020603050405020304" pitchFamily="18" charset="0"/>
                <a:hlinkClick r:id="rId3"/>
              </a:rPr>
              <a:t>Blue Velvet</a:t>
            </a:r>
            <a:r>
              <a:rPr lang="en-US" sz="1200" dirty="0">
                <a:solidFill>
                  <a:schemeClr val="tx1"/>
                </a:solidFill>
                <a:latin typeface="Times New Roman" panose="02020603050405020304" pitchFamily="18" charset="0"/>
                <a:cs typeface="Times New Roman" panose="02020603050405020304" pitchFamily="18" charset="0"/>
              </a:rPr>
              <a:t>)</a:t>
            </a:r>
          </a:p>
          <a:p>
            <a:pPr algn="l"/>
            <a:r>
              <a:rPr lang="en-US" sz="2400" dirty="0">
                <a:solidFill>
                  <a:schemeClr val="tx1"/>
                </a:solidFill>
                <a:latin typeface="Times New Roman" panose="02020603050405020304" pitchFamily="18" charset="0"/>
                <a:cs typeface="Times New Roman" panose="02020603050405020304" pitchFamily="18" charset="0"/>
              </a:rPr>
              <a:t>					  vs. now			                                            </a:t>
            </a:r>
            <a:r>
              <a:rPr lang="en-US" sz="100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		</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972" y="1295401"/>
            <a:ext cx="4495800" cy="3354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1427" y="4688491"/>
            <a:ext cx="28575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3615" y="2748322"/>
            <a:ext cx="276078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t="6083" b="-29328"/>
          <a:stretch/>
        </p:blipFill>
        <p:spPr bwMode="auto">
          <a:xfrm>
            <a:off x="5279230" y="4653322"/>
            <a:ext cx="3643313" cy="2534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07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399"/>
            <a:ext cx="7772400" cy="1066801"/>
          </a:xfrm>
        </p:spPr>
        <p:txBody>
          <a:bodyPr>
            <a:noAutofit/>
          </a:bodyPr>
          <a:lstStyle/>
          <a:p>
            <a:r>
              <a:rPr lang="en-US" sz="3200" dirty="0">
                <a:latin typeface="Times New Roman" panose="02020603050405020304" pitchFamily="18" charset="0"/>
                <a:cs typeface="Times New Roman" panose="02020603050405020304" pitchFamily="18" charset="0"/>
              </a:rPr>
              <a:t>LEGAL MOBILIZATION/AVOIDANCE…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 A COERCIVE COMMUNITY</a:t>
            </a:r>
          </a:p>
        </p:txBody>
      </p:sp>
      <p:sp>
        <p:nvSpPr>
          <p:cNvPr id="3" name="Subtitle 2"/>
          <p:cNvSpPr>
            <a:spLocks noGrp="1"/>
          </p:cNvSpPr>
          <p:nvPr>
            <p:ph type="subTitle" idx="1"/>
          </p:nvPr>
        </p:nvSpPr>
        <p:spPr>
          <a:xfrm>
            <a:off x="685800" y="1219200"/>
            <a:ext cx="7467600" cy="5486400"/>
          </a:xfrm>
        </p:spPr>
        <p:txBody>
          <a:bodyPr>
            <a:noAutofit/>
          </a:bodyPr>
          <a:lstStyle/>
          <a:p>
            <a:pPr marL="457200" indent="-457200" algn="l">
              <a:buAutoNum type="arabicPeriod"/>
            </a:pPr>
            <a:r>
              <a:rPr lang="en-US" sz="2400" dirty="0">
                <a:solidFill>
                  <a:schemeClr val="tx1"/>
                </a:solidFill>
                <a:latin typeface="Times New Roman" panose="02020603050405020304" pitchFamily="18" charset="0"/>
                <a:cs typeface="Times New Roman" panose="02020603050405020304" pitchFamily="18" charset="0"/>
              </a:rPr>
              <a:t>How do citizens deal w/ personal injuries (torts) in Sander Co.?</a:t>
            </a:r>
          </a:p>
          <a:p>
            <a:pPr algn="l"/>
            <a:r>
              <a:rPr lang="en-US" sz="2400" dirty="0">
                <a:solidFill>
                  <a:schemeClr val="tx1"/>
                </a:solidFill>
                <a:latin typeface="Times New Roman" panose="02020603050405020304" pitchFamily="18" charset="0"/>
                <a:cs typeface="Times New Roman" panose="02020603050405020304" pitchFamily="18" charset="0"/>
              </a:rPr>
              <a:t>  	</a:t>
            </a:r>
          </a:p>
          <a:p>
            <a:pPr algn="l"/>
            <a:endParaRPr lang="en-US" sz="2400" dirty="0">
              <a:solidFill>
                <a:schemeClr val="tx1"/>
              </a:solidFill>
              <a:latin typeface="Times New Roman" panose="02020603050405020304" pitchFamily="18" charset="0"/>
              <a:cs typeface="Times New Roman" panose="02020603050405020304" pitchFamily="18" charset="0"/>
            </a:endParaRPr>
          </a:p>
          <a:p>
            <a:pPr marL="457200" indent="-457200" algn="l">
              <a:buAutoNum type="arabicPeriod"/>
            </a:pPr>
            <a:endParaRPr lang="en-US" sz="2400" dirty="0">
              <a:solidFill>
                <a:schemeClr val="tx1"/>
              </a:solidFill>
              <a:latin typeface="Times New Roman" panose="02020603050405020304" pitchFamily="18" charset="0"/>
              <a:cs typeface="Times New Roman" panose="02020603050405020304" pitchFamily="18" charset="0"/>
            </a:endParaRPr>
          </a:p>
          <a:p>
            <a:pPr marL="457200" indent="-457200" algn="l">
              <a:buAutoNum type="arabicPeriod"/>
            </a:pPr>
            <a:endParaRPr lang="en-US" sz="2400" dirty="0">
              <a:solidFill>
                <a:schemeClr val="tx1"/>
              </a:solidFill>
              <a:latin typeface="Times New Roman" panose="02020603050405020304" pitchFamily="18" charset="0"/>
              <a:cs typeface="Times New Roman" panose="02020603050405020304" pitchFamily="18" charset="0"/>
            </a:endParaRPr>
          </a:p>
          <a:p>
            <a:pPr marL="457200" indent="-457200" algn="l">
              <a:buAutoNum type="arabicPeriod"/>
            </a:pPr>
            <a:endParaRPr lang="en-US" sz="2400" dirty="0">
              <a:solidFill>
                <a:schemeClr val="tx1"/>
              </a:solidFill>
              <a:latin typeface="Times New Roman" panose="02020603050405020304" pitchFamily="18" charset="0"/>
              <a:cs typeface="Times New Roman" panose="02020603050405020304" pitchFamily="18" charset="0"/>
            </a:endParaRPr>
          </a:p>
          <a:p>
            <a:pPr algn="l"/>
            <a:r>
              <a:rPr lang="en-US" sz="2400" dirty="0">
                <a:solidFill>
                  <a:schemeClr val="tx1"/>
                </a:solidFill>
                <a:latin typeface="Times New Roman" panose="02020603050405020304" pitchFamily="18" charset="0"/>
                <a:cs typeface="Times New Roman" panose="02020603050405020304" pitchFamily="18" charset="0"/>
              </a:rPr>
              <a:t>                                    	</a:t>
            </a:r>
          </a:p>
          <a:p>
            <a:pPr algn="l"/>
            <a:endParaRPr lang="en-US" sz="2400" dirty="0">
              <a:solidFill>
                <a:schemeClr val="tx1"/>
              </a:solidFill>
              <a:latin typeface="Times New Roman" panose="02020603050405020304" pitchFamily="18" charset="0"/>
              <a:cs typeface="Times New Roman" panose="02020603050405020304" pitchFamily="18" charset="0"/>
            </a:endParaRPr>
          </a:p>
          <a:p>
            <a:pPr algn="l"/>
            <a:endParaRPr lang="en-US" sz="2400" dirty="0">
              <a:solidFill>
                <a:schemeClr val="tx1"/>
              </a:solidFill>
              <a:latin typeface="Times New Roman" panose="02020603050405020304" pitchFamily="18" charset="0"/>
              <a:cs typeface="Times New Roman" panose="02020603050405020304" pitchFamily="18" charset="0"/>
            </a:endParaRPr>
          </a:p>
          <a:p>
            <a:pPr algn="l"/>
            <a:endParaRPr lang="en-US" sz="2400" dirty="0">
              <a:solidFill>
                <a:schemeClr val="tx1"/>
              </a:solidFill>
              <a:latin typeface="Times New Roman" panose="02020603050405020304" pitchFamily="18" charset="0"/>
              <a:cs typeface="Times New Roman" panose="02020603050405020304" pitchFamily="18" charset="0"/>
            </a:endParaRPr>
          </a:p>
          <a:p>
            <a:pPr algn="l"/>
            <a:r>
              <a:rPr lang="en-US" sz="2400" dirty="0">
                <a:solidFill>
                  <a:schemeClr val="tx1"/>
                </a:solidFill>
                <a:latin typeface="Times New Roman" panose="02020603050405020304" pitchFamily="18" charset="0"/>
                <a:cs typeface="Times New Roman" panose="02020603050405020304" pitchFamily="18" charset="0"/>
              </a:rPr>
              <a:t>    Most injured people lump it or settle tort claims…..</a:t>
            </a:r>
          </a:p>
          <a:p>
            <a:pPr algn="l"/>
            <a:r>
              <a:rPr lang="en-US" sz="2400" dirty="0">
                <a:solidFill>
                  <a:schemeClr val="tx1"/>
                </a:solidFill>
                <a:latin typeface="Times New Roman" panose="02020603050405020304" pitchFamily="18" charset="0"/>
                <a:cs typeface="Times New Roman" panose="02020603050405020304" pitchFamily="18" charset="0"/>
              </a:rPr>
              <a:t>	</a:t>
            </a:r>
          </a:p>
          <a:p>
            <a:pPr algn="l"/>
            <a:r>
              <a:rPr lang="en-US" sz="2400" dirty="0">
                <a:solidFill>
                  <a:schemeClr val="tx1"/>
                </a:solidFill>
                <a:latin typeface="Times New Roman" panose="02020603050405020304" pitchFamily="18" charset="0"/>
                <a:cs typeface="Times New Roman" panose="02020603050405020304" pitchFamily="18" charset="0"/>
              </a:rPr>
              <a:t>	</a:t>
            </a:r>
          </a:p>
          <a:p>
            <a:pPr algn="l"/>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444387"/>
            <a:ext cx="2497455" cy="1655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4430" y="3420940"/>
            <a:ext cx="288607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3724" y="4114800"/>
            <a:ext cx="250507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1981200"/>
            <a:ext cx="313372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345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399"/>
            <a:ext cx="7772400" cy="1066801"/>
          </a:xfrm>
        </p:spPr>
        <p:txBody>
          <a:bodyPr>
            <a:noAutofit/>
          </a:bodyPr>
          <a:lstStyle/>
          <a:p>
            <a:r>
              <a:rPr lang="en-US" sz="3200" dirty="0">
                <a:latin typeface="Times New Roman" panose="02020603050405020304" pitchFamily="18" charset="0"/>
                <a:cs typeface="Times New Roman" panose="02020603050405020304" pitchFamily="18" charset="0"/>
              </a:rPr>
              <a:t>LEGAL MOBILIZATION/AVOIDANCE…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 A COERCIVE COMMUNITY</a:t>
            </a:r>
          </a:p>
        </p:txBody>
      </p:sp>
      <p:sp>
        <p:nvSpPr>
          <p:cNvPr id="3" name="Subtitle 2"/>
          <p:cNvSpPr>
            <a:spLocks noGrp="1"/>
          </p:cNvSpPr>
          <p:nvPr>
            <p:ph type="subTitle" idx="1"/>
          </p:nvPr>
        </p:nvSpPr>
        <p:spPr>
          <a:xfrm>
            <a:off x="685800" y="1143000"/>
            <a:ext cx="7848600" cy="5791200"/>
          </a:xfrm>
        </p:spPr>
        <p:txBody>
          <a:bodyPr>
            <a:noAutofit/>
          </a:bodyPr>
          <a:lstStyle/>
          <a:p>
            <a:pPr algn="l"/>
            <a:r>
              <a:rPr lang="en-US" sz="2400" dirty="0">
                <a:solidFill>
                  <a:schemeClr val="tx1"/>
                </a:solidFill>
                <a:latin typeface="Times New Roman" panose="02020603050405020304" pitchFamily="18" charset="0"/>
                <a:cs typeface="Times New Roman" panose="02020603050405020304" pitchFamily="18" charset="0"/>
              </a:rPr>
              <a:t>	A.  Why do injured persons avoid legal tort claims? </a:t>
            </a:r>
          </a:p>
          <a:p>
            <a:pPr lvl="3" algn="l"/>
            <a:r>
              <a:rPr lang="en-US" sz="2400" dirty="0">
                <a:solidFill>
                  <a:schemeClr val="tx1"/>
                </a:solidFill>
                <a:latin typeface="Times New Roman" panose="02020603050405020304" pitchFamily="18" charset="0"/>
                <a:cs typeface="Times New Roman" panose="02020603050405020304" pitchFamily="18" charset="0"/>
              </a:rPr>
              <a:t> Insiders scorn litigants as “outsiders” 	</a:t>
            </a:r>
          </a:p>
          <a:p>
            <a:pPr lvl="3" algn="l"/>
            <a:r>
              <a:rPr lang="en-US" sz="2400" dirty="0">
                <a:solidFill>
                  <a:schemeClr val="tx1"/>
                </a:solidFill>
                <a:latin typeface="Times New Roman" panose="02020603050405020304" pitchFamily="18" charset="0"/>
                <a:cs typeface="Times New Roman" panose="02020603050405020304" pitchFamily="18" charset="0"/>
              </a:rPr>
              <a:t> Who? New arrivals, racially different, low income</a:t>
            </a:r>
          </a:p>
          <a:p>
            <a:pPr algn="l"/>
            <a:r>
              <a:rPr lang="en-US" sz="2400" dirty="0">
                <a:solidFill>
                  <a:schemeClr val="tx1"/>
                </a:solidFill>
                <a:latin typeface="Times New Roman" panose="02020603050405020304" pitchFamily="18" charset="0"/>
                <a:cs typeface="Times New Roman" panose="02020603050405020304" pitchFamily="18" charset="0"/>
              </a:rPr>
              <a:t>	B. What is relationship of law and community?	</a:t>
            </a:r>
          </a:p>
          <a:p>
            <a:pPr lvl="3" algn="l"/>
            <a:r>
              <a:rPr lang="en-US" sz="2400" dirty="0" err="1">
                <a:solidFill>
                  <a:schemeClr val="tx1"/>
                </a:solidFill>
                <a:latin typeface="Times New Roman" panose="02020603050405020304" pitchFamily="18" charset="0"/>
                <a:cs typeface="Times New Roman" panose="02020603050405020304" pitchFamily="18" charset="0"/>
              </a:rPr>
              <a:t>i</a:t>
            </a:r>
            <a:r>
              <a:rPr lang="en-US" sz="2400" dirty="0">
                <a:solidFill>
                  <a:schemeClr val="tx1"/>
                </a:solidFill>
                <a:latin typeface="Times New Roman" panose="02020603050405020304" pitchFamily="18" charset="0"/>
                <a:cs typeface="Times New Roman" panose="02020603050405020304" pitchFamily="18" charset="0"/>
              </a:rPr>
              <a:t>. “Avoidance” of rights mobilization enforces and 	expresses community</a:t>
            </a:r>
          </a:p>
          <a:p>
            <a:pPr lvl="3" algn="l"/>
            <a:r>
              <a:rPr lang="en-US" sz="2400" dirty="0">
                <a:solidFill>
                  <a:schemeClr val="tx1"/>
                </a:solidFill>
                <a:latin typeface="Times New Roman" panose="02020603050405020304" pitchFamily="18" charset="0"/>
                <a:cs typeface="Times New Roman" panose="02020603050405020304" pitchFamily="18" charset="0"/>
              </a:rPr>
              <a:t>ii. Courts - site of contests between strangers (554)</a:t>
            </a:r>
          </a:p>
          <a:p>
            <a:pPr lvl="3" algn="l"/>
            <a:r>
              <a:rPr lang="en-US" sz="2400" dirty="0">
                <a:solidFill>
                  <a:schemeClr val="tx1"/>
                </a:solidFill>
                <a:latin typeface="Times New Roman" panose="02020603050405020304" pitchFamily="18" charset="0"/>
                <a:cs typeface="Times New Roman" panose="02020603050405020304" pitchFamily="18" charset="0"/>
              </a:rPr>
              <a:t>	Law constructs/connects/divides subjects (551)</a:t>
            </a:r>
          </a:p>
          <a:p>
            <a:pPr algn="l"/>
            <a:r>
              <a:rPr lang="en-US" sz="2400" dirty="0">
                <a:solidFill>
                  <a:schemeClr val="tx1"/>
                </a:solidFill>
                <a:latin typeface="Times New Roman" panose="02020603050405020304" pitchFamily="18" charset="0"/>
                <a:cs typeface="Times New Roman" panose="02020603050405020304" pitchFamily="18" charset="0"/>
              </a:rPr>
              <a:t>                        Law reflects &amp; enforces “social distance” </a:t>
            </a:r>
          </a:p>
          <a:p>
            <a:pPr algn="l"/>
            <a:r>
              <a:rPr lang="en-US" sz="2400" dirty="0">
                <a:solidFill>
                  <a:schemeClr val="tx1"/>
                </a:solidFill>
                <a:latin typeface="Times New Roman" panose="02020603050405020304" pitchFamily="18" charset="0"/>
                <a:cs typeface="Times New Roman" panose="02020603050405020304" pitchFamily="18" charset="0"/>
              </a:rPr>
              <a:t>	</a:t>
            </a:r>
          </a:p>
          <a:p>
            <a:pPr algn="l"/>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3164498" y="5445452"/>
            <a:ext cx="3419475" cy="1333500"/>
          </a:xfrm>
          <a:prstGeom prst="rect">
            <a:avLst/>
          </a:prstGeom>
        </p:spPr>
      </p:pic>
      <p:sp>
        <p:nvSpPr>
          <p:cNvPr id="6" name="AutoShape 2" descr="Attacking the Black–White Opportunity Gap That Comes from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stretch>
            <a:fillRect/>
          </a:stretch>
        </p:blipFill>
        <p:spPr>
          <a:xfrm>
            <a:off x="33887" y="5343525"/>
            <a:ext cx="3028950" cy="1514475"/>
          </a:xfrm>
          <a:prstGeom prst="rect">
            <a:avLst/>
          </a:prstGeom>
        </p:spPr>
      </p:pic>
      <p:pic>
        <p:nvPicPr>
          <p:cNvPr id="8" name="Picture 7"/>
          <p:cNvPicPr>
            <a:picLocks noChangeAspect="1"/>
          </p:cNvPicPr>
          <p:nvPr/>
        </p:nvPicPr>
        <p:blipFill>
          <a:blip r:embed="rId5"/>
          <a:stretch>
            <a:fillRect/>
          </a:stretch>
        </p:blipFill>
        <p:spPr>
          <a:xfrm>
            <a:off x="6596550" y="5177370"/>
            <a:ext cx="2535257" cy="1680630"/>
          </a:xfrm>
          <a:prstGeom prst="rect">
            <a:avLst/>
          </a:prstGeom>
        </p:spPr>
      </p:pic>
      <p:pic>
        <p:nvPicPr>
          <p:cNvPr id="9" name="Picture 8"/>
          <p:cNvPicPr>
            <a:picLocks noChangeAspect="1"/>
          </p:cNvPicPr>
          <p:nvPr/>
        </p:nvPicPr>
        <p:blipFill>
          <a:blip r:embed="rId6"/>
          <a:stretch>
            <a:fillRect/>
          </a:stretch>
        </p:blipFill>
        <p:spPr>
          <a:xfrm>
            <a:off x="381000" y="3070389"/>
            <a:ext cx="1413608" cy="2276148"/>
          </a:xfrm>
          <a:prstGeom prst="rect">
            <a:avLst/>
          </a:prstGeom>
        </p:spPr>
      </p:pic>
    </p:spTree>
    <p:extLst>
      <p:ext uri="{BB962C8B-B14F-4D97-AF65-F5344CB8AC3E}">
        <p14:creationId xmlns:p14="http://schemas.microsoft.com/office/powerpoint/2010/main" val="149843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399"/>
            <a:ext cx="7772400" cy="1066801"/>
          </a:xfrm>
        </p:spPr>
        <p:txBody>
          <a:bodyPr>
            <a:noAutofit/>
          </a:bodyPr>
          <a:lstStyle/>
          <a:p>
            <a:r>
              <a:rPr lang="en-US" sz="3200" dirty="0">
                <a:latin typeface="Times New Roman" panose="02020603050405020304" pitchFamily="18" charset="0"/>
                <a:cs typeface="Times New Roman" panose="02020603050405020304" pitchFamily="18" charset="0"/>
              </a:rPr>
              <a:t>LEGAL MOBILIZATION/AVOIDANCE…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 A COERCIVE COMMUNITY</a:t>
            </a:r>
          </a:p>
        </p:txBody>
      </p:sp>
      <p:sp>
        <p:nvSpPr>
          <p:cNvPr id="3" name="Subtitle 2"/>
          <p:cNvSpPr>
            <a:spLocks noGrp="1"/>
          </p:cNvSpPr>
          <p:nvPr>
            <p:ph type="subTitle" idx="1"/>
          </p:nvPr>
        </p:nvSpPr>
        <p:spPr>
          <a:xfrm>
            <a:off x="685800" y="1295400"/>
            <a:ext cx="8229600" cy="5638800"/>
          </a:xfrm>
        </p:spPr>
        <p:txBody>
          <a:bodyPr>
            <a:noAutofit/>
          </a:bodyPr>
          <a:lstStyle/>
          <a:p>
            <a:pPr algn="l"/>
            <a:r>
              <a:rPr lang="en-US" sz="2400" dirty="0">
                <a:solidFill>
                  <a:schemeClr val="tx1"/>
                </a:solidFill>
                <a:latin typeface="Times New Roman" panose="02020603050405020304" pitchFamily="18" charset="0"/>
                <a:cs typeface="Times New Roman" panose="02020603050405020304" pitchFamily="18" charset="0"/>
              </a:rPr>
              <a:t>	iii. Who enforces avoidance? (multiple actors)</a:t>
            </a:r>
          </a:p>
          <a:p>
            <a:pPr algn="l"/>
            <a:r>
              <a:rPr lang="en-US" sz="2400" dirty="0">
                <a:solidFill>
                  <a:schemeClr val="tx1"/>
                </a:solidFill>
                <a:latin typeface="Times New Roman" panose="02020603050405020304" pitchFamily="18" charset="0"/>
                <a:cs typeface="Times New Roman" panose="02020603050405020304" pitchFamily="18" charset="0"/>
              </a:rPr>
              <a:t>		External pressure </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a:solidFill>
                  <a:schemeClr val="tx1"/>
                </a:solidFill>
                <a:latin typeface="Times New Roman" panose="02020603050405020304" pitchFamily="18" charset="0"/>
                <a:cs typeface="Times New Roman" panose="02020603050405020304" pitchFamily="18" charset="0"/>
              </a:rPr>
              <a:t>internalized (561)</a:t>
            </a:r>
          </a:p>
          <a:p>
            <a:pPr algn="l"/>
            <a:r>
              <a:rPr lang="en-US" sz="2400" dirty="0">
                <a:solidFill>
                  <a:schemeClr val="tx1"/>
                </a:solidFill>
                <a:latin typeface="Times New Roman" panose="02020603050405020304" pitchFamily="18" charset="0"/>
                <a:cs typeface="Times New Roman" panose="02020603050405020304" pitchFamily="18" charset="0"/>
              </a:rPr>
              <a:t>	iv. What is “community”? (Fantasy p. 580-81)</a:t>
            </a:r>
          </a:p>
          <a:p>
            <a:pPr algn="l"/>
            <a:r>
              <a:rPr lang="en-US" sz="2400" dirty="0">
                <a:solidFill>
                  <a:schemeClr val="tx1"/>
                </a:solidFill>
                <a:latin typeface="Times New Roman" panose="02020603050405020304" pitchFamily="18" charset="0"/>
                <a:cs typeface="Times New Roman" panose="02020603050405020304" pitchFamily="18" charset="0"/>
              </a:rPr>
              <a:t>	v.  Allegory (p. 573) – need aliens for “unity” (579)</a:t>
            </a:r>
          </a:p>
          <a:p>
            <a:pPr algn="l"/>
            <a:r>
              <a:rPr lang="en-US" sz="2400" dirty="0">
                <a:solidFill>
                  <a:schemeClr val="tx1"/>
                </a:solidFill>
                <a:latin typeface="Times New Roman" panose="02020603050405020304" pitchFamily="18" charset="0"/>
                <a:cs typeface="Times New Roman" panose="02020603050405020304" pitchFamily="18" charset="0"/>
              </a:rPr>
              <a:t>        C. Engel two rival types of “Individualism” </a:t>
            </a:r>
          </a:p>
          <a:p>
            <a:pPr algn="l"/>
            <a:r>
              <a:rPr lang="en-US" sz="2400" dirty="0">
                <a:solidFill>
                  <a:schemeClr val="tx1"/>
                </a:solidFill>
                <a:latin typeface="Times New Roman" panose="02020603050405020304" pitchFamily="18" charset="0"/>
                <a:cs typeface="Times New Roman" panose="02020603050405020304" pitchFamily="18" charset="0"/>
              </a:rPr>
              <a:t>	     Self reliance (promotes community)</a:t>
            </a:r>
          </a:p>
          <a:p>
            <a:pPr algn="l"/>
            <a:r>
              <a:rPr lang="en-US" sz="2400" dirty="0">
                <a:solidFill>
                  <a:schemeClr val="tx1"/>
                </a:solidFill>
                <a:latin typeface="Times New Roman" panose="02020603050405020304" pitchFamily="18" charset="0"/>
                <a:cs typeface="Times New Roman" panose="02020603050405020304" pitchFamily="18" charset="0"/>
              </a:rPr>
              <a:t>	     Rights claiming (undermines community)</a:t>
            </a:r>
          </a:p>
          <a:p>
            <a:pPr algn="l"/>
            <a:r>
              <a:rPr lang="en-US" sz="2400" dirty="0">
                <a:solidFill>
                  <a:schemeClr val="tx1"/>
                </a:solidFill>
                <a:latin typeface="Times New Roman" panose="02020603050405020304" pitchFamily="18" charset="0"/>
                <a:cs typeface="Times New Roman" panose="02020603050405020304" pitchFamily="18" charset="0"/>
              </a:rPr>
              <a:t>	</a:t>
            </a:r>
          </a:p>
          <a:p>
            <a:pPr algn="l"/>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553569"/>
            <a:ext cx="2636123" cy="1754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136" y="4385742"/>
            <a:ext cx="1958245" cy="1856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50958" y="4953000"/>
            <a:ext cx="3398279" cy="1498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606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399"/>
            <a:ext cx="7772400" cy="1066801"/>
          </a:xfrm>
        </p:spPr>
        <p:txBody>
          <a:bodyPr>
            <a:noAutofit/>
          </a:bodyPr>
          <a:lstStyle/>
          <a:p>
            <a:r>
              <a:rPr lang="en-US" sz="3200" dirty="0">
                <a:latin typeface="Times New Roman" panose="02020603050405020304" pitchFamily="18" charset="0"/>
                <a:cs typeface="Times New Roman" panose="02020603050405020304" pitchFamily="18" charset="0"/>
              </a:rPr>
              <a:t>LEGAL MOBILIZATION/AVOIDANCE…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 A COERCIVE COMMUNITY</a:t>
            </a:r>
          </a:p>
        </p:txBody>
      </p:sp>
      <p:sp>
        <p:nvSpPr>
          <p:cNvPr id="3" name="Subtitle 2"/>
          <p:cNvSpPr>
            <a:spLocks noGrp="1"/>
          </p:cNvSpPr>
          <p:nvPr>
            <p:ph type="subTitle" idx="1"/>
          </p:nvPr>
        </p:nvSpPr>
        <p:spPr>
          <a:xfrm>
            <a:off x="685800" y="1219200"/>
            <a:ext cx="7467600" cy="5486400"/>
          </a:xfrm>
        </p:spPr>
        <p:txBody>
          <a:bodyPr>
            <a:noAutofit/>
          </a:bodyPr>
          <a:lstStyle/>
          <a:p>
            <a:pPr algn="l"/>
            <a:r>
              <a:rPr lang="en-US" sz="2400" dirty="0">
                <a:solidFill>
                  <a:schemeClr val="tx1"/>
                </a:solidFill>
                <a:latin typeface="Times New Roman" panose="02020603050405020304" pitchFamily="18" charset="0"/>
                <a:cs typeface="Times New Roman" panose="02020603050405020304" pitchFamily="18" charset="0"/>
              </a:rPr>
              <a:t> 	D. What do we know about outsiders?</a:t>
            </a:r>
          </a:p>
          <a:p>
            <a:pPr algn="l"/>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i</a:t>
            </a:r>
            <a:r>
              <a:rPr lang="en-US" sz="2400" dirty="0">
                <a:solidFill>
                  <a:schemeClr val="tx1"/>
                </a:solidFill>
                <a:latin typeface="Times New Roman" panose="02020603050405020304" pitchFamily="18" charset="0"/>
                <a:cs typeface="Times New Roman" panose="02020603050405020304" pitchFamily="18" charset="0"/>
              </a:rPr>
              <a:t>.  Do outsiders </a:t>
            </a:r>
            <a:r>
              <a:rPr lang="en-US" sz="2400" i="1" dirty="0">
                <a:solidFill>
                  <a:schemeClr val="tx1"/>
                </a:solidFill>
                <a:latin typeface="Times New Roman" panose="02020603050405020304" pitchFamily="18" charset="0"/>
                <a:cs typeface="Times New Roman" panose="02020603050405020304" pitchFamily="18" charset="0"/>
              </a:rPr>
              <a:t>really</a:t>
            </a:r>
            <a:r>
              <a:rPr lang="en-US" sz="2400" dirty="0">
                <a:solidFill>
                  <a:schemeClr val="tx1"/>
                </a:solidFill>
                <a:latin typeface="Times New Roman" panose="02020603050405020304" pitchFamily="18" charset="0"/>
                <a:cs typeface="Times New Roman" panose="02020603050405020304" pitchFamily="18" charset="0"/>
              </a:rPr>
              <a:t> “litigate” disputes? </a:t>
            </a:r>
          </a:p>
          <a:p>
            <a:pPr algn="l"/>
            <a:r>
              <a:rPr lang="en-US" sz="2400" dirty="0">
                <a:solidFill>
                  <a:schemeClr val="tx1"/>
                </a:solidFill>
                <a:latin typeface="Times New Roman" panose="02020603050405020304" pitchFamily="18" charset="0"/>
                <a:cs typeface="Times New Roman" panose="02020603050405020304" pitchFamily="18" charset="0"/>
              </a:rPr>
              <a:t>		ii. Why might they sometimes “use” law?</a:t>
            </a:r>
          </a:p>
          <a:p>
            <a:pPr algn="l"/>
            <a:r>
              <a:rPr lang="en-US" sz="2400" dirty="0">
                <a:solidFill>
                  <a:schemeClr val="tx1"/>
                </a:solidFill>
                <a:latin typeface="Times New Roman" panose="02020603050405020304" pitchFamily="18" charset="0"/>
                <a:cs typeface="Times New Roman" panose="02020603050405020304" pitchFamily="18" charset="0"/>
              </a:rPr>
              <a:t>		iii. Paradox – they need law (572-3), but use 		        	of law reinforces their outsider status</a:t>
            </a:r>
          </a:p>
          <a:p>
            <a:pPr algn="l"/>
            <a:r>
              <a:rPr lang="en-US" sz="2400" dirty="0">
                <a:solidFill>
                  <a:schemeClr val="tx1"/>
                </a:solidFill>
                <a:latin typeface="Times New Roman" panose="02020603050405020304" pitchFamily="18" charset="0"/>
                <a:cs typeface="Times New Roman" panose="02020603050405020304" pitchFamily="18" charset="0"/>
              </a:rPr>
              <a:t>		iv. “Outsider” = multiple meanings, local		        	myth of rights abuser vs. actual 			practice of low rights claiming</a:t>
            </a:r>
          </a:p>
          <a:p>
            <a:pPr algn="l"/>
            <a:r>
              <a:rPr lang="en-US" sz="2400" dirty="0">
                <a:solidFill>
                  <a:schemeClr val="tx1"/>
                </a:solidFill>
                <a:latin typeface="Times New Roman" panose="02020603050405020304" pitchFamily="18" charset="0"/>
                <a:cs typeface="Times New Roman" panose="02020603050405020304" pitchFamily="18" charset="0"/>
              </a:rPr>
              <a:t>		         Community </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normalizing discipline</a:t>
            </a:r>
          </a:p>
          <a:p>
            <a:pPr algn="l"/>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Resistant or submissive subjectivity?</a:t>
            </a:r>
          </a:p>
          <a:p>
            <a:pPr algn="l"/>
            <a:r>
              <a:rPr lang="en-US" sz="2400" dirty="0">
                <a:solidFill>
                  <a:schemeClr val="tx1"/>
                </a:solidFill>
                <a:latin typeface="Times New Roman" panose="02020603050405020304" pitchFamily="18" charset="0"/>
                <a:cs typeface="Times New Roman" panose="02020603050405020304" pitchFamily="18" charset="0"/>
              </a:rPr>
              <a:t>		   v. Engel does not provide much voice to </a:t>
            </a:r>
          </a:p>
          <a:p>
            <a:pPr algn="l"/>
            <a:r>
              <a:rPr lang="en-US" sz="2400" dirty="0">
                <a:solidFill>
                  <a:schemeClr val="tx1"/>
                </a:solidFill>
                <a:latin typeface="Times New Roman" panose="02020603050405020304" pitchFamily="18" charset="0"/>
                <a:cs typeface="Times New Roman" panose="02020603050405020304" pitchFamily="18" charset="0"/>
              </a:rPr>
              <a:t>			the “songs of others.”	(Passive?)	</a:t>
            </a:r>
          </a:p>
          <a:p>
            <a:pPr algn="l"/>
            <a:endParaRPr lang="en-US" sz="2400" dirty="0">
              <a:solidFill>
                <a:schemeClr val="tx1"/>
              </a:solidFill>
              <a:latin typeface="Times New Roman" panose="02020603050405020304" pitchFamily="18" charset="0"/>
              <a:cs typeface="Times New Roman" panose="02020603050405020304" pitchFamily="18" charset="0"/>
            </a:endParaRPr>
          </a:p>
          <a:p>
            <a:pPr algn="l"/>
            <a:endParaRPr lang="en-US" sz="2400" dirty="0">
              <a:solidFill>
                <a:schemeClr val="tx1"/>
              </a:solidFill>
              <a:latin typeface="Times New Roman" panose="02020603050405020304" pitchFamily="18" charset="0"/>
              <a:cs typeface="Times New Roman" panose="02020603050405020304" pitchFamily="18" charset="0"/>
            </a:endParaRPr>
          </a:p>
          <a:p>
            <a:pPr algn="l"/>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962400"/>
            <a:ext cx="1595438" cy="2399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33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399"/>
            <a:ext cx="7772400" cy="1066801"/>
          </a:xfrm>
        </p:spPr>
        <p:txBody>
          <a:bodyPr>
            <a:noAutofit/>
          </a:bodyPr>
          <a:lstStyle/>
          <a:p>
            <a:r>
              <a:rPr lang="en-US" sz="3200" dirty="0">
                <a:latin typeface="Times New Roman" panose="02020603050405020304" pitchFamily="18" charset="0"/>
                <a:cs typeface="Times New Roman" panose="02020603050405020304" pitchFamily="18" charset="0"/>
              </a:rPr>
              <a:t>LEGAL MOBILIZATION/AVOIDANCE…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 A COERCIVE COMMUNITY</a:t>
            </a:r>
          </a:p>
        </p:txBody>
      </p:sp>
      <p:sp>
        <p:nvSpPr>
          <p:cNvPr id="3" name="Subtitle 2"/>
          <p:cNvSpPr>
            <a:spLocks noGrp="1"/>
          </p:cNvSpPr>
          <p:nvPr>
            <p:ph type="subTitle" idx="1"/>
          </p:nvPr>
        </p:nvSpPr>
        <p:spPr>
          <a:xfrm>
            <a:off x="685800" y="1295400"/>
            <a:ext cx="7467600" cy="5410200"/>
          </a:xfrm>
        </p:spPr>
        <p:txBody>
          <a:bodyPr>
            <a:noAutofit/>
          </a:bodyPr>
          <a:lstStyle/>
          <a:p>
            <a:pPr algn="l"/>
            <a:r>
              <a:rPr lang="en-US" sz="2400" dirty="0">
                <a:solidFill>
                  <a:schemeClr val="tx1"/>
                </a:solidFill>
                <a:latin typeface="Times New Roman" panose="02020603050405020304" pitchFamily="18" charset="0"/>
                <a:cs typeface="Times New Roman" panose="02020603050405020304" pitchFamily="18" charset="0"/>
              </a:rPr>
              <a:t> 	E. Engel: Community pressures against rights 		mobilization</a:t>
            </a:r>
          </a:p>
          <a:p>
            <a:pPr algn="l"/>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i</a:t>
            </a:r>
            <a:r>
              <a:rPr lang="en-US" sz="2400" dirty="0">
                <a:solidFill>
                  <a:schemeClr val="tx1"/>
                </a:solidFill>
                <a:latin typeface="Times New Roman" panose="02020603050405020304" pitchFamily="18" charset="0"/>
                <a:cs typeface="Times New Roman" panose="02020603050405020304" pitchFamily="18" charset="0"/>
              </a:rPr>
              <a:t>. What of justice, of rights to remedy, 			of inclusionary legal promise?</a:t>
            </a:r>
          </a:p>
          <a:p>
            <a:pPr algn="l"/>
            <a:r>
              <a:rPr lang="en-US" sz="2400" dirty="0">
                <a:solidFill>
                  <a:schemeClr val="tx1"/>
                </a:solidFill>
                <a:latin typeface="Times New Roman" panose="02020603050405020304" pitchFamily="18" charset="0"/>
                <a:cs typeface="Times New Roman" panose="02020603050405020304" pitchFamily="18" charset="0"/>
              </a:rPr>
              <a:t>		ii.  Are all persons equal under law?</a:t>
            </a:r>
          </a:p>
          <a:p>
            <a:pPr algn="l"/>
            <a:r>
              <a:rPr lang="en-US" sz="2400" dirty="0">
                <a:solidFill>
                  <a:schemeClr val="tx1"/>
                </a:solidFill>
                <a:latin typeface="Times New Roman" panose="02020603050405020304" pitchFamily="18" charset="0"/>
                <a:cs typeface="Times New Roman" panose="02020603050405020304" pitchFamily="18" charset="0"/>
              </a:rPr>
              <a:t>		iii. Rights – vary w/ image of	deserving 			community member </a:t>
            </a:r>
          </a:p>
          <a:p>
            <a:pPr algn="l"/>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Zemans</a:t>
            </a:r>
            <a:r>
              <a:rPr lang="en-US" sz="2400" dirty="0">
                <a:solidFill>
                  <a:schemeClr val="tx1"/>
                </a:solidFill>
                <a:latin typeface="Times New Roman" panose="02020603050405020304" pitchFamily="18" charset="0"/>
                <a:cs typeface="Times New Roman" panose="02020603050405020304" pitchFamily="18" charset="0"/>
              </a:rPr>
              <a:t>’ ideal thwarted by all 6 			     factors discussed previously</a:t>
            </a:r>
          </a:p>
          <a:p>
            <a:pPr algn="l"/>
            <a:r>
              <a:rPr lang="en-US" sz="2400" dirty="0">
                <a:solidFill>
                  <a:schemeClr val="tx1"/>
                </a:solidFill>
                <a:latin typeface="Times New Roman" panose="02020603050405020304" pitchFamily="18" charset="0"/>
                <a:cs typeface="Times New Roman" panose="02020603050405020304" pitchFamily="18" charset="0"/>
              </a:rPr>
              <a:t>	 		Cp. </a:t>
            </a:r>
            <a:r>
              <a:rPr lang="en-US" sz="2400" dirty="0" err="1">
                <a:solidFill>
                  <a:schemeClr val="tx1"/>
                </a:solidFill>
                <a:latin typeface="Times New Roman" panose="02020603050405020304" pitchFamily="18" charset="0"/>
                <a:cs typeface="Times New Roman" panose="02020603050405020304" pitchFamily="18" charset="0"/>
              </a:rPr>
              <a:t>Merry’s</a:t>
            </a:r>
            <a:r>
              <a:rPr lang="en-US" sz="2400" dirty="0">
                <a:solidFill>
                  <a:schemeClr val="tx1"/>
                </a:solidFill>
                <a:latin typeface="Times New Roman" panose="02020603050405020304" pitchFamily="18" charset="0"/>
                <a:cs typeface="Times New Roman" panose="02020603050405020304" pitchFamily="18" charset="0"/>
              </a:rPr>
              <a:t> similar factors</a:t>
            </a:r>
          </a:p>
          <a:p>
            <a:pPr algn="l"/>
            <a:r>
              <a:rPr lang="en-US" sz="2400" dirty="0">
                <a:solidFill>
                  <a:schemeClr val="tx1"/>
                </a:solidFill>
                <a:latin typeface="Times New Roman" panose="02020603050405020304" pitchFamily="18" charset="0"/>
                <a:cs typeface="Times New Roman" panose="02020603050405020304" pitchFamily="18" charset="0"/>
              </a:rPr>
              <a:t>			Plus community stigma….</a:t>
            </a:r>
          </a:p>
          <a:p>
            <a:pPr algn="l"/>
            <a:r>
              <a:rPr lang="en-US" sz="2400" dirty="0">
                <a:solidFill>
                  <a:schemeClr val="tx1"/>
                </a:solidFill>
                <a:latin typeface="Times New Roman" panose="02020603050405020304" pitchFamily="18" charset="0"/>
                <a:cs typeface="Times New Roman" panose="02020603050405020304" pitchFamily="18" charset="0"/>
              </a:rPr>
              <a:t>		iv. Community –&gt; unequal power for 		  outsiders &amp; among insiders (tavernkeeper)</a:t>
            </a:r>
          </a:p>
          <a:p>
            <a:pPr algn="l"/>
            <a:endParaRPr lang="en-US" sz="2400" dirty="0">
              <a:solidFill>
                <a:schemeClr val="tx1"/>
              </a:solidFill>
              <a:latin typeface="Times New Roman" panose="02020603050405020304" pitchFamily="18" charset="0"/>
              <a:cs typeface="Times New Roman" panose="02020603050405020304" pitchFamily="18" charset="0"/>
            </a:endParaRPr>
          </a:p>
          <a:p>
            <a:pPr algn="l"/>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834896"/>
            <a:ext cx="1676400" cy="1441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810000"/>
            <a:ext cx="2573337"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164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27975</TotalTime>
  <Words>1120</Words>
  <Application>Microsoft Office PowerPoint</Application>
  <PresentationFormat>On-screen Show (4:3)</PresentationFormat>
  <Paragraphs>130</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Wingdings</vt:lpstr>
      <vt:lpstr>Office Theme</vt:lpstr>
      <vt:lpstr>LEGAL MOBILIZATION… IN THE SHADOWS OF COURTS</vt:lpstr>
      <vt:lpstr>LEGAL MOBILIZATION… IN THE SHADOWS OF COURTS</vt:lpstr>
      <vt:lpstr>LEGAL MOBILIZATION… IN THE SHADOWS OF COURTS</vt:lpstr>
      <vt:lpstr>LEGAL MOBILIZATION… IN A COERCIVE COMMUNITY</vt:lpstr>
      <vt:lpstr>LEGAL MOBILIZATION/AVOIDANCE… IN A COERCIVE COMMUNITY</vt:lpstr>
      <vt:lpstr>LEGAL MOBILIZATION/AVOIDANCE… IN A COERCIVE COMMUNITY</vt:lpstr>
      <vt:lpstr>LEGAL MOBILIZATION/AVOIDANCE… IN A COERCIVE COMMUNITY</vt:lpstr>
      <vt:lpstr>LEGAL MOBILIZATION/AVOIDANCE… IN A COERCIVE COMMUNITY</vt:lpstr>
      <vt:lpstr>LEGAL MOBILIZATION/AVOIDANCE… IN A COERCIVE COMMUNITY</vt:lpstr>
      <vt:lpstr>LEGAL MOBILIZATION… IN THE SHADOWS OF LAW</vt:lpstr>
      <vt:lpstr>LEGAL MOBILIZATION/AVOIDANCE… AMIDST A COERCIVE COMMUNITY</vt:lpstr>
      <vt:lpstr>LEGAL MOBILIZATION/AVOIDANCE… AMIDST A COERCIVE COMMUNITY</vt:lpstr>
      <vt:lpstr>LEGAL MOBILIZATION/AVOIDANCE… AMIDST A COERCIVE COMMUNITY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Scheingold, Politics of Rights (#2)</dc:title>
  <dc:creator>Michael McCann</dc:creator>
  <cp:lastModifiedBy>Michael McCann</cp:lastModifiedBy>
  <cp:revision>250</cp:revision>
  <cp:lastPrinted>2014-04-21T14:34:08Z</cp:lastPrinted>
  <dcterms:created xsi:type="dcterms:W3CDTF">2014-04-16T01:04:14Z</dcterms:created>
  <dcterms:modified xsi:type="dcterms:W3CDTF">2022-04-24T22:26:20Z</dcterms:modified>
</cp:coreProperties>
</file>