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81" r:id="rId3"/>
    <p:sldId id="278" r:id="rId4"/>
    <p:sldId id="282" r:id="rId5"/>
    <p:sldId id="279" r:id="rId6"/>
    <p:sldId id="280" r:id="rId7"/>
    <p:sldId id="283" r:id="rId8"/>
    <p:sldId id="284" r:id="rId9"/>
    <p:sldId id="285" r:id="rId10"/>
    <p:sldId id="286" r:id="rId11"/>
    <p:sldId id="288" r:id="rId12"/>
    <p:sldId id="287" r:id="rId13"/>
    <p:sldId id="28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307" autoAdjust="0"/>
  </p:normalViewPr>
  <p:slideViewPr>
    <p:cSldViewPr>
      <p:cViewPr varScale="1">
        <p:scale>
          <a:sx n="108" d="100"/>
          <a:sy n="108" d="100"/>
        </p:scale>
        <p:origin x="170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E7B2B-0222-4FF4-B34E-A5037386BB8D}" type="datetimeFigureOut">
              <a:rPr lang="en-US" smtClean="0"/>
              <a:pPr/>
              <a:t>4/26/2022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6B6BF-8A93-409D-AF0C-F0645EBDF91E}" type="slidenum">
              <a:rPr lang="en-US" smtClean="0"/>
              <a:pPr/>
              <a:t>‹#›</a:t>
            </a:fld>
            <a:endParaRPr lang="en-US"/>
          </a:p>
        </p:txBody>
      </p:sp>
    </p:spTree>
    <p:extLst>
      <p:ext uri="{BB962C8B-B14F-4D97-AF65-F5344CB8AC3E}">
        <p14:creationId xmlns:p14="http://schemas.microsoft.com/office/powerpoint/2010/main" val="32818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10</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11</a:t>
            </a:fld>
            <a:endParaRPr lang="en-US"/>
          </a:p>
        </p:txBody>
      </p:sp>
    </p:spTree>
    <p:extLst>
      <p:ext uri="{BB962C8B-B14F-4D97-AF65-F5344CB8AC3E}">
        <p14:creationId xmlns:p14="http://schemas.microsoft.com/office/powerpoint/2010/main" val="699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12</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13</a:t>
            </a:fld>
            <a:endParaRPr lang="en-US"/>
          </a:p>
        </p:txBody>
      </p:sp>
    </p:spTree>
    <p:extLst>
      <p:ext uri="{BB962C8B-B14F-4D97-AF65-F5344CB8AC3E}">
        <p14:creationId xmlns:p14="http://schemas.microsoft.com/office/powerpoint/2010/main" val="335101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2</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3</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4</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5</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6</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7</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8</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9</a:t>
            </a:fld>
            <a:endParaRPr lang="en-US"/>
          </a:p>
        </p:txBody>
      </p:sp>
    </p:spTree>
    <p:extLst>
      <p:ext uri="{BB962C8B-B14F-4D97-AF65-F5344CB8AC3E}">
        <p14:creationId xmlns:p14="http://schemas.microsoft.com/office/powerpoint/2010/main" val="316038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EBD977-4C1A-41B2-BE19-A15D848698E6}"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17160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21245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82702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93282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BD977-4C1A-41B2-BE19-A15D848698E6}"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8194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BD977-4C1A-41B2-BE19-A15D848698E6}"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0145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EBD977-4C1A-41B2-BE19-A15D848698E6}" type="datetimeFigureOut">
              <a:rPr lang="en-US" smtClean="0"/>
              <a:pPr/>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1746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EBD977-4C1A-41B2-BE19-A15D848698E6}" type="datetimeFigureOut">
              <a:rPr lang="en-US" smtClean="0"/>
              <a:pPr/>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55198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BD977-4C1A-41B2-BE19-A15D848698E6}" type="datetimeFigureOut">
              <a:rPr lang="en-US" smtClean="0"/>
              <a:pPr/>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312364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09978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14600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BD977-4C1A-41B2-BE19-A15D848698E6}" type="datetimeFigureOut">
              <a:rPr lang="en-US" smtClean="0"/>
              <a:pPr/>
              <a:t>4/26/2022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12187-0CC4-4166-A146-7CF65A4D8E85}" type="slidenum">
              <a:rPr lang="en-US" smtClean="0"/>
              <a:pPr/>
              <a:t>‹#›</a:t>
            </a:fld>
            <a:endParaRPr lang="en-US"/>
          </a:p>
        </p:txBody>
      </p:sp>
    </p:spTree>
    <p:extLst>
      <p:ext uri="{BB962C8B-B14F-4D97-AF65-F5344CB8AC3E}">
        <p14:creationId xmlns:p14="http://schemas.microsoft.com/office/powerpoint/2010/main" val="40828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NWh6Kw3ejQ" TargetMode="External"/><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youtube.com/watch?v=pCkL9UlmCO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Engel: anti-litigiousness and  anti-rights claiming is 	confined to small communities in transition about 	loss of past</a:t>
            </a:r>
          </a:p>
          <a:p>
            <a:pPr algn="l"/>
            <a:r>
              <a:rPr lang="en-US" sz="2400" dirty="0">
                <a:solidFill>
                  <a:schemeClr val="tx1"/>
                </a:solidFill>
                <a:latin typeface="Times New Roman" panose="02020603050405020304" pitchFamily="18" charset="0"/>
                <a:cs typeface="Times New Roman" panose="02020603050405020304" pitchFamily="18" charset="0"/>
              </a:rPr>
              <a:t> McCann: </a:t>
            </a:r>
            <a:r>
              <a:rPr lang="en-US" sz="2400">
                <a:solidFill>
                  <a:schemeClr val="tx1"/>
                </a:solidFill>
                <a:latin typeface="Times New Roman" panose="02020603050405020304" pitchFamily="18" charset="0"/>
                <a:cs typeface="Times New Roman" panose="02020603050405020304" pitchFamily="18" charset="0"/>
              </a:rPr>
              <a:t>it was </a:t>
            </a:r>
            <a:r>
              <a:rPr lang="en-US" sz="2400" dirty="0">
                <a:solidFill>
                  <a:schemeClr val="tx1"/>
                </a:solidFill>
                <a:latin typeface="Times New Roman" panose="02020603050405020304" pitchFamily="18" charset="0"/>
                <a:cs typeface="Times New Roman" panose="02020603050405020304" pitchFamily="18" charset="0"/>
              </a:rPr>
              <a:t>a </a:t>
            </a:r>
            <a:r>
              <a:rPr lang="en-US" sz="2400" i="1" dirty="0">
                <a:solidFill>
                  <a:schemeClr val="tx1"/>
                </a:solidFill>
                <a:latin typeface="Times New Roman" panose="02020603050405020304" pitchFamily="18" charset="0"/>
                <a:cs typeface="Times New Roman" panose="02020603050405020304" pitchFamily="18" charset="0"/>
              </a:rPr>
              <a:t>national</a:t>
            </a:r>
            <a:r>
              <a:rPr lang="en-US" sz="2400" dirty="0">
                <a:solidFill>
                  <a:schemeClr val="tx1"/>
                </a:solidFill>
                <a:latin typeface="Times New Roman" panose="02020603050405020304" pitchFamily="18" charset="0"/>
                <a:cs typeface="Times New Roman" panose="02020603050405020304" pitchFamily="18" charset="0"/>
              </a:rPr>
              <a:t> phenomenon </a:t>
            </a:r>
            <a:r>
              <a:rPr lang="en-US" sz="2400">
                <a:solidFill>
                  <a:schemeClr val="tx1"/>
                </a:solidFill>
                <a:latin typeface="Times New Roman" panose="02020603050405020304" pitchFamily="18" charset="0"/>
                <a:cs typeface="Times New Roman" panose="02020603050405020304" pitchFamily="18" charset="0"/>
              </a:rPr>
              <a:t>in 1970s</a:t>
            </a:r>
            <a:r>
              <a:rPr lang="en-US" sz="24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a:solidFill>
                  <a:schemeClr val="tx1"/>
                </a:solidFill>
                <a:latin typeface="Times New Roman" panose="02020603050405020304" pitchFamily="18" charset="0"/>
                <a:cs typeface="Times New Roman" panose="02020603050405020304" pitchFamily="18" charset="0"/>
              </a:rPr>
              <a:t>today</a:t>
            </a:r>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Tort reform movement aimed to make US into </a:t>
            </a:r>
          </a:p>
          <a:p>
            <a:pPr algn="l"/>
            <a:r>
              <a:rPr lang="en-US" sz="2400" dirty="0">
                <a:solidFill>
                  <a:schemeClr val="tx1"/>
                </a:solidFill>
                <a:latin typeface="Times New Roman" panose="02020603050405020304" pitchFamily="18" charset="0"/>
                <a:cs typeface="Times New Roman" panose="02020603050405020304" pitchFamily="18" charset="0"/>
              </a:rPr>
              <a:t>		     Engel’s Sander County</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701" y="4491697"/>
            <a:ext cx="1582198" cy="224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0000">
            <a:off x="6522653" y="3850200"/>
            <a:ext cx="14287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0000">
            <a:off x="864720" y="3812300"/>
            <a:ext cx="1792224" cy="204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7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838200"/>
            <a:ext cx="7467600" cy="5935785"/>
          </a:xfrm>
        </p:spPr>
        <p:txBody>
          <a:bodyPr>
            <a:noAutofit/>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5. MacDonald’s Coffee Case: Real Injury</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Tort Tale</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 The Hot Coffee case video – </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heroic trial lawyer counter-version</a:t>
            </a:r>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hlinkClick r:id="rId3"/>
              </a:rPr>
              <a:t>Adam Ruins the MacDonald’s Coffee Lawsuit</a:t>
            </a:r>
            <a:endParaRPr lang="en-US" sz="16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B. What the video gets right – facts of the case; 		media coverage discouraged plaintiffs, 		ridiculed lawyers</a:t>
            </a:r>
          </a:p>
          <a:p>
            <a:pPr algn="l"/>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838200" y="1371600"/>
            <a:ext cx="7543800" cy="2477601"/>
          </a:xfrm>
          <a:prstGeom prst="rect">
            <a:avLst/>
          </a:prstGeom>
        </p:spPr>
        <p:txBody>
          <a:bodyPr wrap="square">
            <a:spAutoFit/>
          </a:bodyPr>
          <a:lstStyle/>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1000" dirty="0">
              <a:latin typeface="Times New Roman"/>
              <a:ea typeface="Times New Roman"/>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endParaRPr lang="en-US" sz="900" dirty="0">
              <a:latin typeface="Times New Roman"/>
              <a:ea typeface="Times New Roman"/>
              <a:hlinkClick r:id="rId4"/>
            </a:endParaRPr>
          </a:p>
          <a:p>
            <a:pPr marL="800100" lvl="1" indent="-342900">
              <a:buFont typeface="Symbol"/>
              <a:buChar char=""/>
            </a:pPr>
            <a:r>
              <a:rPr lang="en-US" sz="1600" dirty="0">
                <a:latin typeface="Times New Roman"/>
                <a:ea typeface="Times New Roman"/>
                <a:hlinkClick r:id="rId4"/>
              </a:rPr>
              <a:t>New York Times Retrospective </a:t>
            </a:r>
            <a:endParaRPr lang="en-US" sz="1600" dirty="0">
              <a:latin typeface="Times New Roman"/>
              <a:ea typeface="Times New Roman"/>
            </a:endParaRPr>
          </a:p>
          <a:p>
            <a:pPr lvl="3"/>
            <a:endParaRPr lang="en-US" sz="2400" dirty="0">
              <a:latin typeface="Times New Roman"/>
              <a:ea typeface="Times New Roman"/>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866" y="1219199"/>
            <a:ext cx="2578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9412" y="4762895"/>
            <a:ext cx="1496576" cy="176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791360"/>
            <a:ext cx="1343969" cy="197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5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C.  Beyond the video</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Miss the role of corporate campaign, </a:t>
            </a:r>
          </a:p>
          <a:p>
            <a:pPr algn="l"/>
            <a:r>
              <a:rPr lang="en-US" sz="2400" dirty="0">
                <a:solidFill>
                  <a:schemeClr val="tx1"/>
                </a:solidFill>
                <a:latin typeface="Times New Roman" panose="02020603050405020304" pitchFamily="18" charset="0"/>
                <a:cs typeface="Times New Roman" panose="02020603050405020304" pitchFamily="18" charset="0"/>
              </a:rPr>
              <a:t>			media complicity &amp; IR ideology</a:t>
            </a:r>
          </a:p>
          <a:p>
            <a:pPr algn="l"/>
            <a:r>
              <a:rPr lang="en-US" sz="2400" dirty="0">
                <a:solidFill>
                  <a:schemeClr val="tx1"/>
                </a:solidFill>
                <a:latin typeface="Times New Roman" panose="02020603050405020304" pitchFamily="18" charset="0"/>
                <a:cs typeface="Times New Roman" panose="02020603050405020304" pitchFamily="18" charset="0"/>
              </a:rPr>
              <a:t>		ii. Trial lawyers </a:t>
            </a:r>
            <a:r>
              <a:rPr lang="en-US" sz="2400" i="1" dirty="0">
                <a:solidFill>
                  <a:schemeClr val="tx1"/>
                </a:solidFill>
                <a:latin typeface="Times New Roman" panose="02020603050405020304" pitchFamily="18" charset="0"/>
                <a:cs typeface="Times New Roman" panose="02020603050405020304" pitchFamily="18" charset="0"/>
              </a:rPr>
              <a:t>are</a:t>
            </a:r>
            <a:r>
              <a:rPr lang="en-US" sz="2400" dirty="0">
                <a:solidFill>
                  <a:schemeClr val="tx1"/>
                </a:solidFill>
                <a:latin typeface="Times New Roman" panose="02020603050405020304" pitchFamily="18" charset="0"/>
                <a:cs typeface="Times New Roman" panose="02020603050405020304" pitchFamily="18" charset="0"/>
              </a:rPr>
              <a:t> part of the problem</a:t>
            </a:r>
          </a:p>
          <a:p>
            <a:pPr algn="l"/>
            <a:r>
              <a:rPr lang="en-US" sz="2400" dirty="0">
                <a:solidFill>
                  <a:schemeClr val="tx1"/>
                </a:solidFill>
                <a:latin typeface="Times New Roman" panose="02020603050405020304" pitchFamily="18" charset="0"/>
                <a:cs typeface="Times New Roman" panose="02020603050405020304" pitchFamily="18" charset="0"/>
              </a:rPr>
              <a:t>		iii. Tort system is inaccessible, inefficient</a:t>
            </a:r>
          </a:p>
          <a:p>
            <a:pPr algn="l"/>
            <a:r>
              <a:rPr lang="en-US" sz="2400" dirty="0">
                <a:solidFill>
                  <a:schemeClr val="tx1"/>
                </a:solidFill>
                <a:latin typeface="Times New Roman" panose="02020603050405020304" pitchFamily="18" charset="0"/>
                <a:cs typeface="Times New Roman" panose="02020603050405020304" pitchFamily="18" charset="0"/>
              </a:rPr>
              <a:t>			For ordinary people – as </a:t>
            </a:r>
            <a:r>
              <a:rPr lang="en-US" sz="2400" i="1" dirty="0">
                <a:solidFill>
                  <a:schemeClr val="tx1"/>
                </a:solidFill>
                <a:latin typeface="Times New Roman" panose="02020603050405020304" pitchFamily="18" charset="0"/>
                <a:cs typeface="Times New Roman" panose="02020603050405020304" pitchFamily="18" charset="0"/>
              </a:rPr>
              <a:t>workers</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consumers, resource-poor minorities</a:t>
            </a:r>
          </a:p>
          <a:p>
            <a:pPr algn="l"/>
            <a:r>
              <a:rPr lang="en-US" sz="2400" dirty="0">
                <a:solidFill>
                  <a:schemeClr val="tx1"/>
                </a:solidFill>
                <a:latin typeface="Times New Roman" panose="02020603050405020304" pitchFamily="18" charset="0"/>
                <a:cs typeface="Times New Roman" panose="02020603050405020304" pitchFamily="18" charset="0"/>
              </a:rPr>
              <a:t>		iv. Comparative legal study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US lacks 		     consumer regulation, universal </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health care (why must we sue </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to get care?)</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8200" y="1371600"/>
            <a:ext cx="7543800" cy="3708708"/>
          </a:xfrm>
          <a:prstGeom prst="rect">
            <a:avLst/>
          </a:prstGeom>
        </p:spPr>
        <p:txBody>
          <a:bodyPr wrap="square">
            <a:spAutoFit/>
          </a:bodyPr>
          <a:lstStyle/>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1000" dirty="0">
              <a:latin typeface="Times New Roman"/>
              <a:ea typeface="Times New Roman"/>
            </a:endParaRPr>
          </a:p>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pic>
        <p:nvPicPr>
          <p:cNvPr id="4" name="Picture 3"/>
          <p:cNvPicPr>
            <a:picLocks noChangeAspect="1"/>
          </p:cNvPicPr>
          <p:nvPr/>
        </p:nvPicPr>
        <p:blipFill>
          <a:blip r:embed="rId3"/>
          <a:stretch>
            <a:fillRect/>
          </a:stretch>
        </p:blipFill>
        <p:spPr>
          <a:xfrm>
            <a:off x="477715" y="3783611"/>
            <a:ext cx="1971675" cy="2990374"/>
          </a:xfrm>
          <a:prstGeom prst="rect">
            <a:avLst/>
          </a:prstGeom>
        </p:spPr>
      </p:pic>
      <p:pic>
        <p:nvPicPr>
          <p:cNvPr id="6" name="Picture 5"/>
          <p:cNvPicPr>
            <a:picLocks noChangeAspect="1"/>
          </p:cNvPicPr>
          <p:nvPr/>
        </p:nvPicPr>
        <p:blipFill>
          <a:blip r:embed="rId4"/>
          <a:stretch>
            <a:fillRect/>
          </a:stretch>
        </p:blipFill>
        <p:spPr>
          <a:xfrm>
            <a:off x="7086600" y="4297328"/>
            <a:ext cx="1676400" cy="2531364"/>
          </a:xfrm>
          <a:prstGeom prst="rect">
            <a:avLst/>
          </a:prstGeom>
        </p:spPr>
      </p:pic>
    </p:spTree>
    <p:extLst>
      <p:ext uri="{BB962C8B-B14F-4D97-AF65-F5344CB8AC3E}">
        <p14:creationId xmlns:p14="http://schemas.microsoft.com/office/powerpoint/2010/main" val="25879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6. Anecdotal, cartoon knowledge of law shapes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practice</a:t>
            </a:r>
          </a:p>
          <a:p>
            <a:pPr algn="l"/>
            <a:r>
              <a:rPr lang="en-US" sz="2400" dirty="0">
                <a:solidFill>
                  <a:schemeClr val="tx1"/>
                </a:solidFill>
                <a:latin typeface="Times New Roman" panose="02020603050405020304" pitchFamily="18" charset="0"/>
                <a:cs typeface="Times New Roman" panose="02020603050405020304" pitchFamily="18" charset="0"/>
              </a:rPr>
              <a:t>	A. Politics/policy -- what is/not reformed</a:t>
            </a:r>
          </a:p>
          <a:p>
            <a:pPr algn="l"/>
            <a:r>
              <a:rPr lang="en-US" sz="2400" dirty="0">
                <a:solidFill>
                  <a:schemeClr val="tx1"/>
                </a:solidFill>
                <a:latin typeface="Times New Roman" panose="02020603050405020304" pitchFamily="18" charset="0"/>
                <a:cs typeface="Times New Roman" panose="02020603050405020304" pitchFamily="18" charset="0"/>
              </a:rPr>
              <a:t>	B. Tort reform movement influenced legal 			knowledge (anti-rights) that we act on</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8200" y="1462650"/>
            <a:ext cx="7543800" cy="4154984"/>
          </a:xfrm>
          <a:prstGeom prst="rect">
            <a:avLst/>
          </a:prstGeom>
        </p:spPr>
        <p:txBody>
          <a:bodyPr wrap="square">
            <a:spAutoFit/>
          </a:bodyPr>
          <a:lstStyle/>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lvl="1"/>
            <a:r>
              <a:rPr lang="en-US" sz="2400" dirty="0">
                <a:latin typeface="Times New Roman"/>
                <a:ea typeface="Times New Roman"/>
              </a:rPr>
              <a:t>                           </a:t>
            </a:r>
          </a:p>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698" y="2738999"/>
            <a:ext cx="4336004" cy="328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a:off x="3636700" y="3801208"/>
            <a:ext cx="76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53200" y="4495800"/>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665890" y="3801208"/>
            <a:ext cx="5715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638800" y="3581400"/>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943600" y="3886200"/>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37390" y="4963030"/>
            <a:ext cx="742950" cy="4404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198062" y="4944208"/>
            <a:ext cx="877277"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591050" y="5029200"/>
            <a:ext cx="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8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t>
            </a:r>
          </a:p>
          <a:p>
            <a:pPr algn="l"/>
            <a:r>
              <a:rPr lang="en-US" sz="2400" dirty="0">
                <a:solidFill>
                  <a:schemeClr val="tx1"/>
                </a:solidFill>
                <a:latin typeface="Times New Roman" panose="02020603050405020304" pitchFamily="18" charset="0"/>
                <a:cs typeface="Times New Roman" panose="02020603050405020304" pitchFamily="18" charset="0"/>
              </a:rPr>
              <a:t>We all live in Sander County….</a:t>
            </a:r>
          </a:p>
        </p:txBody>
      </p:sp>
      <p:sp>
        <p:nvSpPr>
          <p:cNvPr id="5" name="Rectangle 4"/>
          <p:cNvSpPr/>
          <p:nvPr/>
        </p:nvSpPr>
        <p:spPr>
          <a:xfrm>
            <a:off x="838200" y="1462650"/>
            <a:ext cx="7543800" cy="4154984"/>
          </a:xfrm>
          <a:prstGeom prst="rect">
            <a:avLst/>
          </a:prstGeom>
        </p:spPr>
        <p:txBody>
          <a:bodyPr wrap="square">
            <a:spAutoFit/>
          </a:bodyPr>
          <a:lstStyle/>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lvl="1"/>
            <a:r>
              <a:rPr lang="en-US" sz="2400" dirty="0">
                <a:latin typeface="Times New Roman"/>
                <a:ea typeface="Times New Roman"/>
              </a:rPr>
              <a:t>                           </a:t>
            </a:r>
          </a:p>
          <a:p>
            <a:pPr lvl="1"/>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spTree>
    <p:extLst>
      <p:ext uri="{BB962C8B-B14F-4D97-AF65-F5344CB8AC3E}">
        <p14:creationId xmlns:p14="http://schemas.microsoft.com/office/powerpoint/2010/main" val="177360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71600"/>
            <a:ext cx="2999492" cy="20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47800" y="3505200"/>
            <a:ext cx="6400800" cy="3170099"/>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Health care costs rise for a lot of reasons…..And some of the costs are necessary. But there are some costs that are unnecessary as far as I'm concerned. And the problem of those unnecessary costs don't start in the waiting room, or the operating room, they're in the courtroom. (Applause.) </a:t>
            </a:r>
            <a:r>
              <a:rPr lang="en-US" sz="2000" b="1" dirty="0">
                <a:latin typeface="Times New Roman" panose="02020603050405020304" pitchFamily="18" charset="0"/>
                <a:cs typeface="Times New Roman" panose="02020603050405020304" pitchFamily="18" charset="0"/>
              </a:rPr>
              <a:t>We're a </a:t>
            </a:r>
            <a:r>
              <a:rPr lang="en-US" sz="2000" b="1" dirty="0">
                <a:solidFill>
                  <a:srgbClr val="FF0000"/>
                </a:solidFill>
                <a:latin typeface="Times New Roman" panose="02020603050405020304" pitchFamily="18" charset="0"/>
                <a:cs typeface="Times New Roman" panose="02020603050405020304" pitchFamily="18" charset="0"/>
              </a:rPr>
              <a:t>litigious</a:t>
            </a:r>
            <a:r>
              <a:rPr lang="en-US" sz="2000" b="1" dirty="0">
                <a:latin typeface="Times New Roman" panose="02020603050405020304" pitchFamily="18" charset="0"/>
                <a:cs typeface="Times New Roman" panose="02020603050405020304" pitchFamily="18" charset="0"/>
              </a:rPr>
              <a:t> society; everybody is suing, it seems like. There are too many lawsuits in America, and there are too many lawsuits filed against doctors and hospitals without merit</a:t>
            </a:r>
            <a:r>
              <a:rPr lang="en-US" sz="2000" dirty="0">
                <a:latin typeface="Times New Roman" panose="02020603050405020304" pitchFamily="18" charset="0"/>
                <a:cs typeface="Times New Roman" panose="02020603050405020304" pitchFamily="18" charset="0"/>
              </a:rPr>
              <a:t>. (Applause.)</a:t>
            </a:r>
          </a:p>
          <a:p>
            <a:r>
              <a:rPr lang="en-US" sz="2000" dirty="0">
                <a:latin typeface="Times New Roman" panose="02020603050405020304" pitchFamily="18" charset="0"/>
                <a:cs typeface="Times New Roman" panose="02020603050405020304" pitchFamily="18" charset="0"/>
              </a:rPr>
              <a:t>	  President George W. Bush, Scranton, PA, 2003</a:t>
            </a:r>
          </a:p>
        </p:txBody>
      </p:sp>
    </p:spTree>
    <p:extLst>
      <p:ext uri="{BB962C8B-B14F-4D97-AF65-F5344CB8AC3E}">
        <p14:creationId xmlns:p14="http://schemas.microsoft.com/office/powerpoint/2010/main" val="151306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848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1."Tort Reform" Politics 1980s, pushed by Big Business, GOP</a:t>
            </a:r>
          </a:p>
          <a:p>
            <a:pPr algn="l"/>
            <a:r>
              <a:rPr lang="en-US" sz="2400" dirty="0">
                <a:solidFill>
                  <a:schemeClr val="tx1"/>
                </a:solidFill>
                <a:latin typeface="Times New Roman" panose="02020603050405020304" pitchFamily="18" charset="0"/>
                <a:cs typeface="Times New Roman" panose="02020603050405020304" pitchFamily="18" charset="0"/>
              </a:rPr>
              <a:t>	Classic conservative legal reform movement</a:t>
            </a:r>
          </a:p>
          <a:p>
            <a:pPr algn="l"/>
            <a:r>
              <a:rPr lang="en-US" sz="2400" dirty="0">
                <a:solidFill>
                  <a:schemeClr val="tx1"/>
                </a:solidFill>
                <a:latin typeface="Times New Roman" panose="02020603050405020304" pitchFamily="18" charset="0"/>
                <a:cs typeface="Times New Roman" panose="02020603050405020304" pitchFamily="18" charset="0"/>
              </a:rPr>
              <a:t>	A. Allegations - too many lawyers, claims, lawsuits, 		plaintiff wins, costs, rights </a:t>
            </a:r>
          </a:p>
          <a:p>
            <a:pPr algn="l"/>
            <a:r>
              <a:rPr lang="en-US" sz="2400" dirty="0">
                <a:solidFill>
                  <a:schemeClr val="tx1"/>
                </a:solidFill>
                <a:latin typeface="Times New Roman" panose="02020603050405020304" pitchFamily="18" charset="0"/>
                <a:cs typeface="Times New Roman" panose="02020603050405020304" pitchFamily="18" charset="0"/>
              </a:rPr>
              <a:t>	b. Reform proposals</a:t>
            </a:r>
          </a:p>
          <a:p>
            <a:pPr algn="l"/>
            <a:r>
              <a:rPr lang="en-US" sz="2400" dirty="0">
                <a:solidFill>
                  <a:schemeClr val="tx1"/>
                </a:solidFill>
                <a:latin typeface="Times New Roman" panose="02020603050405020304" pitchFamily="18" charset="0"/>
                <a:cs typeface="Times New Roman" panose="02020603050405020304" pitchFamily="18" charset="0"/>
              </a:rPr>
              <a:t>		-- Limit punitive damages </a:t>
            </a:r>
          </a:p>
          <a:p>
            <a:pPr algn="l"/>
            <a:r>
              <a:rPr lang="en-US" sz="2400" dirty="0">
                <a:solidFill>
                  <a:schemeClr val="tx1"/>
                </a:solidFill>
                <a:latin typeface="Times New Roman" panose="02020603050405020304" pitchFamily="18" charset="0"/>
                <a:cs typeface="Times New Roman" panose="02020603050405020304" pitchFamily="18" charset="0"/>
              </a:rPr>
              <a:t>		-- Losers should pay (deterrent)</a:t>
            </a:r>
          </a:p>
          <a:p>
            <a:pPr algn="l"/>
            <a:r>
              <a:rPr lang="en-US" sz="2400" dirty="0">
                <a:solidFill>
                  <a:schemeClr val="tx1"/>
                </a:solidFill>
                <a:latin typeface="Times New Roman" panose="02020603050405020304" pitchFamily="18" charset="0"/>
                <a:cs typeface="Times New Roman" panose="02020603050405020304" pitchFamily="18" charset="0"/>
              </a:rPr>
              <a:t>		-- Cap on noneconomic injuries</a:t>
            </a:r>
          </a:p>
          <a:p>
            <a:pPr algn="l"/>
            <a:r>
              <a:rPr lang="en-US" sz="2400" dirty="0">
                <a:solidFill>
                  <a:schemeClr val="tx1"/>
                </a:solidFill>
                <a:latin typeface="Times New Roman" panose="02020603050405020304" pitchFamily="18" charset="0"/>
                <a:cs typeface="Times New Roman" panose="02020603050405020304" pitchFamily="18" charset="0"/>
              </a:rPr>
              <a:t>		-- Federal over state standards</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194468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146" y="4961897"/>
            <a:ext cx="1801341" cy="180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749886"/>
            <a:ext cx="1377450" cy="207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4745" y="2667000"/>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6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848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2. Empirical social scientists found little evidence of increase in personal injury litigation or epidemic of lawsuits in 1970s</a:t>
            </a:r>
          </a:p>
          <a:p>
            <a:pPr algn="l"/>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0000">
            <a:off x="3788566" y="2454964"/>
            <a:ext cx="1646978" cy="208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492" y="4572000"/>
            <a:ext cx="3548253" cy="195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782" y="2476500"/>
            <a:ext cx="12192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8188" y="2533648"/>
            <a:ext cx="1346188" cy="175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729" y="2480476"/>
            <a:ext cx="1199257" cy="186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488223"/>
            <a:ext cx="1219200" cy="182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4230977" y="8509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431" y="1295400"/>
            <a:ext cx="590073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53BD944D-5ED4-8DD5-D1A2-42C3FA5C4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738" y="1903954"/>
            <a:ext cx="1524000" cy="170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3702C809-1715-AADF-3E38-EACC64158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0000">
            <a:off x="679009" y="1808161"/>
            <a:ext cx="1646978" cy="208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Distorting the Law: Politics, Media, and the Litigation Crisis (Chicago Series in Law and Society)">
            <a:extLst>
              <a:ext uri="{FF2B5EF4-FFF2-40B4-BE49-F238E27FC236}">
                <a16:creationId xmlns:a16="http://schemas.microsoft.com/office/drawing/2014/main" id="{D13F4CBF-4C36-CF75-346D-BBC194A6747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istorting the Law: Politics, Media, and the Litigation Crisis (Chicago Series in Law and Society)">
            <a:extLst>
              <a:ext uri="{FF2B5EF4-FFF2-40B4-BE49-F238E27FC236}">
                <a16:creationId xmlns:a16="http://schemas.microsoft.com/office/drawing/2014/main" id="{7F81DEED-3B95-DACA-1221-B03816F8405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istorting the Law: Politics, Media, and the Litigation Crisis (Chicago Series in Law and Society)">
            <a:extLst>
              <a:ext uri="{FF2B5EF4-FFF2-40B4-BE49-F238E27FC236}">
                <a16:creationId xmlns:a16="http://schemas.microsoft.com/office/drawing/2014/main" id="{DB572280-5EE6-3F05-42A0-B8001ED0DC13}"/>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281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838200" y="1371599"/>
            <a:ext cx="7543800" cy="3416320"/>
          </a:xfrm>
          <a:prstGeom prst="rect">
            <a:avLst/>
          </a:prstGeom>
        </p:spPr>
        <p:txBody>
          <a:bodyPr wrap="square">
            <a:spAutoFit/>
          </a:bodyPr>
          <a:lstStyle/>
          <a:p>
            <a:r>
              <a:rPr lang="en-US" sz="2400" dirty="0">
                <a:latin typeface="Times New Roman"/>
                <a:ea typeface="Times New Roman"/>
              </a:rPr>
              <a:t>3.  Reformers have little evidence, rely on </a:t>
            </a:r>
            <a:r>
              <a:rPr lang="en-US" sz="2400" i="1" dirty="0">
                <a:latin typeface="Times New Roman"/>
                <a:ea typeface="Times New Roman"/>
              </a:rPr>
              <a:t>anecdotes</a:t>
            </a:r>
            <a:r>
              <a:rPr lang="en-US" sz="2400" dirty="0">
                <a:latin typeface="Times New Roman"/>
                <a:ea typeface="Times New Roman"/>
              </a:rPr>
              <a:t> (tort tales &amp; pop torts) that tap “common sense” folklore </a:t>
            </a:r>
          </a:p>
          <a:p>
            <a:pPr indent="457200"/>
            <a:r>
              <a:rPr lang="en-US" sz="2400" dirty="0">
                <a:latin typeface="Times New Roman"/>
                <a:ea typeface="Times New Roman"/>
              </a:rPr>
              <a:t>A. Print ads, testimony, lobbying –</a:t>
            </a:r>
          </a:p>
          <a:p>
            <a:pPr indent="457200"/>
            <a:r>
              <a:rPr lang="en-US" sz="2400" dirty="0">
                <a:latin typeface="Times New Roman"/>
                <a:ea typeface="Times New Roman"/>
              </a:rPr>
              <a:t>	</a:t>
            </a:r>
            <a:r>
              <a:rPr lang="en-US" sz="2400" i="1" dirty="0">
                <a:latin typeface="Times New Roman"/>
                <a:ea typeface="Times New Roman"/>
              </a:rPr>
              <a:t>Instrumental</a:t>
            </a:r>
            <a:r>
              <a:rPr lang="en-US" sz="2400" dirty="0">
                <a:latin typeface="Times New Roman"/>
                <a:ea typeface="Times New Roman"/>
              </a:rPr>
              <a:t> reform advocacy</a:t>
            </a:r>
          </a:p>
          <a:p>
            <a:pPr indent="457200"/>
            <a:endParaRPr lang="en-US" sz="2400" dirty="0">
              <a:latin typeface="Times New Roman"/>
              <a:ea typeface="Times New Roman"/>
            </a:endParaRPr>
          </a:p>
          <a:p>
            <a:pPr indent="457200"/>
            <a:endParaRPr lang="en-US" sz="2400" dirty="0">
              <a:latin typeface="Times New Roman"/>
              <a:ea typeface="Times New Roman"/>
            </a:endParaRPr>
          </a:p>
          <a:p>
            <a:pPr indent="457200"/>
            <a:endParaRPr lang="en-US" sz="2400" dirty="0">
              <a:latin typeface="Times New Roman"/>
              <a:ea typeface="Times New Roman"/>
            </a:endParaRPr>
          </a:p>
          <a:p>
            <a:pPr indent="457200"/>
            <a:endParaRPr lang="en-US" sz="2400" dirty="0">
              <a:latin typeface="Times New Roman"/>
              <a:ea typeface="Times New Roman"/>
            </a:endParaRPr>
          </a:p>
          <a:p>
            <a:pPr indent="457200"/>
            <a:r>
              <a:rPr lang="en-US" sz="2400" dirty="0">
                <a:latin typeface="Times New Roman"/>
                <a:ea typeface="Times New Roman"/>
              </a:rPr>
              <a:t>B. Focus on stigma of personal irresponsibility, greed</a:t>
            </a:r>
            <a:endParaRPr lang="en-US" sz="2400" dirty="0">
              <a:effectLst/>
              <a:latin typeface="Times New Roman"/>
              <a:ea typeface="Times New Roman"/>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69982"/>
            <a:ext cx="2632996" cy="102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2954686"/>
            <a:ext cx="21431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77" y="2534482"/>
            <a:ext cx="1422845" cy="176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551" y="2595117"/>
            <a:ext cx="2262187"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315" y="4739787"/>
            <a:ext cx="31877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953490"/>
            <a:ext cx="239553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7864" y="5486399"/>
            <a:ext cx="2859087"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68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NATIONAL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838200" y="1371600"/>
            <a:ext cx="7543800" cy="5632311"/>
          </a:xfrm>
          <a:prstGeom prst="rect">
            <a:avLst/>
          </a:prstGeom>
        </p:spPr>
        <p:txBody>
          <a:bodyPr wrap="square">
            <a:spAutoFit/>
          </a:bodyPr>
          <a:lstStyle/>
          <a:p>
            <a:pPr indent="457200"/>
            <a:r>
              <a:rPr lang="en-US" sz="2400" dirty="0">
                <a:latin typeface="Times New Roman"/>
                <a:ea typeface="Times New Roman"/>
              </a:rPr>
              <a:t>C. Mirrored in popular culture </a:t>
            </a:r>
          </a:p>
          <a:p>
            <a:pPr marL="800100" lvl="1" indent="-342900">
              <a:buFont typeface="Arial" panose="020B0604020202020204" pitchFamily="34" charset="0"/>
              <a:buChar char="•"/>
            </a:pPr>
            <a:r>
              <a:rPr lang="en-US" sz="2400" dirty="0">
                <a:latin typeface="Times New Roman"/>
                <a:ea typeface="Times New Roman"/>
              </a:rPr>
              <a:t>Lawyer jokes &amp; cartoons</a:t>
            </a: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r>
              <a:rPr lang="en-US" sz="2400" dirty="0">
                <a:latin typeface="Times New Roman"/>
                <a:ea typeface="Times New Roman"/>
              </a:rPr>
              <a:t>Saturation of TV/movies/books stories of lawyers, 	   	 trials, litigants </a:t>
            </a: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lvl="1"/>
            <a:r>
              <a:rPr lang="en-US" sz="2400" dirty="0">
                <a:latin typeface="Times New Roman"/>
                <a:ea typeface="Times New Roman"/>
              </a:rPr>
              <a:t>	</a:t>
            </a:r>
          </a:p>
          <a:p>
            <a:pPr marL="800100" lvl="1" indent="-342900">
              <a:buFont typeface="Symbol"/>
              <a:buChar char=""/>
            </a:pPr>
            <a:r>
              <a:rPr lang="en-US" sz="2400" dirty="0">
                <a:latin typeface="Times New Roman"/>
                <a:ea typeface="Times New Roman"/>
              </a:rPr>
              <a:t>Infotainment: "Trouble w/ Lawyers" (John Stossel)</a:t>
            </a:r>
          </a:p>
          <a:p>
            <a:pPr lvl="1"/>
            <a:endParaRPr lang="en-US" sz="2400" dirty="0">
              <a:latin typeface="Times New Roman"/>
              <a:ea typeface="Times New Roman"/>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018" y="2177274"/>
            <a:ext cx="2000934" cy="137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92" y="4187755"/>
            <a:ext cx="1422845" cy="189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756" y="1797647"/>
            <a:ext cx="2339826" cy="17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2090" y="1563696"/>
            <a:ext cx="1392174" cy="198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9179" y="4036698"/>
            <a:ext cx="11906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3451" y="4187755"/>
            <a:ext cx="1152144" cy="170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142247"/>
            <a:ext cx="13049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343400"/>
            <a:ext cx="2049348" cy="153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7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4. Mass Media News reporting on tort litigation 1980-2000</a:t>
            </a:r>
          </a:p>
        </p:txBody>
      </p:sp>
      <p:sp>
        <p:nvSpPr>
          <p:cNvPr id="5" name="Rectangle 4"/>
          <p:cNvSpPr/>
          <p:nvPr/>
        </p:nvSpPr>
        <p:spPr>
          <a:xfrm>
            <a:off x="838200" y="1371600"/>
            <a:ext cx="7543800" cy="3416320"/>
          </a:xfrm>
          <a:prstGeom prst="rect">
            <a:avLst/>
          </a:prstGeom>
        </p:spPr>
        <p:txBody>
          <a:bodyPr wrap="square">
            <a:spAutoFit/>
          </a:bodyPr>
          <a:lstStyle/>
          <a:p>
            <a:pPr lvl="1"/>
            <a:r>
              <a:rPr lang="en-US" sz="2400" dirty="0">
                <a:latin typeface="Times New Roman"/>
                <a:ea typeface="Times New Roman"/>
              </a:rPr>
              <a:t>Over-reported:</a:t>
            </a:r>
          </a:p>
          <a:p>
            <a:pPr marL="800100" lvl="1" indent="-342900">
              <a:buFont typeface="Symbol"/>
              <a:buChar char=""/>
            </a:pPr>
            <a:r>
              <a:rPr lang="en-US" sz="2400" dirty="0">
                <a:latin typeface="Times New Roman"/>
                <a:ea typeface="Times New Roman"/>
              </a:rPr>
              <a:t>A.  Increases in # of tort stories over time (3800 arts)</a:t>
            </a: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09800"/>
            <a:ext cx="3871905" cy="435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09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1"/>
          </a:xfrm>
        </p:spPr>
        <p:txBody>
          <a:bodyPr>
            <a:noAutofit/>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838200"/>
            <a:ext cx="7467600" cy="5935785"/>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(Reports exaggerate/distort actual practice)</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8200" y="1371600"/>
            <a:ext cx="7543800" cy="6001643"/>
          </a:xfrm>
          <a:prstGeom prst="rect">
            <a:avLst/>
          </a:prstGeom>
        </p:spPr>
        <p:txBody>
          <a:bodyPr wrap="square">
            <a:spAutoFit/>
          </a:bodyPr>
          <a:lstStyle/>
          <a:p>
            <a:pPr marL="800100" lvl="1" indent="-342900">
              <a:buFont typeface="Symbol"/>
              <a:buChar char=""/>
            </a:pPr>
            <a:r>
              <a:rPr lang="en-US" sz="2400" dirty="0">
                <a:latin typeface="Times New Roman"/>
                <a:ea typeface="Times New Roman"/>
              </a:rPr>
              <a:t>B. Products Liability cases -- 90% of what is 	</a:t>
            </a:r>
          </a:p>
          <a:p>
            <a:pPr lvl="1"/>
            <a:r>
              <a:rPr lang="en-US" sz="2400" dirty="0">
                <a:latin typeface="Times New Roman"/>
                <a:ea typeface="Times New Roman"/>
              </a:rPr>
              <a:t>            reported vs 4-5% of actual tort cases</a:t>
            </a:r>
          </a:p>
          <a:p>
            <a:pPr marL="800100" lvl="1" indent="-342900">
              <a:buFont typeface="Symbol"/>
              <a:buChar char=""/>
            </a:pPr>
            <a:r>
              <a:rPr lang="en-US" sz="2400" dirty="0">
                <a:latin typeface="Times New Roman"/>
                <a:ea typeface="Times New Roman"/>
              </a:rPr>
              <a:t>C. Wins by plaintiffs -- actual wins 35%; news &gt;  		      over 80% (most reporting is about filing)</a:t>
            </a:r>
          </a:p>
          <a:p>
            <a:pPr marL="800100" lvl="1" indent="-342900">
              <a:buFont typeface="Symbol"/>
              <a:buChar char=""/>
            </a:pPr>
            <a:r>
              <a:rPr lang="en-US" sz="2400" dirty="0">
                <a:latin typeface="Times New Roman"/>
                <a:ea typeface="Times New Roman"/>
              </a:rPr>
              <a:t>D. Large monetary awards -- 80% of articles about  	        	     awards over median (dollars holler)</a:t>
            </a:r>
          </a:p>
          <a:p>
            <a:pPr marL="800100" lvl="1" indent="-342900">
              <a:buFont typeface="Symbol"/>
              <a:buChar char=""/>
            </a:pPr>
            <a:r>
              <a:rPr lang="en-US" sz="2400" dirty="0">
                <a:latin typeface="Times New Roman"/>
                <a:ea typeface="Times New Roman"/>
              </a:rPr>
              <a:t>E. Critics -- 2:1 cited over defenders of system</a:t>
            </a:r>
          </a:p>
          <a:p>
            <a:pPr marL="800100" lvl="1" indent="-342900">
              <a:buFont typeface="Symbol"/>
              <a:buChar char=""/>
            </a:pPr>
            <a:r>
              <a:rPr lang="en-US" sz="2400" dirty="0">
                <a:latin typeface="Times New Roman"/>
                <a:ea typeface="Times New Roman"/>
              </a:rPr>
              <a:t>F.  Complaints about cost, greed (70%)</a:t>
            </a:r>
          </a:p>
          <a:p>
            <a:pPr lvl="1"/>
            <a:r>
              <a:rPr lang="en-US" sz="2400" dirty="0">
                <a:latin typeface="Times New Roman"/>
                <a:ea typeface="Times New Roman"/>
              </a:rPr>
              <a:t>	</a:t>
            </a: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a:p>
            <a:pPr marL="800100" lvl="1" indent="-342900">
              <a:buFont typeface="Symbol"/>
              <a:buChar char=""/>
            </a:pPr>
            <a:endParaRPr lang="en-US" sz="2400" dirty="0">
              <a:latin typeface="Times New Roman"/>
              <a:ea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957009"/>
            <a:ext cx="2234500" cy="28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385581"/>
            <a:ext cx="1371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269" y="4419902"/>
            <a:ext cx="2810597" cy="2168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04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29491</TotalTime>
  <Words>811</Words>
  <Application>Microsoft Office PowerPoint</Application>
  <PresentationFormat>On-screen Show (4:3)</PresentationFormat>
  <Paragraphs>155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Times New Roman</vt:lpstr>
      <vt:lpstr>Wingdings</vt:lpstr>
      <vt:lpstr>Office Theme</vt:lpstr>
      <vt:lpstr>LEGAL MOBILIZATION/AVOIDANCE… IN THE NATIONAL COMMUNITY</vt:lpstr>
      <vt:lpstr>LEGAL MOBILIZATION/AVOIDANCE… IN THE NATIONAL COMMUNITY</vt:lpstr>
      <vt:lpstr>LEGAL MOBILIZATION/AVOIDANCE… IN THE NATIONAL COMMUNITY</vt:lpstr>
      <vt:lpstr>LEGAL MOBILIZATION/AVOIDANCE… IN THE NATIONAL COMMUNITY</vt:lpstr>
      <vt:lpstr>LEGAL MOBILIZATION/AVOIDANCE… IN THE NATIONAL COMMUNITY</vt:lpstr>
      <vt:lpstr>LEGAL MOBILIZATION/AVOIDANCE… IN THE NATIONAL COMMUNITY</vt:lpstr>
      <vt:lpstr>LEGAL MOBILIZATION/AVOIDANCE… IN THE NATIONAL COMMUNITY</vt:lpstr>
      <vt:lpstr> LEGAL MOBILIZATION/AVOIDANCE… </vt:lpstr>
      <vt:lpstr> LEGAL MOBILIZATION/AVOIDANCE… </vt:lpstr>
      <vt:lpstr> LEGAL MOBILIZATION/AVOIDANCE… </vt:lpstr>
      <vt:lpstr> LEGAL MOBILIZATION/AVOIDANCE… </vt:lpstr>
      <vt:lpstr> LEGAL MOBILIZATION/AVOIDANCE… </vt:lpstr>
      <vt:lpstr> LEGAL MOBILIZATION/AVOIDANCE…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Scheingold, Politics of Rights (#2)</dc:title>
  <dc:creator>Michael McCann</dc:creator>
  <cp:lastModifiedBy>Michael McCann</cp:lastModifiedBy>
  <cp:revision>245</cp:revision>
  <cp:lastPrinted>2014-04-28T14:43:37Z</cp:lastPrinted>
  <dcterms:created xsi:type="dcterms:W3CDTF">2014-04-16T01:04:14Z</dcterms:created>
  <dcterms:modified xsi:type="dcterms:W3CDTF">2022-04-26T19:14:43Z</dcterms:modified>
</cp:coreProperties>
</file>