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66" r:id="rId2"/>
    <p:sldId id="270" r:id="rId3"/>
    <p:sldId id="257" r:id="rId4"/>
    <p:sldId id="258" r:id="rId5"/>
    <p:sldId id="260" r:id="rId6"/>
    <p:sldId id="262" r:id="rId7"/>
    <p:sldId id="259" r:id="rId8"/>
    <p:sldId id="261" r:id="rId9"/>
    <p:sldId id="273" r:id="rId10"/>
    <p:sldId id="263" r:id="rId11"/>
    <p:sldId id="279" r:id="rId12"/>
    <p:sldId id="280" r:id="rId13"/>
    <p:sldId id="274" r:id="rId14"/>
    <p:sldId id="276" r:id="rId15"/>
    <p:sldId id="277" r:id="rId16"/>
    <p:sldId id="271" r:id="rId17"/>
    <p:sldId id="272" r:id="rId18"/>
    <p:sldId id="269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3" autoAdjust="0"/>
    <p:restoredTop sz="96404" autoAdjust="0"/>
  </p:normalViewPr>
  <p:slideViewPr>
    <p:cSldViewPr>
      <p:cViewPr varScale="1">
        <p:scale>
          <a:sx n="114" d="100"/>
          <a:sy n="114" d="100"/>
        </p:scale>
        <p:origin x="1536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4132EA-6C2A-467E-9674-F304B4CA1FEB}" type="datetimeFigureOut">
              <a:rPr lang="en-US" smtClean="0"/>
              <a:t>5/3/22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1B1702-D382-4DE2-998C-8DD49B856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196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D977-4C1A-41B2-BE19-A15D848698E6}" type="datetimeFigureOut">
              <a:rPr lang="en-US" smtClean="0"/>
              <a:t>5/3/22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12187-0CC4-4166-A146-7CF65A4D8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607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D977-4C1A-41B2-BE19-A15D848698E6}" type="datetimeFigureOut">
              <a:rPr lang="en-US" smtClean="0"/>
              <a:t>5/3/22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12187-0CC4-4166-A146-7CF65A4D8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450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D977-4C1A-41B2-BE19-A15D848698E6}" type="datetimeFigureOut">
              <a:rPr lang="en-US" smtClean="0"/>
              <a:t>5/3/22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12187-0CC4-4166-A146-7CF65A4D8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020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D977-4C1A-41B2-BE19-A15D848698E6}" type="datetimeFigureOut">
              <a:rPr lang="en-US" smtClean="0"/>
              <a:t>5/3/22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12187-0CC4-4166-A146-7CF65A4D8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828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D977-4C1A-41B2-BE19-A15D848698E6}" type="datetimeFigureOut">
              <a:rPr lang="en-US" smtClean="0"/>
              <a:t>5/3/22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12187-0CC4-4166-A146-7CF65A4D8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432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D977-4C1A-41B2-BE19-A15D848698E6}" type="datetimeFigureOut">
              <a:rPr lang="en-US" smtClean="0"/>
              <a:t>5/3/22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12187-0CC4-4166-A146-7CF65A4D8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500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D977-4C1A-41B2-BE19-A15D848698E6}" type="datetimeFigureOut">
              <a:rPr lang="en-US" smtClean="0"/>
              <a:t>5/3/22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12187-0CC4-4166-A146-7CF65A4D8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668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D977-4C1A-41B2-BE19-A15D848698E6}" type="datetimeFigureOut">
              <a:rPr lang="en-US" smtClean="0"/>
              <a:t>5/3/22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12187-0CC4-4166-A146-7CF65A4D8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986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D977-4C1A-41B2-BE19-A15D848698E6}" type="datetimeFigureOut">
              <a:rPr lang="en-US" smtClean="0"/>
              <a:t>5/3/22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12187-0CC4-4166-A146-7CF65A4D8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649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D977-4C1A-41B2-BE19-A15D848698E6}" type="datetimeFigureOut">
              <a:rPr lang="en-US" smtClean="0"/>
              <a:t>5/3/22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12187-0CC4-4166-A146-7CF65A4D8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787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D977-4C1A-41B2-BE19-A15D848698E6}" type="datetimeFigureOut">
              <a:rPr lang="en-US" smtClean="0"/>
              <a:t>5/3/22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12187-0CC4-4166-A146-7CF65A4D8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002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EBD977-4C1A-41B2-BE19-A15D848698E6}" type="datetimeFigureOut">
              <a:rPr lang="en-US" smtClean="0"/>
              <a:t>5/3/22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12187-0CC4-4166-A146-7CF65A4D8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830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hyperlink" Target="https://www.google.com/search?q=ferguson+protests+2014&amp;biw=1920&amp;bih=928&amp;tbm=isch&amp;tbo=u&amp;source=univ&amp;sa=X&amp;ved=0ahUKEwirrOau37TOAhWEKWMKHeBkCx0QsAQIVA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s://www.google.com/search?q=ferguson+protests+2014&amp;biw=1920&amp;bih=928&amp;tbm=isch&amp;tbo=u&amp;source=univ&amp;sa=X&amp;ved=0ahUKEwirrOau37TOAhWEKWMKHeBkCx0QsAQIVA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www.rodneykingvideo.com.ar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DaDP8YLCKj4&amp;feature=related" TargetMode="External"/><Relationship Id="rId2" Type="http://schemas.openxmlformats.org/officeDocument/2006/relationships/hyperlink" Target="https://www.youtube.com/watch?v=kqH5KrKaw7Q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UBtcn60d9dE" TargetMode="External"/><Relationship Id="rId5" Type="http://schemas.openxmlformats.org/officeDocument/2006/relationships/hyperlink" Target="https://www.youtube.com/watch?v=6tpAZObNZfI" TargetMode="External"/><Relationship Id="rId4" Type="http://schemas.openxmlformats.org/officeDocument/2006/relationships/hyperlink" Target="https://www.youtube.com/watch?v=P4r1o5WE-Go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hyperlink" Target="https://www.pbs.org/video/seattle-sticks-to-obama-era-police-reforms-amid-review-1499541845/" TargetMode="External"/><Relationship Id="rId7" Type="http://schemas.openxmlformats.org/officeDocument/2006/relationships/image" Target="../media/image30.png"/><Relationship Id="rId2" Type="http://schemas.openxmlformats.org/officeDocument/2006/relationships/hyperlink" Target="https://www.youtube.com/watch?v=aQMqWAiWPMs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y9t1N2wRvjc" TargetMode="External"/><Relationship Id="rId3" Type="http://schemas.openxmlformats.org/officeDocument/2006/relationships/hyperlink" Target="https://www.dailymail.co.uk/news/article-2728166/Video-shows-cop-shot-Michael-Brown-pacing-lifeless-body-immediately-firing-six-shots-teen.html" TargetMode="External"/><Relationship Id="rId7" Type="http://schemas.openxmlformats.org/officeDocument/2006/relationships/hyperlink" Target="https://www.youtube.com/watch?v=c6UzGIxQ_Qg" TargetMode="External"/><Relationship Id="rId12" Type="http://schemas.openxmlformats.org/officeDocument/2006/relationships/image" Target="../media/image35.jpeg"/><Relationship Id="rId2" Type="http://schemas.openxmlformats.org/officeDocument/2006/relationships/hyperlink" Target="https://www.nytimes.com/interactive/2017/08/19/us/police-videos-race.html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7rfVjh5RtVY" TargetMode="External"/><Relationship Id="rId11" Type="http://schemas.openxmlformats.org/officeDocument/2006/relationships/image" Target="../media/image34.jpeg"/><Relationship Id="rId5" Type="http://schemas.openxmlformats.org/officeDocument/2006/relationships/hyperlink" Target="https://www.youtube.com/watch?v=X8rAX3up5Z8" TargetMode="External"/><Relationship Id="rId10" Type="http://schemas.openxmlformats.org/officeDocument/2006/relationships/image" Target="../media/image33.jpg"/><Relationship Id="rId4" Type="http://schemas.openxmlformats.org/officeDocument/2006/relationships/hyperlink" Target="https://www.youtube.com/watch?v=advkpZIuq2U" TargetMode="External"/><Relationship Id="rId9" Type="http://schemas.openxmlformats.org/officeDocument/2006/relationships/hyperlink" Target="https://www.cbsnews.com/news/patrick-lyoya-shooting-grand-rapids-michigan-police-video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914399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Law’s Violence: The Police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143768"/>
            <a:ext cx="7086600" cy="5638031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Cover: “Legal interpretation takes place 		on a field of pain and death…..” </a:t>
            </a:r>
          </a:p>
          <a:p>
            <a:pPr algn="l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l"/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l"/>
            <a:endParaRPr lang="en-US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dirty="0"/>
              <a:t>	</a:t>
            </a:r>
          </a:p>
          <a:p>
            <a:endParaRPr lang="en-US" dirty="0"/>
          </a:p>
          <a:p>
            <a:pPr algn="l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685858"/>
            <a:ext cx="2621507" cy="17436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8687" y="2685858"/>
            <a:ext cx="2867025" cy="15906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4700667"/>
            <a:ext cx="3200400" cy="16842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296386" y="-3428991"/>
            <a:ext cx="2060734" cy="11591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7737" y="4809171"/>
            <a:ext cx="2847975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1167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914399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Police Violence to …. George Floyd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04800"/>
            <a:ext cx="8733104" cy="11718764"/>
          </a:xfrm>
          <a:ln>
            <a:noFill/>
          </a:ln>
        </p:spPr>
        <p:txBody>
          <a:bodyPr>
            <a:noAutofit/>
          </a:bodyPr>
          <a:lstStyle/>
          <a:p>
            <a:pPr lvl="0" algn="l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</a:t>
            </a:r>
          </a:p>
        </p:txBody>
      </p:sp>
      <p:pic>
        <p:nvPicPr>
          <p:cNvPr id="1026" name="Picture 2" descr="George Floyd killing: Ex-policeman Derek Chauvin appears in court charged  with murder | News | DW | 08.06.2020">
            <a:extLst>
              <a:ext uri="{FF2B5EF4-FFF2-40B4-BE49-F238E27FC236}">
                <a16:creationId xmlns:a16="http://schemas.microsoft.com/office/drawing/2014/main" id="{68755CD1-4B66-4234-82A3-04A9AC8F4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972074"/>
            <a:ext cx="3526064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George Floyd Was Killed in Police Custody - The New York Times">
            <a:extLst>
              <a:ext uri="{FF2B5EF4-FFF2-40B4-BE49-F238E27FC236}">
                <a16:creationId xmlns:a16="http://schemas.microsoft.com/office/drawing/2014/main" id="{76ED3744-C925-41AC-A819-2D6352126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199" y="1143000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eorge Floyd death: 3 cops charged, Derek Chauvin murder charge upgraded">
            <a:extLst>
              <a:ext uri="{FF2B5EF4-FFF2-40B4-BE49-F238E27FC236}">
                <a16:creationId xmlns:a16="http://schemas.microsoft.com/office/drawing/2014/main" id="{5F52DF79-90B1-4432-B4AA-6C909949E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146788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US protests latest: George Floyd's death will change the world, his brother  tells Congress | South China Morning Post">
            <a:extLst>
              <a:ext uri="{FF2B5EF4-FFF2-40B4-BE49-F238E27FC236}">
                <a16:creationId xmlns:a16="http://schemas.microsoft.com/office/drawing/2014/main" id="{7D26788D-6E70-438F-9B12-F389E7717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675" y="3103664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George Floyd reaction: Europe heeds call for fresh protests | News | DW |  07.06.2020">
            <a:extLst>
              <a:ext uri="{FF2B5EF4-FFF2-40B4-BE49-F238E27FC236}">
                <a16:creationId xmlns:a16="http://schemas.microsoft.com/office/drawing/2014/main" id="{CCC27012-3BCF-4A1B-8312-0D9EF7CEB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25" y="3221219"/>
            <a:ext cx="284797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George Floyd trial: Derek Chauvin found guilty of murder | News | DW |  20.04.2021">
            <a:extLst>
              <a:ext uri="{FF2B5EF4-FFF2-40B4-BE49-F238E27FC236}">
                <a16:creationId xmlns:a16="http://schemas.microsoft.com/office/drawing/2014/main" id="{EAE77930-0AD9-4706-93A0-D63D60586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064044"/>
            <a:ext cx="284797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Derek Chauvin trial: Judge dismisses two seated jurors who heard about George  Floyd family settlement - The Washington Post">
            <a:extLst>
              <a:ext uri="{FF2B5EF4-FFF2-40B4-BE49-F238E27FC236}">
                <a16:creationId xmlns:a16="http://schemas.microsoft.com/office/drawing/2014/main" id="{14748BEC-BE12-4B82-85BA-96EEFA041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90" y="5047965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Trial Of Derek Chauvin In The Death Of George Floyd Goes To The Jury : Live  Updates: Trial Over George Floyd's Killing : NPR">
            <a:extLst>
              <a:ext uri="{FF2B5EF4-FFF2-40B4-BE49-F238E27FC236}">
                <a16:creationId xmlns:a16="http://schemas.microsoft.com/office/drawing/2014/main" id="{72694B2C-69A3-4A3F-B7F8-5D2F0C052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1" y="4990836"/>
            <a:ext cx="2476500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559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914399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Law’s Violence: 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Police Killings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7666" y="1143000"/>
            <a:ext cx="7979134" cy="5334000"/>
          </a:xfrm>
          <a:ln>
            <a:noFill/>
          </a:ln>
        </p:spPr>
        <p:txBody>
          <a:bodyPr>
            <a:noAutofit/>
          </a:bodyPr>
          <a:lstStyle/>
          <a:p>
            <a:pPr lvl="0" algn="l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1136 people shot and killed in 2021; average of 3 per day</a:t>
            </a:r>
          </a:p>
          <a:p>
            <a:pPr lvl="0" algn="l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Only 15 days without police killing in 2021</a:t>
            </a:r>
          </a:p>
          <a:p>
            <a:pPr lvl="0" algn="l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Annual rate in US is consistent</a:t>
            </a:r>
          </a:p>
          <a:p>
            <a:pPr lvl="0" algn="l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2.5 times more Black persons and nearly 2 times more Hispanic 	persons killed than white persons relative to overall 	population (2015-22)</a:t>
            </a:r>
          </a:p>
          <a:p>
            <a:pPr lvl="0" algn="l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Black people killed are 1.3 times more likely to be unarmed 	than white persons</a:t>
            </a:r>
          </a:p>
          <a:p>
            <a:pPr lvl="0" algn="l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Most young (20-40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yrs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old) males</a:t>
            </a:r>
          </a:p>
          <a:p>
            <a:pPr lvl="0" algn="l"/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than 6 in days after Chauvin verdict –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Ma’Khia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Bryant (Brooklyn Center), Andrew Brown Jr. (N.C.)</a:t>
            </a:r>
          </a:p>
        </p:txBody>
      </p:sp>
    </p:spTree>
    <p:extLst>
      <p:ext uri="{BB962C8B-B14F-4D97-AF65-F5344CB8AC3E}">
        <p14:creationId xmlns:p14="http://schemas.microsoft.com/office/powerpoint/2010/main" val="29419215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700819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Law’s Violence: 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Police Killings Racialized Subjects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DAE28B-0C0E-4DC3-B871-D1344D88AC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323" y="1356580"/>
            <a:ext cx="5729486" cy="490684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7666" y="1142999"/>
            <a:ext cx="7521934" cy="5486399"/>
          </a:xfrm>
          <a:ln>
            <a:noFill/>
          </a:ln>
        </p:spPr>
        <p:txBody>
          <a:bodyPr>
            <a:noAutofit/>
          </a:bodyPr>
          <a:lstStyle/>
          <a:p>
            <a:pPr lvl="0" algn="l"/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0634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914399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Law’s Violence: Police on Racialized Bodies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7666" y="1143000"/>
            <a:ext cx="7162800" cy="5334000"/>
          </a:xfrm>
          <a:ln>
            <a:noFill/>
          </a:ln>
        </p:spPr>
        <p:txBody>
          <a:bodyPr>
            <a:noAutofit/>
          </a:bodyPr>
          <a:lstStyle/>
          <a:p>
            <a:pPr lvl="0" algn="l"/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slide2" descr="Killings by Encounter Type">
            <a:extLst>
              <a:ext uri="{FF2B5EF4-FFF2-40B4-BE49-F238E27FC236}">
                <a16:creationId xmlns:a16="http://schemas.microsoft.com/office/drawing/2014/main" id="{754FA4E3-A75D-4BAE-B456-EC4A7151BC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524000"/>
            <a:ext cx="4371975" cy="50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8762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914399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Law’s Violence: Police Killings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990600"/>
            <a:ext cx="8251462" cy="5638798"/>
          </a:xfrm>
          <a:ln>
            <a:noFill/>
          </a:ln>
        </p:spPr>
        <p:txBody>
          <a:bodyPr>
            <a:noAutofit/>
          </a:bodyPr>
          <a:lstStyle/>
          <a:p>
            <a:pPr lvl="0" algn="l"/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Police Killing Rates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Violent Crime Rates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</a:p>
        </p:txBody>
      </p:sp>
      <p:pic>
        <p:nvPicPr>
          <p:cNvPr id="1026" name="Picture 2" descr="https://c0.piktochart.com/v2/uploads/4ff5230e-f2eb-4016-9187-64a2e6ef86d3/6eeebab7684f656d9d7f3fc005c5f43bbd98d575_original.png?1569845676=">
            <a:extLst>
              <a:ext uri="{FF2B5EF4-FFF2-40B4-BE49-F238E27FC236}">
                <a16:creationId xmlns:a16="http://schemas.microsoft.com/office/drawing/2014/main" id="{AC11452B-A214-405A-AC78-DA58E3F53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010" y="2057400"/>
            <a:ext cx="7083300" cy="4262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93194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914399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Law’s Violence: Police Killings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799" y="5334000"/>
            <a:ext cx="6934201" cy="1143000"/>
          </a:xfrm>
          <a:ln>
            <a:noFill/>
          </a:ln>
        </p:spPr>
        <p:txBody>
          <a:bodyPr>
            <a:noAutofit/>
          </a:bodyPr>
          <a:lstStyle/>
          <a:p>
            <a:pPr lvl="0" algn="l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98.3% of killings by police 2013-2020 have not resulted in a criminal charge to the officer</a:t>
            </a:r>
          </a:p>
        </p:txBody>
      </p:sp>
      <p:pic>
        <p:nvPicPr>
          <p:cNvPr id="2050" name="Picture 2" descr="https://c0.piktochart.com/v2/uploads/4ff5230e-f2eb-4016-9187-64a2e6ef86d3/0741014708e550ddeff7804d40cb3e5d81f54a32_original.png">
            <a:extLst>
              <a:ext uri="{FF2B5EF4-FFF2-40B4-BE49-F238E27FC236}">
                <a16:creationId xmlns:a16="http://schemas.microsoft.com/office/drawing/2014/main" id="{F75AF230-A887-4B00-9FF2-5E0828772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295400"/>
            <a:ext cx="4458674" cy="363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96945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914399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Law’s Violence: Police on Black Bodies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7666" y="1143000"/>
            <a:ext cx="7162800" cy="5334000"/>
          </a:xfrm>
          <a:ln>
            <a:noFill/>
          </a:ln>
        </p:spPr>
        <p:txBody>
          <a:bodyPr>
            <a:noAutofit/>
          </a:bodyPr>
          <a:lstStyle/>
          <a:p>
            <a:pPr lvl="0" algn="l"/>
            <a:r>
              <a:rPr lang="en-US" sz="24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Signs and Symbols of Distrust</a:t>
            </a:r>
          </a:p>
          <a:p>
            <a:pPr lvl="0" algn="l"/>
            <a:endParaRPr lang="en-US" sz="2400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2"/>
            </a:endParaRPr>
          </a:p>
          <a:p>
            <a:pPr lvl="0" algn="l"/>
            <a:endParaRPr lang="en-US" sz="2400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666" y="1685925"/>
            <a:ext cx="2619375" cy="17430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2506" y="1947862"/>
            <a:ext cx="2609850" cy="1752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3485024"/>
            <a:ext cx="2857500" cy="1600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8194" y="1143000"/>
            <a:ext cx="2619375" cy="17430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5914" y="5141248"/>
            <a:ext cx="2619375" cy="17430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64667" y="4060507"/>
            <a:ext cx="2619375" cy="17430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55729" y="3162903"/>
            <a:ext cx="2600325" cy="17621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25822" y="5101847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733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914399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Law’s Violence: Policing Protest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50553" y="1162574"/>
            <a:ext cx="7162800" cy="5334000"/>
          </a:xfrm>
          <a:ln>
            <a:noFill/>
          </a:ln>
        </p:spPr>
        <p:txBody>
          <a:bodyPr>
            <a:noAutofit/>
          </a:bodyPr>
          <a:lstStyle/>
          <a:p>
            <a:pPr lvl="0" algn="l"/>
            <a:r>
              <a:rPr lang="en-US" sz="24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Signs and Symbols of Distrust</a:t>
            </a:r>
          </a:p>
          <a:p>
            <a:pPr lvl="0" algn="l"/>
            <a:endParaRPr lang="en-US" sz="2400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2"/>
            </a:endParaRPr>
          </a:p>
          <a:p>
            <a:pPr lvl="0" algn="l"/>
            <a:endParaRPr lang="en-US" sz="2400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Police brutality and Covid-19 are both public health crises - Vox">
            <a:extLst>
              <a:ext uri="{FF2B5EF4-FFF2-40B4-BE49-F238E27FC236}">
                <a16:creationId xmlns:a16="http://schemas.microsoft.com/office/drawing/2014/main" id="{59A50254-C1E0-4DB7-8B3F-E482CD0D9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828800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eorge Floyd protests: Police, protesters clash on day of march, rally">
            <a:extLst>
              <a:ext uri="{FF2B5EF4-FFF2-40B4-BE49-F238E27FC236}">
                <a16:creationId xmlns:a16="http://schemas.microsoft.com/office/drawing/2014/main" id="{D8A3BA4B-3EB0-4D6B-8605-D36D519C5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009" y="1752600"/>
            <a:ext cx="284797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olice brutality and Covid-19 are both public health crises - Vox">
            <a:extLst>
              <a:ext uri="{FF2B5EF4-FFF2-40B4-BE49-F238E27FC236}">
                <a16:creationId xmlns:a16="http://schemas.microsoft.com/office/drawing/2014/main" id="{D680BD3C-EE08-4EC6-B088-5701C555D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137" y="4800600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olice push back using rubber bullets and tear gas on Floyd protesters - CNN">
            <a:extLst>
              <a:ext uri="{FF2B5EF4-FFF2-40B4-BE49-F238E27FC236}">
                <a16:creationId xmlns:a16="http://schemas.microsoft.com/office/drawing/2014/main" id="{56B9BC8C-9B0C-47AD-BF01-2BD734650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657600"/>
            <a:ext cx="284797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31729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914399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Law’s Violence: Police in the Street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1143000"/>
            <a:ext cx="7162800" cy="5334000"/>
          </a:xfrm>
          <a:ln>
            <a:noFill/>
          </a:ln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 PRINCIPLES OF LEGAL POLICING</a:t>
            </a:r>
          </a:p>
          <a:p>
            <a:pPr algn="l">
              <a:spcBef>
                <a:spcPts val="0"/>
              </a:spcBef>
            </a:pP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Law requires the exercise of violence,</a:t>
            </a:r>
          </a:p>
          <a:p>
            <a:pPr algn="l">
              <a:spcBef>
                <a:spcPts val="0"/>
              </a:spcBef>
            </a:pP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 excessive violence makes law illegal and ineffective. </a:t>
            </a:r>
          </a:p>
          <a:p>
            <a:pPr algn="l">
              <a:spcBef>
                <a:spcPts val="0"/>
              </a:spcBef>
            </a:pPr>
            <a:endParaRPr lang="en-US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Violence can be justified (legitimated) by persuasive legal accounting of danger to self &amp; others, but violence also undermines the capacity for words to have meaning. (Cover)</a:t>
            </a:r>
          </a:p>
          <a:p>
            <a:pPr algn="l">
              <a:spcBef>
                <a:spcPts val="0"/>
              </a:spcBef>
            </a:pPr>
            <a:endParaRPr lang="en-US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Policing requires trust of the community, produced by the subordination of force to words –  justice </a:t>
            </a:r>
            <a:r>
              <a:rPr lang="en-US" sz="2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rules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violence.</a:t>
            </a:r>
          </a:p>
          <a:p>
            <a:pPr algn="l">
              <a:spcBef>
                <a:spcPts val="0"/>
              </a:spcBef>
            </a:pPr>
            <a:endParaRPr lang="en-US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HENCE…Good law enforcement requires judgment, justification, economy of violence -- as does the reasoning of a good judge. A demanding ideal to build </a:t>
            </a:r>
            <a:r>
              <a:rPr lang="en-US" sz="2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 of trust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>
              <a:spcBef>
                <a:spcPts val="0"/>
              </a:spcBef>
            </a:pPr>
            <a:endParaRPr lang="en-US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Cops must be “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streetcorner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politicians” (Muir)  </a:t>
            </a:r>
            <a:r>
              <a:rPr lang="en-US" sz="2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Paradoxes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2685935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914399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Law’s Violence: The Police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143768"/>
            <a:ext cx="8077200" cy="5638031"/>
          </a:xfrm>
        </p:spPr>
        <p:txBody>
          <a:bodyPr>
            <a:normAutofit fontScale="40000" lnSpcReduction="20000"/>
          </a:bodyPr>
          <a:lstStyle/>
          <a:p>
            <a:pPr algn="l"/>
            <a:r>
              <a:rPr lang="en-US" sz="7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1.The Thin Blue Li</a:t>
            </a:r>
            <a:r>
              <a:rPr lang="en-US" sz="7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7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en-US" sz="5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</a:p>
          <a:p>
            <a:pPr algn="l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challenge for police……</a:t>
            </a:r>
          </a:p>
          <a:p>
            <a:pPr algn="l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Police must exercise some coercion/violence to enforce law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Police violence must be constrained.  Least force necessary 	to serve legitimate ends (economy of violence)?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Justifiable claim of defense of self/others?  Context matters.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Due process exists to demand legitimate reasons?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law’s violence “better” than illegal violence in society?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law’s words fail to limit violence </a:t>
            </a: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loss of trust, more 	violence, more failed words.</a:t>
            </a:r>
            <a:r>
              <a:rPr lang="en-US" sz="5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..</a:t>
            </a: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less police </a:t>
            </a:r>
            <a:r>
              <a:rPr lang="en-US" sz="6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power</a:t>
            </a:r>
            <a:endParaRPr lang="en-US" sz="60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l"/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l"/>
            <a:endParaRPr lang="en-US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dirty="0"/>
              <a:t>	</a:t>
            </a:r>
          </a:p>
          <a:p>
            <a:endParaRPr lang="en-US" dirty="0"/>
          </a:p>
          <a:p>
            <a:pPr algn="l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893" y="1066800"/>
            <a:ext cx="3352800" cy="1871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142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914399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Law’s Violence: Police in the Street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219200"/>
            <a:ext cx="7162800" cy="5334000"/>
          </a:xfrm>
        </p:spPr>
        <p:txBody>
          <a:bodyPr>
            <a:normAutofit/>
          </a:bodyPr>
          <a:lstStyle/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Police Brutality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Rodney King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A. Police above the law? (Excessive? Brutal?)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B. Context-specific factors…matter?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C) Paradox of Extortionate Transactions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(Muir)	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3276600"/>
            <a:ext cx="1905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210" y="4093029"/>
            <a:ext cx="26098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771" y="4254954"/>
            <a:ext cx="1524000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7946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914399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Law’s Violence: Police in the Street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066800"/>
            <a:ext cx="7162800" cy="5486400"/>
          </a:xfrm>
        </p:spPr>
        <p:txBody>
          <a:bodyPr>
            <a:normAutofit/>
          </a:bodyPr>
          <a:lstStyle/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D. Standards -- Defense of self/others?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Police effectiveness?  Morality? Trust?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E. Three trials (State criminal trial; federal  	            civil rights; civil personal injury lawsuit.)	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15" y="2073886"/>
            <a:ext cx="1905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163" y="3009900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784069"/>
            <a:ext cx="259080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353" y="4764698"/>
            <a:ext cx="2209800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85" y="5016133"/>
            <a:ext cx="25908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931386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498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914399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Law’s Violence: Police in the Street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600200"/>
            <a:ext cx="7696200" cy="5105400"/>
          </a:xfrm>
          <a:ln>
            <a:noFill/>
          </a:ln>
        </p:spPr>
        <p:txBody>
          <a:bodyPr>
            <a:normAutofit/>
          </a:bodyPr>
          <a:lstStyle/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F. Cycles of mistrust difficult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to break 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Police abuse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lose trust,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legitimacy (power)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175" y="4114800"/>
            <a:ext cx="24098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70" y="3962400"/>
            <a:ext cx="60960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818" y="1371600"/>
            <a:ext cx="4084320" cy="2297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8226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914399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Law’s Violence: Police in the Street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1143000"/>
            <a:ext cx="7162800" cy="5334000"/>
          </a:xfrm>
          <a:ln>
            <a:noFill/>
          </a:ln>
        </p:spPr>
        <p:txBody>
          <a:bodyPr>
            <a:normAutofit/>
          </a:bodyPr>
          <a:lstStyle/>
          <a:p>
            <a:pPr algn="l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Forms of routine police violence caught on camera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A.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Alabama car chase and beating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Police yelling serious threats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>
              <a:spcBef>
                <a:spcPts val="0"/>
              </a:spcBef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Seattle jay walker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  <a:p>
            <a:pPr lvl="0"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D. 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Albuquerque border incident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E. 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Routine Police Brutality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Excessive police force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media attention, lose 	power/trust in community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lvl="1" algn="l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10795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6261" y="255271"/>
            <a:ext cx="7772400" cy="914399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Law’s Violence: Settler Colonial Racial Legacy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1295400"/>
            <a:ext cx="7162800" cy="5334000"/>
          </a:xfrm>
        </p:spPr>
        <p:txBody>
          <a:bodyPr>
            <a:normAutofit/>
          </a:bodyPr>
          <a:lstStyle/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4. History of racial vigilantism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  Race is at center of concerns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	        about police violence today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571" y="4949825"/>
            <a:ext cx="230505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832" y="990600"/>
            <a:ext cx="2646331" cy="224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3" y="2819400"/>
            <a:ext cx="2852737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90" y="2819399"/>
            <a:ext cx="2852737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863" y="3327400"/>
            <a:ext cx="2878137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922" y="4880611"/>
            <a:ext cx="2029968" cy="1165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4509721"/>
            <a:ext cx="1924050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599" y="5084836"/>
            <a:ext cx="2657475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25" y="1128165"/>
            <a:ext cx="2204085" cy="164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490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914399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Law’s Violence: Police in the Street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5154" y="990599"/>
            <a:ext cx="7679245" cy="5638799"/>
          </a:xfrm>
          <a:noFill/>
          <a:ln>
            <a:noFill/>
          </a:ln>
        </p:spPr>
        <p:txBody>
          <a:bodyPr>
            <a:normAutofit fontScale="92500" lnSpcReduction="20000"/>
          </a:bodyPr>
          <a:lstStyle/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 How common (racial divide in opinion)? 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Amadou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Diallo (1999)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                    </a:t>
            </a:r>
            <a:r>
              <a:rPr lang="en-US" sz="10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Springsteen, “41 Shots”</a:t>
            </a:r>
            <a:endParaRPr lang="en-US" sz="10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      Harold McCord (2004) 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         John T. Williams (2010)</a:t>
            </a:r>
          </a:p>
          <a:p>
            <a:pPr algn="l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</a:t>
            </a:r>
          </a:p>
          <a:p>
            <a:pPr lvl="1"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</a:p>
          <a:p>
            <a:pPr lvl="1"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				       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Seattle        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Seattle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 Police 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investigation,                                           			              charges by DOJ, public distrust </a:t>
            </a:r>
          </a:p>
          <a:p>
            <a:pPr algn="l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621" y="984052"/>
            <a:ext cx="13716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909891"/>
            <a:ext cx="1600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278" y="3810000"/>
            <a:ext cx="25146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0438" y="3805809"/>
            <a:ext cx="1388555" cy="180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865" y="3852861"/>
            <a:ext cx="187642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36" y="3757611"/>
            <a:ext cx="1743075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556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914399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Law’s Violence: Police on Black Bodies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762000"/>
            <a:ext cx="7162800" cy="5334000"/>
          </a:xfrm>
          <a:ln>
            <a:noFill/>
          </a:ln>
        </p:spPr>
        <p:txBody>
          <a:bodyPr>
            <a:noAutofit/>
          </a:bodyPr>
          <a:lstStyle/>
          <a:p>
            <a:pPr lvl="0" algn="l"/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2"/>
            </a:endParaRPr>
          </a:p>
          <a:p>
            <a:pPr lvl="0" algn="l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Well Known  Recent Episodes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Michael Brown 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(2014, 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Ferguson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0" algn="l"/>
            <a:r>
              <a:rPr 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Ricardo Diaz-</a:t>
            </a:r>
            <a:r>
              <a:rPr lang="en-US" sz="2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Zeferino</a:t>
            </a:r>
            <a:endParaRPr lang="en-US" sz="2400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Eric Garner                   </a:t>
            </a:r>
          </a:p>
          <a:p>
            <a:pPr lvl="0" algn="l"/>
            <a:r>
              <a:rPr lang="en-US" sz="2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Tamir</a:t>
            </a:r>
            <a:r>
              <a:rPr 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Rice</a:t>
            </a:r>
            <a:endParaRPr lang="en-US" sz="2400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Antonio Zambrano-Montes</a:t>
            </a:r>
          </a:p>
          <a:p>
            <a:pPr lvl="0" algn="l"/>
            <a:r>
              <a:rPr 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Walter Scott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Freddie Gray, 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Sandra Bland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lvl="0" algn="l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Samuel Dubose, Laquan McDonald, </a:t>
            </a:r>
          </a:p>
          <a:p>
            <a:pPr lvl="0" algn="l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Alton Sterling,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Philando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Castile, Paul O’Neal</a:t>
            </a:r>
          </a:p>
          <a:p>
            <a:pPr lvl="0" algn="l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Breonna Taylor</a:t>
            </a:r>
          </a:p>
          <a:p>
            <a:pPr lvl="0" algn="l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Patrick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Lyoya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     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066" y="4191000"/>
            <a:ext cx="2590800" cy="1943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371600"/>
            <a:ext cx="4109657" cy="2289620"/>
          </a:xfrm>
          <a:prstGeom prst="rect">
            <a:avLst/>
          </a:prstGeom>
        </p:spPr>
      </p:pic>
      <p:pic>
        <p:nvPicPr>
          <p:cNvPr id="2050" name="Picture 2" descr="Breonna Taylor killing: FBI opens investigation into shooting death after  police raid - CNN">
            <a:extLst>
              <a:ext uri="{FF2B5EF4-FFF2-40B4-BE49-F238E27FC236}">
                <a16:creationId xmlns:a16="http://schemas.microsoft.com/office/drawing/2014/main" id="{01574FF0-985B-46AA-9005-D9B714915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5257799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2653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33847</TotalTime>
  <Words>812</Words>
  <Application>Microsoft Macintosh PowerPoint</Application>
  <PresentationFormat>On-screen Show (4:3)</PresentationFormat>
  <Paragraphs>133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Times New Roman</vt:lpstr>
      <vt:lpstr>Office Theme</vt:lpstr>
      <vt:lpstr>Law’s Violence: The Police</vt:lpstr>
      <vt:lpstr>Law’s Violence: The Police</vt:lpstr>
      <vt:lpstr>Law’s Violence: Police in the Street</vt:lpstr>
      <vt:lpstr>Law’s Violence: Police in the Street</vt:lpstr>
      <vt:lpstr>Law’s Violence: Police in the Street</vt:lpstr>
      <vt:lpstr>Law’s Violence: Police in the Street</vt:lpstr>
      <vt:lpstr>Law’s Violence: Settler Colonial Racial Legacy</vt:lpstr>
      <vt:lpstr>Law’s Violence: Police in the Street</vt:lpstr>
      <vt:lpstr>Law’s Violence: Police on Black Bodies</vt:lpstr>
      <vt:lpstr>Police Violence to …. George Floyd</vt:lpstr>
      <vt:lpstr>Law’s Violence: Police Killings</vt:lpstr>
      <vt:lpstr>Law’s Violence:  Police Killings Racialized Subjects</vt:lpstr>
      <vt:lpstr>Law’s Violence: Police on Racialized Bodies</vt:lpstr>
      <vt:lpstr>Law’s Violence: Police Killings</vt:lpstr>
      <vt:lpstr>Law’s Violence: Police Killings</vt:lpstr>
      <vt:lpstr>Law’s Violence: Police on Black Bodies</vt:lpstr>
      <vt:lpstr>Law’s Violence: Policing Protest</vt:lpstr>
      <vt:lpstr>Law’s Violence: Police in the Street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Scheingold, Politics of Rights (#2)</dc:title>
  <dc:creator>Michael McCann</dc:creator>
  <cp:lastModifiedBy>Michael McCann</cp:lastModifiedBy>
  <cp:revision>177</cp:revision>
  <dcterms:created xsi:type="dcterms:W3CDTF">2014-04-06T23:40:37Z</dcterms:created>
  <dcterms:modified xsi:type="dcterms:W3CDTF">2022-05-03T21:06:15Z</dcterms:modified>
</cp:coreProperties>
</file>