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6" r:id="rId2"/>
    <p:sldId id="270" r:id="rId3"/>
    <p:sldId id="258" r:id="rId4"/>
    <p:sldId id="282" r:id="rId5"/>
    <p:sldId id="279" r:id="rId6"/>
    <p:sldId id="265" r:id="rId7"/>
    <p:sldId id="267" r:id="rId8"/>
    <p:sldId id="273" r:id="rId9"/>
    <p:sldId id="275" r:id="rId10"/>
    <p:sldId id="276" r:id="rId11"/>
    <p:sldId id="280" r:id="rId12"/>
    <p:sldId id="281" r:id="rId13"/>
    <p:sldId id="28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88" autoAdjust="0"/>
    <p:restoredTop sz="94689"/>
  </p:normalViewPr>
  <p:slideViewPr>
    <p:cSldViewPr>
      <p:cViewPr>
        <p:scale>
          <a:sx n="120" d="100"/>
          <a:sy n="120" d="100"/>
        </p:scale>
        <p:origin x="750" y="-15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975B1-8E45-46A4-A279-204ECED14B7D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E1905-EBE4-479C-A375-3650DFE18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47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Kevin Richardson,</a:t>
            </a:r>
            <a:r>
              <a:rPr lang="en-US" baseline="0" dirty="0"/>
              <a:t> Antron McCray, Raymond Santana, Korey Wise, </a:t>
            </a:r>
            <a:r>
              <a:rPr lang="en-US" baseline="0" dirty="0" err="1"/>
              <a:t>Yusef</a:t>
            </a:r>
            <a:r>
              <a:rPr lang="en-US" baseline="0" dirty="0"/>
              <a:t> Salaam at Innocence Project event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E1905-EBE4-479C-A375-3650DFE187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75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Kevin Richardson,</a:t>
            </a:r>
            <a:r>
              <a:rPr lang="en-US" baseline="0" dirty="0"/>
              <a:t> Antron McCray, Raymond Santana, Korey Wise, </a:t>
            </a:r>
            <a:r>
              <a:rPr lang="en-US" baseline="0" dirty="0" err="1"/>
              <a:t>Yusef</a:t>
            </a:r>
            <a:r>
              <a:rPr lang="en-US" baseline="0" dirty="0"/>
              <a:t> Salaam at Innocence Project event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E1905-EBE4-479C-A375-3650DFE187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5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0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50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0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2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32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0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68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86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4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87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0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BD977-4C1A-41B2-BE19-A15D848698E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3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www.cbsnews.com/video/extra-det-mccready-on-tankleff-case/#x" TargetMode="External"/><Relationship Id="rId7" Type="http://schemas.openxmlformats.org/officeDocument/2006/relationships/image" Target="../media/image22.png"/><Relationship Id="rId2" Type="http://schemas.openxmlformats.org/officeDocument/2006/relationships/hyperlink" Target="http://www.youtube.com/watch?v=WkLHXKHb1Vc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hyperlink" Target="http://www.pbs.org/wgbh/pages/frontline/shows/burden/profiles/" TargetMode="External"/><Relationship Id="rId4" Type="http://schemas.openxmlformats.org/officeDocument/2006/relationships/hyperlink" Target="http://www.cbsnews.com/news/chicago-the-false-confession-capital/" TargetMode="Externa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ZLd0PbtA50" TargetMode="External"/><Relationship Id="rId2" Type="http://schemas.openxmlformats.org/officeDocument/2006/relationships/hyperlink" Target="http://people.howstuffworks.com/police-interrogation2.htm/printable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The Police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143768"/>
            <a:ext cx="7086600" cy="5638031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Cover: “Legal interpretation takes place 		on a field of pain and death…..” 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l"/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/>
              <a:t>	</a:t>
            </a:r>
          </a:p>
          <a:p>
            <a:endParaRPr lang="en-US" dirty="0"/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685858"/>
            <a:ext cx="2621507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87" y="2685858"/>
            <a:ext cx="2867025" cy="1590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700667"/>
            <a:ext cx="3200400" cy="16842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296386" y="-3428991"/>
            <a:ext cx="2060734" cy="1159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7737" y="4809171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16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301" y="1066799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J. Examples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Michael Crowe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Marty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Tankleff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Richard Tuite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Chicago: False Confession Central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Burden of Innocence – the lonely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        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Clyde Charles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Words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Lies &amp; Coercion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problem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“trust” again</a:t>
            </a:r>
          </a:p>
          <a:p>
            <a:pPr algn="l"/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Next lecture: why does law fail to contain force 	and                        govern by rules? Bad cops? Institutions? Politics? Us….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914400"/>
            <a:ext cx="1995714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40" y="1524000"/>
            <a:ext cx="2080261" cy="1558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100" y="3352800"/>
            <a:ext cx="2428875" cy="1575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2968" y="3093113"/>
            <a:ext cx="161925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2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914399"/>
          </a:xfrm>
        </p:spPr>
        <p:txBody>
          <a:bodyPr>
            <a:norm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2400"/>
            <a:ext cx="7589520" cy="6248400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Not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All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That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Rare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More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Frequent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Are the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Routine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“Normal”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Over-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Convictions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975" y="2590800"/>
            <a:ext cx="4857767" cy="4113146"/>
          </a:xfrm>
          <a:prstGeom prst="rect">
            <a:avLst/>
          </a:prstGeom>
        </p:spPr>
      </p:pic>
      <p:pic>
        <p:nvPicPr>
          <p:cNvPr id="1026" name="Picture 2" descr="Screen Shot 2019-09-17 at 11.42.31 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4751993" cy="216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703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Park Five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024466"/>
            <a:ext cx="8382000" cy="5681134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Yusef Salaam, Kevin Richardson, Raymond Santana, 		Korey Wise, Antron McCray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ktiv-grotesk"/>
              </a:rPr>
              <a:t> </a:t>
            </a:r>
            <a:endParaRPr lang="en-US" dirty="0"/>
          </a:p>
        </p:txBody>
      </p:sp>
      <p:pic>
        <p:nvPicPr>
          <p:cNvPr id="7" name="Picture 6" descr="https://i0.wp.com/hollywoodglee.com/wp-content/uploads/2016/10/wpid-central-park-5.jpg?resize=500%2C209&amp;ssl=1">
            <a:extLst>
              <a:ext uri="{FF2B5EF4-FFF2-40B4-BE49-F238E27FC236}">
                <a16:creationId xmlns:a16="http://schemas.microsoft.com/office/drawing/2014/main" id="{4420C9A1-0EBB-43DD-A741-69943E94260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90" y="1856422"/>
            <a:ext cx="6586220" cy="3145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578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Park Five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024466"/>
            <a:ext cx="8382000" cy="5681134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Kevin Richardson, Antron McCray, Raymond Santana,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Korey Wise, Yusef Salaam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295400"/>
            <a:ext cx="7467600" cy="45381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ktiv-grotesk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778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The Police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143768"/>
            <a:ext cx="8077200" cy="5638031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en-US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1.The Thin Blue Li</a:t>
            </a:r>
            <a:r>
              <a:rPr lang="en-US" sz="7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5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challenge for police……</a:t>
            </a: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Police must exercise violence to enforce law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Lawful police violence must be limited. Least necessary to 	serve legitimate ends (economy of violence)?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Justify by claim of defense of self/others?  Context matters.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process exists to demand legitimate reasons (?)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law’s violence “better” than illegal violence in society?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law’s words fail to limit violence 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loss of trust, more 	violence, more failed words.</a:t>
            </a:r>
            <a:r>
              <a:rPr lang="en-US" sz="5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..less </a:t>
            </a:r>
            <a:r>
              <a:rPr lang="en-US" sz="5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power</a:t>
            </a:r>
            <a:endParaRPr lang="en-US" sz="51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l"/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/>
              <a:t>	</a:t>
            </a:r>
          </a:p>
          <a:p>
            <a:endParaRPr lang="en-US" dirty="0"/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893" y="1066800"/>
            <a:ext cx="3352800" cy="187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42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Street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219200"/>
            <a:ext cx="7543800" cy="53340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Police killings – legitimate self defense? Excessive force 	(mistakes, fear)?  Brutality (malicious)?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Was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Chauven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killing of Floyd…excessive or brutal? 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do police use great, even deadly, force so often?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Cover: about the right amount of “terror”? 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How do we judge the right amount in individual 	cases?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The “right” amount in the aggregate, systemically?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effects on different communities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variable types of 	answers to the questions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Today &amp; Wednesday: will examine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institutional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(vs individual) 	factors that contribute to exercise of excessive force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9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Street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066800"/>
            <a:ext cx="7162800" cy="5791200"/>
          </a:xfrm>
        </p:spPr>
        <p:txBody>
          <a:bodyPr>
            <a:normAutofit fontScale="92500"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Effects of excessive force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more violence,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distrust	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Many most, police not trained for dealing with protests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&amp; riots (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NYT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article, “Police Mishandled BLM..”)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4" y="972475"/>
            <a:ext cx="1905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082104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653" y="1744856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3722039"/>
            <a:ext cx="22098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69" y="3990230"/>
            <a:ext cx="25908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01880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74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10667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Above the Law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990600"/>
            <a:ext cx="7772400" cy="5715000"/>
          </a:xfrm>
          <a:ln>
            <a:noFill/>
          </a:ln>
        </p:spPr>
        <p:txBody>
          <a:bodyPr>
            <a:noAutofit/>
          </a:bodyPr>
          <a:lstStyle/>
          <a:p>
            <a:pPr lvl="0" algn="l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1.The Thin Blue Li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</a:p>
          <a:p>
            <a:pPr lvl="0" algn="l"/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side are the police on in Central Park 5 case?</a:t>
            </a:r>
          </a:p>
          <a:p>
            <a:pPr lvl="0" algn="l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panic about perception of crime, violence in society</a:t>
            </a:r>
          </a:p>
          <a:p>
            <a:pPr lvl="0" algn="l"/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Racial/class divide in NYC</a:t>
            </a:r>
          </a:p>
          <a:p>
            <a:pPr lvl="0" algn="l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Crime was horrific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symbolized public fears</a:t>
            </a:r>
          </a:p>
          <a:p>
            <a:pPr lvl="0" algn="l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Police under pressure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arrested, constructed story &amp; timeline, </a:t>
            </a:r>
            <a:r>
              <a:rPr lang="en-US" sz="1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held to it</a:t>
            </a:r>
          </a:p>
          <a:p>
            <a:pPr lvl="0" algn="l"/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Evidence – confessions (coerced), no DNA, stories conflicted</a:t>
            </a:r>
          </a:p>
          <a:p>
            <a:pPr lvl="0" algn="l"/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Prosecutors (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Farstein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)– ambitious, proceeded despite evidence</a:t>
            </a:r>
          </a:p>
          <a:p>
            <a:pPr lvl="0" algn="l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Suspects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teens did not understand, scared, no criminal backgrounds</a:t>
            </a:r>
          </a:p>
          <a:p>
            <a:pPr lvl="0" algn="l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Victim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Trisha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Meili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was “golden girl,” essence of “innocence” </a:t>
            </a:r>
          </a:p>
          <a:p>
            <a:pPr lvl="0" algn="l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feeding frenzy of trying the suspects in print, public opinion</a:t>
            </a:r>
          </a:p>
          <a:p>
            <a:pPr lvl="0" algn="l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Trump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4 ads, “Hate is what we need,” “they should suffer…death”</a:t>
            </a:r>
          </a:p>
          <a:p>
            <a:pPr lvl="0" algn="l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 protests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black citizens divided, focused on lack of evidence</a:t>
            </a:r>
          </a:p>
          <a:p>
            <a:pPr lvl="0" algn="l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Poor legal representation ….Why did young men confess?</a:t>
            </a:r>
          </a:p>
          <a:p>
            <a:pPr lvl="0" algn="l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Suspects wrongly convicted, served 7-13 years. “Lives lost, taken”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712" y="874672"/>
            <a:ext cx="2127688" cy="1182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430" y="584345"/>
            <a:ext cx="2944623" cy="1908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884" y="4365442"/>
            <a:ext cx="1720116" cy="242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6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143000"/>
            <a:ext cx="7772400" cy="5334000"/>
          </a:xfrm>
          <a:ln>
            <a:noFill/>
          </a:ln>
        </p:spPr>
        <p:txBody>
          <a:bodyPr>
            <a:noAutofit/>
          </a:bodyPr>
          <a:lstStyle/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Police Interrogation (in station) </a:t>
            </a:r>
          </a:p>
          <a:p>
            <a:pPr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A. Accusatorial logic of due process – 5</a:t>
            </a:r>
            <a:r>
              <a:rPr lang="en-US" sz="24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Amendment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B. Less visible site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otential for “3</a:t>
            </a:r>
            <a:r>
              <a:rPr lang="en-US" sz="24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degree” abuse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Brown v. Mississippi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(1936)</a:t>
            </a:r>
          </a:p>
          <a:p>
            <a:pPr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Abner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Louima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(NY 1999)</a:t>
            </a:r>
          </a:p>
          <a:p>
            <a:pPr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Central Park Five (1989)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Physical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psychological coercion	</a:t>
            </a:r>
          </a:p>
          <a:p>
            <a:pPr algn="l"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04" y="2745211"/>
            <a:ext cx="1615580" cy="2469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4302633"/>
            <a:ext cx="2811666" cy="2595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005" y="4676802"/>
            <a:ext cx="2023948" cy="18474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626" y="2514600"/>
            <a:ext cx="1274174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3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8381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Violence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Police in the Station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143000"/>
            <a:ext cx="7162800" cy="5486400"/>
          </a:xfrm>
          <a:ln>
            <a:noFill/>
          </a:ln>
        </p:spPr>
        <p:txBody>
          <a:bodyPr>
            <a:noAutofit/>
          </a:bodyPr>
          <a:lstStyle/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 algn="l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90600"/>
            <a:ext cx="7467911" cy="563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DDD">
            <a:alpha val="976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914400"/>
            <a:ext cx="7162800" cy="5486400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F. Historical impact of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Miranda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police 			resisted, then professionalized, increasing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effectiveness and prosecution rates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Irony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Miranda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increased prosecutions, 			institutionalized plea bargaining, 			and legitimated outcomes by 				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appearance of due process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G. But did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Miranda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end manipulation, deception, 		trickery?  How “voluntary”?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      	Most (80%) suspects waive rights and 			incriminate selves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Interrogation as “confidence game” </a:t>
            </a:r>
          </a:p>
          <a:p>
            <a:pPr algn="l"/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Guilt, not innocence, is presumed. 			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Innocent people most vulnerable…..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3163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3920" y="914400"/>
            <a:ext cx="7726680" cy="5943600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H. Police skilled (Reid) at deception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How police interrogation works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  <a:hlinkClick r:id="rId3"/>
              </a:rPr>
              <a:t>Ricky Joiner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I.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Kassim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Central Park Jogger case of 			confessions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Police profile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presume guilt “the story”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ii. Innocents are naive, waive rights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iii. Claims of innocence “trigger” 					aggressive response, disbelief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iv. Police deception, manipulation can 				compel false confessions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v. False confessions difficult to discern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Most vulnerable are young, mentally unstable, 		intoxicated, and “innocent”	</a:t>
            </a:r>
          </a:p>
        </p:txBody>
      </p:sp>
    </p:spTree>
    <p:extLst>
      <p:ext uri="{BB962C8B-B14F-4D97-AF65-F5344CB8AC3E}">
        <p14:creationId xmlns:p14="http://schemas.microsoft.com/office/powerpoint/2010/main" val="382231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29254</TotalTime>
  <Words>1020</Words>
  <Application>Microsoft Office PowerPoint</Application>
  <PresentationFormat>On-screen Show (4:3)</PresentationFormat>
  <Paragraphs>175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aktiv-grotesk</vt:lpstr>
      <vt:lpstr>Arial</vt:lpstr>
      <vt:lpstr>Calibri</vt:lpstr>
      <vt:lpstr>Times New Roman</vt:lpstr>
      <vt:lpstr>Wingdings</vt:lpstr>
      <vt:lpstr>Office Theme</vt:lpstr>
      <vt:lpstr>Law’s Violence: The Police</vt:lpstr>
      <vt:lpstr>Law’s Violence: The Police</vt:lpstr>
      <vt:lpstr>Law’s Violence: Police in the Street</vt:lpstr>
      <vt:lpstr>Law’s Violence: Police in the Street</vt:lpstr>
      <vt:lpstr>Above the Law</vt:lpstr>
      <vt:lpstr>Law’s Violence: Police in the Station</vt:lpstr>
      <vt:lpstr>Law’s Violence: Police in the Station</vt:lpstr>
      <vt:lpstr>Law’s Violence: Police in the Station</vt:lpstr>
      <vt:lpstr>Law’s Violence: Police in the Station</vt:lpstr>
      <vt:lpstr>Law’s Violence: Police in the Station</vt:lpstr>
      <vt:lpstr>PowerPoint Presentation</vt:lpstr>
      <vt:lpstr>Central Park Five</vt:lpstr>
      <vt:lpstr>Central Park Five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Scheingold, Politics of Rights (#2)</dc:title>
  <dc:creator>Michael McCann</dc:creator>
  <cp:lastModifiedBy>Michael McCann</cp:lastModifiedBy>
  <cp:revision>182</cp:revision>
  <dcterms:created xsi:type="dcterms:W3CDTF">2014-04-06T23:40:37Z</dcterms:created>
  <dcterms:modified xsi:type="dcterms:W3CDTF">2022-05-09T00:25:21Z</dcterms:modified>
</cp:coreProperties>
</file>