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9" r:id="rId2"/>
    <p:sldId id="296" r:id="rId3"/>
    <p:sldId id="302" r:id="rId4"/>
    <p:sldId id="303" r:id="rId5"/>
    <p:sldId id="304" r:id="rId6"/>
    <p:sldId id="305" r:id="rId7"/>
    <p:sldId id="271" r:id="rId8"/>
    <p:sldId id="273" r:id="rId9"/>
    <p:sldId id="274" r:id="rId10"/>
    <p:sldId id="276" r:id="rId11"/>
    <p:sldId id="297" r:id="rId12"/>
    <p:sldId id="275" r:id="rId13"/>
    <p:sldId id="290" r:id="rId14"/>
    <p:sldId id="282" r:id="rId15"/>
    <p:sldId id="279" r:id="rId16"/>
    <p:sldId id="289" r:id="rId17"/>
    <p:sldId id="278" r:id="rId18"/>
    <p:sldId id="301" r:id="rId19"/>
    <p:sldId id="283" r:id="rId20"/>
    <p:sldId id="272" r:id="rId21"/>
    <p:sldId id="294" r:id="rId22"/>
    <p:sldId id="299" r:id="rId23"/>
    <p:sldId id="300" r:id="rId24"/>
    <p:sldId id="298" r:id="rId25"/>
    <p:sldId id="291" r:id="rId26"/>
    <p:sldId id="286" r:id="rId27"/>
    <p:sldId id="295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3" autoAdjust="0"/>
    <p:restoredTop sz="94719"/>
  </p:normalViewPr>
  <p:slideViewPr>
    <p:cSldViewPr>
      <p:cViewPr varScale="1">
        <p:scale>
          <a:sx n="120" d="100"/>
          <a:sy n="120" d="100"/>
        </p:scale>
        <p:origin x="10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02EE-F627-42E7-B70C-BADEAE2422C8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2956F-987D-4A26-941A-FB2BD0ADE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2.4 million persons in prison.  Grown by 500% in last 30 years.  US</a:t>
            </a:r>
            <a:r>
              <a:rPr lang="en-US" baseline="0" dirty="0"/>
              <a:t> has 5% of world population, but 25% of prisoners.  In 2012, one in every 108 people in prison, and one in 28 children had parent behind bars.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times as many blacks than whites per 100,000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6.5</a:t>
            </a:r>
            <a:r>
              <a:rPr lang="en-US" baseline="0" dirty="0"/>
              <a:t> </a:t>
            </a:r>
            <a:r>
              <a:rPr lang="en-US" baseline="0" dirty="0" err="1"/>
              <a:t>timex</a:t>
            </a:r>
            <a:r>
              <a:rPr lang="en-US" baseline="0" dirty="0"/>
              <a:t> as many black persons as white persons per capita.  2.5 times as many Hispanic.  Destruction of family units, fathers removed from children, no income.  In 2007, 52% of prisoners were parents; 1.1 million fathers and 120,000 missing mothers., impacting 2.7 million children. 40% of all incarcerated parents are black.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8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Compares rates of incarceration per 100,000 residents all 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5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times as many blacks than whites per 100,000 population.  Several states, including WA, have limited or banned private prisons, including immigration detention facilities.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California</a:t>
            </a:r>
            <a:r>
              <a:rPr lang="en-US" baseline="0" dirty="0"/>
              <a:t> university system expenditures (solid dark line) vs corrections (lighter line that starts on bottom) .  Second graph is all universities vs.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2956F-987D-4A26-941A-FB2BD0ADE6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9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pPr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jcrJTYHY84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2oGh93UnxQ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Context of Police Violence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Cover: “Legal interpretation takes place on a field of pain and death.”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Police must use force to protect citizen rights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But police violence can trample rights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Why do police sometimes exceed reasonable use 		of force and duplicity?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Complex mix of social and political forces 			contributed to rise of hyper-coercive 			policing (We all bear responsibility….)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5181600"/>
          </a:xfrm>
          <a:ln>
            <a:noFill/>
          </a:ln>
        </p:spPr>
        <p:txBody>
          <a:bodyPr>
            <a:normAutofit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667001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Incarceration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# incarcerated per 100,000 residents over 17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age (1,000 by 2005-10)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69579"/>
            <a:ext cx="5981212" cy="444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601146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097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Complex Map of Coercive Control: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" y="1143000"/>
            <a:ext cx="7510272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8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Incarceration rate rises radically relative to rates of violent crime. (War on Drugs is key).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684160" cy="36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3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Incarceration rate rises radically relative to rates of violent crime. (War on Drugs is key).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57165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559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332"/>
            <a:ext cx="7772400" cy="15912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Race/Ethnicity/Gender incarceration per 100,000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362200"/>
            <a:ext cx="7162800" cy="4267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17712"/>
            <a:ext cx="59436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61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43600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8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3716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617857" cy="295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23" y="4526642"/>
            <a:ext cx="3006077" cy="225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57" y="959972"/>
            <a:ext cx="3828620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9436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74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622"/>
            <a:ext cx="7772400" cy="160372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For-Profit Prisons: Parasites on the System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(8% of incarcerated)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362200"/>
            <a:ext cx="7162800" cy="4267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04" y="1765056"/>
            <a:ext cx="6485792" cy="48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160019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Paying for Prisons: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vs. Corrections Expenditure Tradeoffs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828800"/>
            <a:ext cx="7162800" cy="4800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6" y="2597880"/>
            <a:ext cx="3974388" cy="365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19" y="2630118"/>
            <a:ext cx="4211969" cy="36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Context of Police Violence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2275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       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48640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06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9052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4864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Prison conditions in 1960s were brutal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Politics of rights advocacy for prisoners 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1980s Dramatic increase in imprisonment 		(highest in world)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Conditions of prison life are still brutal – 			violent, overcrowded, solitary 			confinement is common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2" y="3050911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1" y="4574911"/>
            <a:ext cx="3388146" cy="228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35" y="4890098"/>
            <a:ext cx="4725846" cy="197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59" y="3226693"/>
            <a:ext cx="2475922" cy="163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926"/>
          <a:stretch/>
        </p:blipFill>
        <p:spPr bwMode="auto">
          <a:xfrm>
            <a:off x="3850689" y="3733800"/>
            <a:ext cx="2651760" cy="102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1666875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40" y="913708"/>
            <a:ext cx="1661541" cy="217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1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838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066801"/>
            <a:ext cx="7772400" cy="5562599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Deborah Davies documentary: prison is torture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Corrections Officer: “We cover up. Because we’re 		the good guys.”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US Press: very little attention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Gopnik,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More people in prison than in 	Gulag Archipelago under Stalin.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“The trouble with the Bill of Rights…is that it 	emphasizes procedures rather than principles.”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Prison makes people into “animals.”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CA overcrowding at 150% capacity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“needless 		suffering and death” 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Brown v Plata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2011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Solitary Confinement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50,000   in US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3371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3914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Radically Unhealthy Conditions in Prisons/Jails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Prisoners have far greater health problems.  People 		languish and die w/ little health care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Neglect,  malpractice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painful deaths (S. Bland)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Exacerbated by COVID-19 – “hotspots”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Louisiana women’s prison: 156 of 194 infected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“No Sisters Left Behind”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53" y="5236312"/>
            <a:ext cx="2570285" cy="158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783" y="3580805"/>
            <a:ext cx="2818076" cy="157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41" y="4267199"/>
            <a:ext cx="4225028" cy="21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391400" cy="54864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Prison Labor –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 (800,000) of incarcerated people work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little to no pay ($.25-5/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states; $1.15 in fed prison)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Remnant of Jim Crow “convict leasing” – ghosts of 		slavery in present system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Much labor is “semi-voluntary,”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forced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Many prisoners hired out for big corporations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Make products for state institutions – license 		plates, office furniture (UW buys a lot)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2010-2020 – many strikes and protests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violence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0230"/>
            <a:ext cx="3039245" cy="1713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8" y="4712516"/>
            <a:ext cx="3011672" cy="1695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885730"/>
            <a:ext cx="258944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3716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E. Legal standards for violence of prison punishment 	and forced labor inherited from slavery (Dayan)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“The ghost of slavery….holds our prison system  	    in its grip.”		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Pelican Bay, CA: hunger strikes plus (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Ashker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lawsuit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	settlement in 2015 ending indefinite confinement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0" t="-4167" r="-3660" b="40278"/>
          <a:stretch/>
        </p:blipFill>
        <p:spPr bwMode="auto">
          <a:xfrm>
            <a:off x="-67408" y="2958558"/>
            <a:ext cx="4393310" cy="21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4"/>
          <a:stretch/>
        </p:blipFill>
        <p:spPr bwMode="auto">
          <a:xfrm>
            <a:off x="4258408" y="2636520"/>
            <a:ext cx="480060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22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Parallels &amp; Links to War on Terror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(Davies, Dayan)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Enhanced interrogation/torture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Detainees w/o due process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Rendition – torture by proxy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9812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62" y="1066800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08" y="297265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" y="4382929"/>
            <a:ext cx="2893695" cy="217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00600"/>
            <a:ext cx="3125873" cy="19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5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37684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Parallels &amp; Links to War on Terror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Abuses of rights and law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Abu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Ghraib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abuses (Dayan)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https://www.youtube.com/watch?v=2oGh93UnxQg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39" y="1055261"/>
            <a:ext cx="2534449" cy="33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8" y="3419475"/>
            <a:ext cx="4101439" cy="271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88" y="4724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70" y="3419475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7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639762"/>
            <a:ext cx="5816600" cy="62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36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US is out of compliance with international law and human rights conventions on most of these matters, not least US principles of rights (however contested)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Little economy of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   violence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 force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			        lacking justice &amp; trust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6" y="2280855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27" y="4469330"/>
            <a:ext cx="3215545" cy="208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0" y="42076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 at the Thin Blue Line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7924800" cy="5867400"/>
          </a:xfrm>
          <a:ln>
            <a:noFill/>
          </a:ln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Weak remedies for Excessive Force/ Brutality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A.  Citizen review boards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  Citizen litigation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“making rights real”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“Malice” must be proved – impossible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standard.  Legalized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impunity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C.  Dept of Justice investigation, pressure	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D.  Organized protest. Black Lives Matter.	</a:t>
            </a:r>
          </a:p>
          <a:p>
            <a:pPr lvl="0" algn="l">
              <a:spcBef>
                <a:spcPts val="0"/>
              </a:spcBef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DOJ: Seattle Police Are Complying 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With Consent Decree (?)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2275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       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E29CA-1D07-49CB-AF21-59D415E1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430" y="1414435"/>
            <a:ext cx="1780186" cy="256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D17C-F0BF-437D-AF28-B7047FA0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829" y="4913306"/>
            <a:ext cx="2847079" cy="1603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6A912-61CE-410B-ACC4-E9C95D27E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86" y="4824945"/>
            <a:ext cx="2847080" cy="1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 at the Thin Blue Line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6725E-7413-44D2-AC3E-F5476E2F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00" y="1371600"/>
            <a:ext cx="6803726" cy="508361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874" y="914400"/>
            <a:ext cx="7924800" cy="5867400"/>
          </a:xfrm>
          <a:ln>
            <a:noFill/>
          </a:ln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2275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       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0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 at the Thin Blue Line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7924800" cy="5867400"/>
          </a:xfrm>
          <a:ln>
            <a:noFill/>
          </a:ln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2275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       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5B12B-7228-469B-87C6-44134CC7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42999"/>
            <a:ext cx="5257800" cy="54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8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Law’s Violence at the Thin Blue Line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7924800" cy="5867400"/>
          </a:xfrm>
          <a:ln>
            <a:noFill/>
          </a:ln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question is less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police rely on excessive force and deceit so much than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they do not more often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Police are hired to protect property and persons 			of dominant groups in “community”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Ends often justify means….and those in power 			usually applaud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Order management of racialized underclass 				trumps liberal legality in hierarchical 			society</a:t>
            </a:r>
          </a:p>
          <a:p>
            <a:pPr lvl="0" algn="l">
              <a:spcBef>
                <a:spcPts val="0"/>
              </a:spcBef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32275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          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8381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838200"/>
            <a:ext cx="7620000" cy="5791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Police Violence: Legal challenges individualize 	unlawful force; focus on arbitrary action &amp; failed 	procedure. What about broad 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violence?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Expanded powers/action by police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more in prison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Shift to the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incarceration state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18" y="3200400"/>
            <a:ext cx="5349704" cy="366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4360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80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Police: State Violence Overall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7162800" cy="5334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219200"/>
            <a:ext cx="66008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66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71256</TotalTime>
  <Words>1310</Words>
  <Application>Microsoft Macintosh PowerPoint</Application>
  <PresentationFormat>On-screen Show (4:3)</PresentationFormat>
  <Paragraphs>204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The Context of Police Violence</vt:lpstr>
      <vt:lpstr>The Context of Police Violence</vt:lpstr>
      <vt:lpstr>Law’s Violence at the Thin Blue Line</vt:lpstr>
      <vt:lpstr>Law’s Violence at the Thin Blue Line</vt:lpstr>
      <vt:lpstr>Law’s Violence at the Thin Blue Line</vt:lpstr>
      <vt:lpstr>Law’s Violence at the Thin Blue Line</vt:lpstr>
      <vt:lpstr>Beyond Police: State Violence Overall</vt:lpstr>
      <vt:lpstr>Beyond Police: State Violence Overall</vt:lpstr>
      <vt:lpstr>Beyond Police: State Violence Overall</vt:lpstr>
      <vt:lpstr>       </vt:lpstr>
      <vt:lpstr>A Complex Map of Coercive Control: 2017</vt:lpstr>
      <vt:lpstr>Beyond Police: State Violence Overall</vt:lpstr>
      <vt:lpstr>Beyond Police: State Violence Overall</vt:lpstr>
      <vt:lpstr>Beyond Police: State Violence Overall  Race/Ethnicity/Gender incarceration per 100,000</vt:lpstr>
      <vt:lpstr>Beyond Police: State Violence Overall</vt:lpstr>
      <vt:lpstr>Beyond Police: State Violence Overall</vt:lpstr>
      <vt:lpstr>Beyond Police: State Violence Overall</vt:lpstr>
      <vt:lpstr>Beyond Police: State Violence Overall Private For-Profit Prisons: Parasites on the System (8% of incarcerated)</vt:lpstr>
      <vt:lpstr>Beyond Police: State Violence Overall  Paying for Prisons: Education vs. Corrections Expenditure Tradeoffs </vt:lpstr>
      <vt:lpstr>Beyond Police: State Violence Overall</vt:lpstr>
      <vt:lpstr>Beyond Police: State Violence Overall</vt:lpstr>
      <vt:lpstr>Beyond Police: State Violence Overall</vt:lpstr>
      <vt:lpstr>Beyond Police: State Violence Overall</vt:lpstr>
      <vt:lpstr>Beyond Police: State Violence Overall</vt:lpstr>
      <vt:lpstr>Beyond Police: State Violence Overall</vt:lpstr>
      <vt:lpstr>Beyond Police: State Violence Overall</vt:lpstr>
      <vt:lpstr>Beyond Police: State Violence Overall</vt:lpstr>
      <vt:lpstr>Beyond Police: State Violence Overall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McCann</cp:lastModifiedBy>
  <cp:revision>208</cp:revision>
  <dcterms:created xsi:type="dcterms:W3CDTF">2014-05-14T03:41:15Z</dcterms:created>
  <dcterms:modified xsi:type="dcterms:W3CDTF">2022-05-16T16:49:50Z</dcterms:modified>
</cp:coreProperties>
</file>